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6" r:id="rId3"/>
  </p:sldMasterIdLst>
  <p:notesMasterIdLst>
    <p:notesMasterId r:id="rId103"/>
  </p:notesMasterIdLst>
  <p:sldIdLst>
    <p:sldId id="355" r:id="rId4"/>
    <p:sldId id="353" r:id="rId5"/>
    <p:sldId id="352" r:id="rId6"/>
    <p:sldId id="351" r:id="rId7"/>
    <p:sldId id="350" r:id="rId8"/>
    <p:sldId id="349" r:id="rId9"/>
    <p:sldId id="348" r:id="rId10"/>
    <p:sldId id="347" r:id="rId11"/>
    <p:sldId id="346" r:id="rId12"/>
    <p:sldId id="345" r:id="rId13"/>
    <p:sldId id="344" r:id="rId14"/>
    <p:sldId id="343" r:id="rId15"/>
    <p:sldId id="342" r:id="rId16"/>
    <p:sldId id="341" r:id="rId17"/>
    <p:sldId id="340" r:id="rId18"/>
    <p:sldId id="339" r:id="rId19"/>
    <p:sldId id="338" r:id="rId20"/>
    <p:sldId id="337" r:id="rId21"/>
    <p:sldId id="336" r:id="rId22"/>
    <p:sldId id="335" r:id="rId23"/>
    <p:sldId id="334" r:id="rId24"/>
    <p:sldId id="333" r:id="rId25"/>
    <p:sldId id="332" r:id="rId26"/>
    <p:sldId id="331" r:id="rId27"/>
    <p:sldId id="330" r:id="rId28"/>
    <p:sldId id="329" r:id="rId29"/>
    <p:sldId id="328" r:id="rId30"/>
    <p:sldId id="327" r:id="rId31"/>
    <p:sldId id="326" r:id="rId32"/>
    <p:sldId id="325" r:id="rId33"/>
    <p:sldId id="324" r:id="rId34"/>
    <p:sldId id="323" r:id="rId35"/>
    <p:sldId id="322" r:id="rId36"/>
    <p:sldId id="321" r:id="rId37"/>
    <p:sldId id="320" r:id="rId38"/>
    <p:sldId id="319" r:id="rId39"/>
    <p:sldId id="318" r:id="rId40"/>
    <p:sldId id="317" r:id="rId41"/>
    <p:sldId id="316" r:id="rId42"/>
    <p:sldId id="315" r:id="rId43"/>
    <p:sldId id="314" r:id="rId44"/>
    <p:sldId id="313" r:id="rId45"/>
    <p:sldId id="312" r:id="rId46"/>
    <p:sldId id="311" r:id="rId47"/>
    <p:sldId id="310" r:id="rId48"/>
    <p:sldId id="309" r:id="rId49"/>
    <p:sldId id="308" r:id="rId50"/>
    <p:sldId id="307" r:id="rId51"/>
    <p:sldId id="306" r:id="rId52"/>
    <p:sldId id="305" r:id="rId53"/>
    <p:sldId id="304" r:id="rId54"/>
    <p:sldId id="303" r:id="rId55"/>
    <p:sldId id="302" r:id="rId56"/>
    <p:sldId id="301" r:id="rId57"/>
    <p:sldId id="300" r:id="rId58"/>
    <p:sldId id="299" r:id="rId59"/>
    <p:sldId id="298" r:id="rId60"/>
    <p:sldId id="297" r:id="rId61"/>
    <p:sldId id="296" r:id="rId62"/>
    <p:sldId id="295" r:id="rId63"/>
    <p:sldId id="294" r:id="rId64"/>
    <p:sldId id="293" r:id="rId65"/>
    <p:sldId id="292" r:id="rId66"/>
    <p:sldId id="291" r:id="rId67"/>
    <p:sldId id="290" r:id="rId68"/>
    <p:sldId id="289" r:id="rId69"/>
    <p:sldId id="288" r:id="rId70"/>
    <p:sldId id="287" r:id="rId71"/>
    <p:sldId id="286" r:id="rId72"/>
    <p:sldId id="285" r:id="rId73"/>
    <p:sldId id="284" r:id="rId74"/>
    <p:sldId id="283" r:id="rId75"/>
    <p:sldId id="282" r:id="rId76"/>
    <p:sldId id="281" r:id="rId77"/>
    <p:sldId id="280" r:id="rId78"/>
    <p:sldId id="279" r:id="rId79"/>
    <p:sldId id="278" r:id="rId80"/>
    <p:sldId id="356" r:id="rId81"/>
    <p:sldId id="277" r:id="rId82"/>
    <p:sldId id="276" r:id="rId83"/>
    <p:sldId id="275" r:id="rId84"/>
    <p:sldId id="274" r:id="rId85"/>
    <p:sldId id="273" r:id="rId86"/>
    <p:sldId id="272" r:id="rId87"/>
    <p:sldId id="271" r:id="rId88"/>
    <p:sldId id="270" r:id="rId89"/>
    <p:sldId id="269" r:id="rId90"/>
    <p:sldId id="268" r:id="rId91"/>
    <p:sldId id="267" r:id="rId92"/>
    <p:sldId id="266" r:id="rId93"/>
    <p:sldId id="265" r:id="rId94"/>
    <p:sldId id="264" r:id="rId95"/>
    <p:sldId id="263" r:id="rId96"/>
    <p:sldId id="262" r:id="rId97"/>
    <p:sldId id="261" r:id="rId98"/>
    <p:sldId id="260" r:id="rId99"/>
    <p:sldId id="259" r:id="rId100"/>
    <p:sldId id="258" r:id="rId101"/>
    <p:sldId id="257" r:id="rId10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00726-262E-BD0D-BBA5-2D1B5C07F129}" v="5" dt="2023-02-20T12:31:41.423"/>
    <p1510:client id="{450D3158-F643-9E43-B790-4E8EAE658C39}" v="1079" dt="2023-02-20T10:30:22.935"/>
    <p1510:client id="{81DB2833-5913-B382-7973-87397472E1CB}" v="2" dt="2023-02-20T13:06:45.596"/>
    <p1510:client id="{D7717899-D6C1-CEDE-69EF-A3CECDE27D4A}" v="60" dt="2023-02-20T12:01:51.682"/>
    <p1510:client id="{EB3BE008-3C6A-784C-9670-E1D187D06B92}" v="147" dt="2023-02-20T13:03:31.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notesMaster" Target="notesMasters/notesMaster1.xml"/><Relationship Id="rId108"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55818-0443-480E-B908-A56BC799C21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25FA353-8E89-4CF5-B890-7E767EA53628}">
      <dgm:prSet phldr="0"/>
      <dgm:spPr/>
      <dgm:t>
        <a:bodyPr/>
        <a:lstStyle/>
        <a:p>
          <a:pPr rtl="0"/>
          <a:r>
            <a:rPr lang="en-US">
              <a:latin typeface="Arial"/>
              <a:cs typeface="Calibri"/>
            </a:rPr>
            <a:t>Giới thiệu</a:t>
          </a:r>
        </a:p>
      </dgm:t>
    </dgm:pt>
    <dgm:pt modelId="{B94D880B-8FA3-442D-B5B5-8C2036356A70}" type="parTrans" cxnId="{2F8C73F0-114E-41FF-89CB-A9236853FE4D}">
      <dgm:prSet/>
      <dgm:spPr/>
      <dgm:t>
        <a:bodyPr/>
        <a:lstStyle/>
        <a:p>
          <a:endParaRPr lang="en-US"/>
        </a:p>
      </dgm:t>
    </dgm:pt>
    <dgm:pt modelId="{01E58311-A74F-40B5-9613-CC215E705BA1}" type="sibTrans" cxnId="{2F8C73F0-114E-41FF-89CB-A9236853FE4D}">
      <dgm:prSet/>
      <dgm:spPr/>
      <dgm:t>
        <a:bodyPr/>
        <a:lstStyle/>
        <a:p>
          <a:endParaRPr lang="en-US"/>
        </a:p>
      </dgm:t>
    </dgm:pt>
    <dgm:pt modelId="{6CD7A658-E31A-4CCF-9C02-1A14CDF53629}">
      <dgm:prSet phldr="0"/>
      <dgm:spPr/>
      <dgm:t>
        <a:bodyPr/>
        <a:lstStyle/>
        <a:p>
          <a:pPr rtl="0"/>
          <a:r>
            <a:rPr lang="en-US">
              <a:latin typeface="Arial"/>
              <a:cs typeface="Calibri"/>
            </a:rPr>
            <a:t>Vai trò</a:t>
          </a:r>
        </a:p>
      </dgm:t>
    </dgm:pt>
    <dgm:pt modelId="{6E628165-7620-4B39-870C-093D239D5855}" type="parTrans" cxnId="{B6419A93-4C24-4CEB-ADBF-C4960918F0A0}">
      <dgm:prSet/>
      <dgm:spPr/>
    </dgm:pt>
    <dgm:pt modelId="{EE64AFAE-D62F-4C98-BEFA-472086247497}" type="sibTrans" cxnId="{B6419A93-4C24-4CEB-ADBF-C4960918F0A0}">
      <dgm:prSet/>
      <dgm:spPr/>
    </dgm:pt>
    <dgm:pt modelId="{028884DF-ECE1-4983-B180-519CE0601190}">
      <dgm:prSet phldr="0"/>
      <dgm:spPr/>
      <dgm:t>
        <a:bodyPr/>
        <a:lstStyle/>
        <a:p>
          <a:pPr rtl="0"/>
          <a:r>
            <a:rPr lang="en-US">
              <a:latin typeface="Arial"/>
              <a:cs typeface="Calibri"/>
            </a:rPr>
            <a:t>Phân loại</a:t>
          </a:r>
        </a:p>
      </dgm:t>
    </dgm:pt>
    <dgm:pt modelId="{E26CD351-A561-46B3-9FD4-868C086048AD}" type="parTrans" cxnId="{50064B51-D30E-CA49-BEBC-7BF13417C747}">
      <dgm:prSet/>
      <dgm:spPr/>
    </dgm:pt>
    <dgm:pt modelId="{2EBE6205-1CEF-44D6-96B3-66B56386D3BE}" type="sibTrans" cxnId="{50064B51-D30E-CA49-BEBC-7BF13417C747}">
      <dgm:prSet/>
      <dgm:spPr/>
    </dgm:pt>
    <dgm:pt modelId="{8C5CDB1F-2529-420D-A103-C7E5D9250213}" type="pres">
      <dgm:prSet presAssocID="{92C55818-0443-480E-B908-A56BC799C216}" presName="linear" presStyleCnt="0">
        <dgm:presLayoutVars>
          <dgm:dir/>
          <dgm:animLvl val="lvl"/>
          <dgm:resizeHandles val="exact"/>
        </dgm:presLayoutVars>
      </dgm:prSet>
      <dgm:spPr/>
    </dgm:pt>
    <dgm:pt modelId="{367E43B6-83A6-4D1A-BD47-9FF39EB22B99}" type="pres">
      <dgm:prSet presAssocID="{125FA353-8E89-4CF5-B890-7E767EA53628}" presName="parentLin" presStyleCnt="0"/>
      <dgm:spPr/>
    </dgm:pt>
    <dgm:pt modelId="{8EDA4FF1-3B1D-4571-9838-D63D1C9F9803}" type="pres">
      <dgm:prSet presAssocID="{125FA353-8E89-4CF5-B890-7E767EA53628}" presName="parentLeftMargin" presStyleLbl="node1" presStyleIdx="0" presStyleCnt="3"/>
      <dgm:spPr/>
    </dgm:pt>
    <dgm:pt modelId="{C7376261-0E4E-43E4-9BFB-090963E86FFC}" type="pres">
      <dgm:prSet presAssocID="{125FA353-8E89-4CF5-B890-7E767EA53628}" presName="parentText" presStyleLbl="node1" presStyleIdx="0" presStyleCnt="3">
        <dgm:presLayoutVars>
          <dgm:chMax val="0"/>
          <dgm:bulletEnabled val="1"/>
        </dgm:presLayoutVars>
      </dgm:prSet>
      <dgm:spPr/>
    </dgm:pt>
    <dgm:pt modelId="{0F647637-29EB-483A-AFB4-C9F28D7D42DD}" type="pres">
      <dgm:prSet presAssocID="{125FA353-8E89-4CF5-B890-7E767EA53628}" presName="negativeSpace" presStyleCnt="0"/>
      <dgm:spPr/>
    </dgm:pt>
    <dgm:pt modelId="{DD0EE6C8-91B1-4144-9E04-5A46133B1BEF}" type="pres">
      <dgm:prSet presAssocID="{125FA353-8E89-4CF5-B890-7E767EA53628}" presName="childText" presStyleLbl="conFgAcc1" presStyleIdx="0" presStyleCnt="3">
        <dgm:presLayoutVars>
          <dgm:bulletEnabled val="1"/>
        </dgm:presLayoutVars>
      </dgm:prSet>
      <dgm:spPr/>
    </dgm:pt>
    <dgm:pt modelId="{3DB087B1-7012-4A54-8D6A-61C21DA5051D}" type="pres">
      <dgm:prSet presAssocID="{01E58311-A74F-40B5-9613-CC215E705BA1}" presName="spaceBetweenRectangles" presStyleCnt="0"/>
      <dgm:spPr/>
    </dgm:pt>
    <dgm:pt modelId="{9193A18D-AE9B-4CBB-A421-687F997B82EE}" type="pres">
      <dgm:prSet presAssocID="{028884DF-ECE1-4983-B180-519CE0601190}" presName="parentLin" presStyleCnt="0"/>
      <dgm:spPr/>
    </dgm:pt>
    <dgm:pt modelId="{F2F72CDE-DF21-41EC-A4E5-B05DFAB592F4}" type="pres">
      <dgm:prSet presAssocID="{028884DF-ECE1-4983-B180-519CE0601190}" presName="parentLeftMargin" presStyleLbl="node1" presStyleIdx="0" presStyleCnt="3"/>
      <dgm:spPr/>
    </dgm:pt>
    <dgm:pt modelId="{7A741AAE-D8CA-4CE0-B903-DDDD2055148E}" type="pres">
      <dgm:prSet presAssocID="{028884DF-ECE1-4983-B180-519CE0601190}" presName="parentText" presStyleLbl="node1" presStyleIdx="1" presStyleCnt="3">
        <dgm:presLayoutVars>
          <dgm:chMax val="0"/>
          <dgm:bulletEnabled val="1"/>
        </dgm:presLayoutVars>
      </dgm:prSet>
      <dgm:spPr/>
    </dgm:pt>
    <dgm:pt modelId="{0103F78F-BB89-44A7-A0E3-CD5757DB8A60}" type="pres">
      <dgm:prSet presAssocID="{028884DF-ECE1-4983-B180-519CE0601190}" presName="negativeSpace" presStyleCnt="0"/>
      <dgm:spPr/>
    </dgm:pt>
    <dgm:pt modelId="{A8C76DCA-490F-43E8-B16F-5E339C972966}" type="pres">
      <dgm:prSet presAssocID="{028884DF-ECE1-4983-B180-519CE0601190}" presName="childText" presStyleLbl="conFgAcc1" presStyleIdx="1" presStyleCnt="3">
        <dgm:presLayoutVars>
          <dgm:bulletEnabled val="1"/>
        </dgm:presLayoutVars>
      </dgm:prSet>
      <dgm:spPr/>
    </dgm:pt>
    <dgm:pt modelId="{0F9062B1-CCC8-482C-8476-153ABF35FA2D}" type="pres">
      <dgm:prSet presAssocID="{2EBE6205-1CEF-44D6-96B3-66B56386D3BE}" presName="spaceBetweenRectangles" presStyleCnt="0"/>
      <dgm:spPr/>
    </dgm:pt>
    <dgm:pt modelId="{B923342A-478A-4650-A827-DDCA4D37047E}" type="pres">
      <dgm:prSet presAssocID="{6CD7A658-E31A-4CCF-9C02-1A14CDF53629}" presName="parentLin" presStyleCnt="0"/>
      <dgm:spPr/>
    </dgm:pt>
    <dgm:pt modelId="{7AE865B8-C907-4D1D-AA25-5807E39920A0}" type="pres">
      <dgm:prSet presAssocID="{6CD7A658-E31A-4CCF-9C02-1A14CDF53629}" presName="parentLeftMargin" presStyleLbl="node1" presStyleIdx="1" presStyleCnt="3"/>
      <dgm:spPr/>
    </dgm:pt>
    <dgm:pt modelId="{623A5A50-9DBB-4FA4-93E2-366C94FD47CC}" type="pres">
      <dgm:prSet presAssocID="{6CD7A658-E31A-4CCF-9C02-1A14CDF53629}" presName="parentText" presStyleLbl="node1" presStyleIdx="2" presStyleCnt="3">
        <dgm:presLayoutVars>
          <dgm:chMax val="0"/>
          <dgm:bulletEnabled val="1"/>
        </dgm:presLayoutVars>
      </dgm:prSet>
      <dgm:spPr/>
    </dgm:pt>
    <dgm:pt modelId="{33C90692-75A7-4FC5-A6E0-D9FB621CB89A}" type="pres">
      <dgm:prSet presAssocID="{6CD7A658-E31A-4CCF-9C02-1A14CDF53629}" presName="negativeSpace" presStyleCnt="0"/>
      <dgm:spPr/>
    </dgm:pt>
    <dgm:pt modelId="{41137C06-5A64-4C19-A4A0-27935311D014}" type="pres">
      <dgm:prSet presAssocID="{6CD7A658-E31A-4CCF-9C02-1A14CDF53629}" presName="childText" presStyleLbl="conFgAcc1" presStyleIdx="2" presStyleCnt="3">
        <dgm:presLayoutVars>
          <dgm:bulletEnabled val="1"/>
        </dgm:presLayoutVars>
      </dgm:prSet>
      <dgm:spPr/>
    </dgm:pt>
  </dgm:ptLst>
  <dgm:cxnLst>
    <dgm:cxn modelId="{9E6BB91E-F31B-DF4E-89D9-6E7B9652B602}" type="presOf" srcId="{028884DF-ECE1-4983-B180-519CE0601190}" destId="{F2F72CDE-DF21-41EC-A4E5-B05DFAB592F4}" srcOrd="0" destOrd="0" presId="urn:microsoft.com/office/officeart/2005/8/layout/list1"/>
    <dgm:cxn modelId="{68489C1F-01A4-4BD6-A608-BE8085FCBF4D}" type="presOf" srcId="{92C55818-0443-480E-B908-A56BC799C216}" destId="{8C5CDB1F-2529-420D-A103-C7E5D9250213}" srcOrd="0" destOrd="0" presId="urn:microsoft.com/office/officeart/2005/8/layout/list1"/>
    <dgm:cxn modelId="{DFEF832B-16DA-D844-961F-194DF86D33AF}" type="presOf" srcId="{028884DF-ECE1-4983-B180-519CE0601190}" destId="{7A741AAE-D8CA-4CE0-B903-DDDD2055148E}" srcOrd="1" destOrd="0" presId="urn:microsoft.com/office/officeart/2005/8/layout/list1"/>
    <dgm:cxn modelId="{72DD336C-63C4-4296-BA28-D83D7AD66FA0}" type="presOf" srcId="{6CD7A658-E31A-4CCF-9C02-1A14CDF53629}" destId="{7AE865B8-C907-4D1D-AA25-5807E39920A0}" srcOrd="0" destOrd="0" presId="urn:microsoft.com/office/officeart/2005/8/layout/list1"/>
    <dgm:cxn modelId="{50064B51-D30E-CA49-BEBC-7BF13417C747}" srcId="{92C55818-0443-480E-B908-A56BC799C216}" destId="{028884DF-ECE1-4983-B180-519CE0601190}" srcOrd="1" destOrd="0" parTransId="{E26CD351-A561-46B3-9FD4-868C086048AD}" sibTransId="{2EBE6205-1CEF-44D6-96B3-66B56386D3BE}"/>
    <dgm:cxn modelId="{E06F6775-0F1A-4C51-B7E2-AC827C98156E}" type="presOf" srcId="{125FA353-8E89-4CF5-B890-7E767EA53628}" destId="{8EDA4FF1-3B1D-4571-9838-D63D1C9F9803}" srcOrd="0" destOrd="0" presId="urn:microsoft.com/office/officeart/2005/8/layout/list1"/>
    <dgm:cxn modelId="{1A14B575-7FE4-4FC5-A03D-BF37B8C04997}" type="presOf" srcId="{125FA353-8E89-4CF5-B890-7E767EA53628}" destId="{C7376261-0E4E-43E4-9BFB-090963E86FFC}" srcOrd="1" destOrd="0" presId="urn:microsoft.com/office/officeart/2005/8/layout/list1"/>
    <dgm:cxn modelId="{B6419A93-4C24-4CEB-ADBF-C4960918F0A0}" srcId="{92C55818-0443-480E-B908-A56BC799C216}" destId="{6CD7A658-E31A-4CCF-9C02-1A14CDF53629}" srcOrd="2" destOrd="0" parTransId="{6E628165-7620-4B39-870C-093D239D5855}" sibTransId="{EE64AFAE-D62F-4C98-BEFA-472086247497}"/>
    <dgm:cxn modelId="{B65580C2-4641-42EA-8D87-38B1180F1451}" type="presOf" srcId="{6CD7A658-E31A-4CCF-9C02-1A14CDF53629}" destId="{623A5A50-9DBB-4FA4-93E2-366C94FD47CC}" srcOrd="1" destOrd="0" presId="urn:microsoft.com/office/officeart/2005/8/layout/list1"/>
    <dgm:cxn modelId="{2F8C73F0-114E-41FF-89CB-A9236853FE4D}" srcId="{92C55818-0443-480E-B908-A56BC799C216}" destId="{125FA353-8E89-4CF5-B890-7E767EA53628}" srcOrd="0" destOrd="0" parTransId="{B94D880B-8FA3-442D-B5B5-8C2036356A70}" sibTransId="{01E58311-A74F-40B5-9613-CC215E705BA1}"/>
    <dgm:cxn modelId="{0E6A87A2-1B11-4DA2-B477-0C427132300C}" type="presParOf" srcId="{8C5CDB1F-2529-420D-A103-C7E5D9250213}" destId="{367E43B6-83A6-4D1A-BD47-9FF39EB22B99}" srcOrd="0" destOrd="0" presId="urn:microsoft.com/office/officeart/2005/8/layout/list1"/>
    <dgm:cxn modelId="{F0428A6D-3383-4E12-B648-3DBDE829FBFC}" type="presParOf" srcId="{367E43B6-83A6-4D1A-BD47-9FF39EB22B99}" destId="{8EDA4FF1-3B1D-4571-9838-D63D1C9F9803}" srcOrd="0" destOrd="0" presId="urn:microsoft.com/office/officeart/2005/8/layout/list1"/>
    <dgm:cxn modelId="{8403D107-4576-48E6-A97D-691A7677EA41}" type="presParOf" srcId="{367E43B6-83A6-4D1A-BD47-9FF39EB22B99}" destId="{C7376261-0E4E-43E4-9BFB-090963E86FFC}" srcOrd="1" destOrd="0" presId="urn:microsoft.com/office/officeart/2005/8/layout/list1"/>
    <dgm:cxn modelId="{3234C1B7-19E7-4553-8E1E-A234B69C1E63}" type="presParOf" srcId="{8C5CDB1F-2529-420D-A103-C7E5D9250213}" destId="{0F647637-29EB-483A-AFB4-C9F28D7D42DD}" srcOrd="1" destOrd="0" presId="urn:microsoft.com/office/officeart/2005/8/layout/list1"/>
    <dgm:cxn modelId="{A59C0CD8-9223-43CE-8E33-B72537BE03E9}" type="presParOf" srcId="{8C5CDB1F-2529-420D-A103-C7E5D9250213}" destId="{DD0EE6C8-91B1-4144-9E04-5A46133B1BEF}" srcOrd="2" destOrd="0" presId="urn:microsoft.com/office/officeart/2005/8/layout/list1"/>
    <dgm:cxn modelId="{3517530A-CE39-4B09-9575-96DB11CB5F8B}" type="presParOf" srcId="{8C5CDB1F-2529-420D-A103-C7E5D9250213}" destId="{3DB087B1-7012-4A54-8D6A-61C21DA5051D}" srcOrd="3" destOrd="0" presId="urn:microsoft.com/office/officeart/2005/8/layout/list1"/>
    <dgm:cxn modelId="{DD273B3B-51ED-BE46-A2E6-75340B86E96F}" type="presParOf" srcId="{8C5CDB1F-2529-420D-A103-C7E5D9250213}" destId="{9193A18D-AE9B-4CBB-A421-687F997B82EE}" srcOrd="4" destOrd="0" presId="urn:microsoft.com/office/officeart/2005/8/layout/list1"/>
    <dgm:cxn modelId="{F5AC5F56-3691-FF4B-A70A-8E05CEFA412C}" type="presParOf" srcId="{9193A18D-AE9B-4CBB-A421-687F997B82EE}" destId="{F2F72CDE-DF21-41EC-A4E5-B05DFAB592F4}" srcOrd="0" destOrd="0" presId="urn:microsoft.com/office/officeart/2005/8/layout/list1"/>
    <dgm:cxn modelId="{8EF694E4-98BE-164C-BDA4-79B8EE3ECEB8}" type="presParOf" srcId="{9193A18D-AE9B-4CBB-A421-687F997B82EE}" destId="{7A741AAE-D8CA-4CE0-B903-DDDD2055148E}" srcOrd="1" destOrd="0" presId="urn:microsoft.com/office/officeart/2005/8/layout/list1"/>
    <dgm:cxn modelId="{810C318A-6699-7841-A92E-DE7D39F75FAD}" type="presParOf" srcId="{8C5CDB1F-2529-420D-A103-C7E5D9250213}" destId="{0103F78F-BB89-44A7-A0E3-CD5757DB8A60}" srcOrd="5" destOrd="0" presId="urn:microsoft.com/office/officeart/2005/8/layout/list1"/>
    <dgm:cxn modelId="{3FC4405D-535D-F34C-9DBB-57BB3B5D2F3E}" type="presParOf" srcId="{8C5CDB1F-2529-420D-A103-C7E5D9250213}" destId="{A8C76DCA-490F-43E8-B16F-5E339C972966}" srcOrd="6" destOrd="0" presId="urn:microsoft.com/office/officeart/2005/8/layout/list1"/>
    <dgm:cxn modelId="{5D4D43BE-E165-3D42-A225-CF1CEAF75F2B}" type="presParOf" srcId="{8C5CDB1F-2529-420D-A103-C7E5D9250213}" destId="{0F9062B1-CCC8-482C-8476-153ABF35FA2D}" srcOrd="7" destOrd="0" presId="urn:microsoft.com/office/officeart/2005/8/layout/list1"/>
    <dgm:cxn modelId="{4B4CFCE3-053C-4EE2-8B0F-6153BA44D472}" type="presParOf" srcId="{8C5CDB1F-2529-420D-A103-C7E5D9250213}" destId="{B923342A-478A-4650-A827-DDCA4D37047E}" srcOrd="8" destOrd="0" presId="urn:microsoft.com/office/officeart/2005/8/layout/list1"/>
    <dgm:cxn modelId="{FF35249B-0834-437A-99B1-D8CB8C034C9B}" type="presParOf" srcId="{B923342A-478A-4650-A827-DDCA4D37047E}" destId="{7AE865B8-C907-4D1D-AA25-5807E39920A0}" srcOrd="0" destOrd="0" presId="urn:microsoft.com/office/officeart/2005/8/layout/list1"/>
    <dgm:cxn modelId="{A53B98EB-4EF5-4778-A184-6E4906693F87}" type="presParOf" srcId="{B923342A-478A-4650-A827-DDCA4D37047E}" destId="{623A5A50-9DBB-4FA4-93E2-366C94FD47CC}" srcOrd="1" destOrd="0" presId="urn:microsoft.com/office/officeart/2005/8/layout/list1"/>
    <dgm:cxn modelId="{5DF34BD9-80B3-44B9-964E-6102B130648C}" type="presParOf" srcId="{8C5CDB1F-2529-420D-A103-C7E5D9250213}" destId="{33C90692-75A7-4FC5-A6E0-D9FB621CB89A}" srcOrd="9" destOrd="0" presId="urn:microsoft.com/office/officeart/2005/8/layout/list1"/>
    <dgm:cxn modelId="{48800413-4819-47CD-A8DE-C8017A7D918A}" type="presParOf" srcId="{8C5CDB1F-2529-420D-A103-C7E5D9250213}" destId="{41137C06-5A64-4C19-A4A0-27935311D01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EF169B-DC78-49FE-8242-6F998E03B7A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vi-VN"/>
        </a:p>
      </dgm:t>
    </dgm:pt>
    <dgm:pt modelId="{75750096-37B7-4C47-84BE-803BA3DA4BD2}">
      <dgm:prSet phldrT="[Văn bản]" phldr="0"/>
      <dgm:spPr/>
      <dgm:t>
        <a:bodyPr/>
        <a:lstStyle/>
        <a:p>
          <a:pPr rtl="0"/>
          <a:r>
            <a:rPr lang="vi-VN">
              <a:latin typeface="Calibri Light" panose="020F0302020204030204"/>
            </a:rPr>
            <a:t> ĐẶT VẤN ĐỀ</a:t>
          </a:r>
          <a:endParaRPr lang="vi-VN"/>
        </a:p>
      </dgm:t>
    </dgm:pt>
    <dgm:pt modelId="{F1A0D1A1-945C-44D5-8040-83DA278FCA7D}" type="parTrans" cxnId="{B0545C63-8A2D-4F7B-B349-4C9B7426804B}">
      <dgm:prSet/>
      <dgm:spPr/>
      <dgm:t>
        <a:bodyPr/>
        <a:lstStyle/>
        <a:p>
          <a:endParaRPr lang="vi-VN"/>
        </a:p>
      </dgm:t>
    </dgm:pt>
    <dgm:pt modelId="{F5116EFA-589D-4065-8E6D-2F3BA48369C3}" type="sibTrans" cxnId="{B0545C63-8A2D-4F7B-B349-4C9B7426804B}">
      <dgm:prSet/>
      <dgm:spPr/>
      <dgm:t>
        <a:bodyPr/>
        <a:lstStyle/>
        <a:p>
          <a:endParaRPr lang="vi-VN"/>
        </a:p>
      </dgm:t>
    </dgm:pt>
    <dgm:pt modelId="{E6B7F17B-5E07-4997-8518-D1498E6823F6}">
      <dgm:prSet phldrT="[Văn bản]" phldr="0"/>
      <dgm:spPr/>
      <dgm:t>
        <a:bodyPr/>
        <a:lstStyle/>
        <a:p>
          <a:pPr rtl="0"/>
          <a:r>
            <a:rPr lang="vi-VN">
              <a:latin typeface="Calibri Light" panose="020F0302020204030204"/>
            </a:rPr>
            <a:t> GIẢI PHẪU</a:t>
          </a:r>
        </a:p>
      </dgm:t>
    </dgm:pt>
    <dgm:pt modelId="{2D3FF844-BA25-467F-85BC-ED55DEBC4555}" type="parTrans" cxnId="{A85AD315-9D22-4404-97A3-D6A6B33CB1B2}">
      <dgm:prSet/>
      <dgm:spPr/>
      <dgm:t>
        <a:bodyPr/>
        <a:lstStyle/>
        <a:p>
          <a:endParaRPr lang="vi-VN"/>
        </a:p>
      </dgm:t>
    </dgm:pt>
    <dgm:pt modelId="{665C68BC-7D4B-423C-B2B4-245B9B82D0D9}" type="sibTrans" cxnId="{A85AD315-9D22-4404-97A3-D6A6B33CB1B2}">
      <dgm:prSet/>
      <dgm:spPr/>
      <dgm:t>
        <a:bodyPr/>
        <a:lstStyle/>
        <a:p>
          <a:endParaRPr lang="vi-VN"/>
        </a:p>
      </dgm:t>
    </dgm:pt>
    <dgm:pt modelId="{6AA99B26-64C2-4A7A-A688-C26E312E354B}">
      <dgm:prSet phldr="0"/>
      <dgm:spPr/>
      <dgm:t>
        <a:bodyPr/>
        <a:lstStyle/>
        <a:p>
          <a:pPr rtl="0"/>
          <a:r>
            <a:rPr lang="vi-VN">
              <a:latin typeface="Calibri Light" panose="020F0302020204030204"/>
            </a:rPr>
            <a:t>CÁC BIẾN THỂ ĐỘNG MẠCH GAN </a:t>
          </a:r>
          <a:endParaRPr lang="vi-VN"/>
        </a:p>
      </dgm:t>
    </dgm:pt>
    <dgm:pt modelId="{22AA6F0D-3194-4C86-8CF7-732928E8A870}" type="parTrans" cxnId="{8D4960F3-255C-47EB-B89F-F5777DA8E8E8}">
      <dgm:prSet/>
      <dgm:spPr/>
    </dgm:pt>
    <dgm:pt modelId="{1A67EB12-CF30-4407-95EB-4FD5FE29522C}" type="sibTrans" cxnId="{8D4960F3-255C-47EB-B89F-F5777DA8E8E8}">
      <dgm:prSet/>
      <dgm:spPr/>
      <dgm:t>
        <a:bodyPr/>
        <a:lstStyle/>
        <a:p>
          <a:endParaRPr lang="vi-VN"/>
        </a:p>
      </dgm:t>
    </dgm:pt>
    <dgm:pt modelId="{2001ECC6-78E5-4DB1-A9AA-1C37E42D0FD9}" type="pres">
      <dgm:prSet presAssocID="{B4EF169B-DC78-49FE-8242-6F998E03B7A9}" presName="hierChild1" presStyleCnt="0">
        <dgm:presLayoutVars>
          <dgm:chPref val="1"/>
          <dgm:dir/>
          <dgm:animOne val="branch"/>
          <dgm:animLvl val="lvl"/>
          <dgm:resizeHandles/>
        </dgm:presLayoutVars>
      </dgm:prSet>
      <dgm:spPr/>
    </dgm:pt>
    <dgm:pt modelId="{6ECDD55F-C5B0-45E5-A24A-BB440E04D966}" type="pres">
      <dgm:prSet presAssocID="{75750096-37B7-4C47-84BE-803BA3DA4BD2}" presName="hierRoot1" presStyleCnt="0"/>
      <dgm:spPr/>
    </dgm:pt>
    <dgm:pt modelId="{B74C7BD9-BD1D-499A-A5C2-6E8D4E6FFAAE}" type="pres">
      <dgm:prSet presAssocID="{75750096-37B7-4C47-84BE-803BA3DA4BD2}" presName="composite" presStyleCnt="0"/>
      <dgm:spPr/>
    </dgm:pt>
    <dgm:pt modelId="{D10A90C5-0766-488A-94C3-F58DB8456176}" type="pres">
      <dgm:prSet presAssocID="{75750096-37B7-4C47-84BE-803BA3DA4BD2}" presName="background" presStyleLbl="node0" presStyleIdx="0" presStyleCnt="3"/>
      <dgm:spPr/>
    </dgm:pt>
    <dgm:pt modelId="{2D83D3A8-B70F-4B40-BA8B-767B65EB42CE}" type="pres">
      <dgm:prSet presAssocID="{75750096-37B7-4C47-84BE-803BA3DA4BD2}" presName="text" presStyleLbl="fgAcc0" presStyleIdx="0" presStyleCnt="3">
        <dgm:presLayoutVars>
          <dgm:chPref val="3"/>
        </dgm:presLayoutVars>
      </dgm:prSet>
      <dgm:spPr/>
    </dgm:pt>
    <dgm:pt modelId="{C80111C7-4274-4C8A-A24C-20769827ABEC}" type="pres">
      <dgm:prSet presAssocID="{75750096-37B7-4C47-84BE-803BA3DA4BD2}" presName="hierChild2" presStyleCnt="0"/>
      <dgm:spPr/>
    </dgm:pt>
    <dgm:pt modelId="{745A4E63-E8F6-42EE-9CA4-19C7B19C1C5E}" type="pres">
      <dgm:prSet presAssocID="{E6B7F17B-5E07-4997-8518-D1498E6823F6}" presName="hierRoot1" presStyleCnt="0"/>
      <dgm:spPr/>
    </dgm:pt>
    <dgm:pt modelId="{2771A18D-DA5C-4BC1-BE6E-4148236186ED}" type="pres">
      <dgm:prSet presAssocID="{E6B7F17B-5E07-4997-8518-D1498E6823F6}" presName="composite" presStyleCnt="0"/>
      <dgm:spPr/>
    </dgm:pt>
    <dgm:pt modelId="{619DC9C5-C6CE-45FC-B2B5-C5246429BECE}" type="pres">
      <dgm:prSet presAssocID="{E6B7F17B-5E07-4997-8518-D1498E6823F6}" presName="background" presStyleLbl="node0" presStyleIdx="1" presStyleCnt="3"/>
      <dgm:spPr/>
    </dgm:pt>
    <dgm:pt modelId="{BB252D40-3F2F-4002-B1A2-24E6DD3EDFCC}" type="pres">
      <dgm:prSet presAssocID="{E6B7F17B-5E07-4997-8518-D1498E6823F6}" presName="text" presStyleLbl="fgAcc0" presStyleIdx="1" presStyleCnt="3">
        <dgm:presLayoutVars>
          <dgm:chPref val="3"/>
        </dgm:presLayoutVars>
      </dgm:prSet>
      <dgm:spPr/>
    </dgm:pt>
    <dgm:pt modelId="{67F4C2BD-1BC6-4F5D-911B-FF779C8CAB19}" type="pres">
      <dgm:prSet presAssocID="{E6B7F17B-5E07-4997-8518-D1498E6823F6}" presName="hierChild2" presStyleCnt="0"/>
      <dgm:spPr/>
    </dgm:pt>
    <dgm:pt modelId="{154E037A-87FC-4D86-9591-4455F0728DBA}" type="pres">
      <dgm:prSet presAssocID="{6AA99B26-64C2-4A7A-A688-C26E312E354B}" presName="hierRoot1" presStyleCnt="0"/>
      <dgm:spPr/>
    </dgm:pt>
    <dgm:pt modelId="{98301FAB-311D-4B9A-A233-BA2F1E5B341A}" type="pres">
      <dgm:prSet presAssocID="{6AA99B26-64C2-4A7A-A688-C26E312E354B}" presName="composite" presStyleCnt="0"/>
      <dgm:spPr/>
    </dgm:pt>
    <dgm:pt modelId="{848B2F20-404A-4BF9-8886-2C24DD65678A}" type="pres">
      <dgm:prSet presAssocID="{6AA99B26-64C2-4A7A-A688-C26E312E354B}" presName="background" presStyleLbl="node0" presStyleIdx="2" presStyleCnt="3"/>
      <dgm:spPr/>
    </dgm:pt>
    <dgm:pt modelId="{6A2B3E8B-C2FA-4B5A-9FFD-2E9A195CFDA2}" type="pres">
      <dgm:prSet presAssocID="{6AA99B26-64C2-4A7A-A688-C26E312E354B}" presName="text" presStyleLbl="fgAcc0" presStyleIdx="2" presStyleCnt="3">
        <dgm:presLayoutVars>
          <dgm:chPref val="3"/>
        </dgm:presLayoutVars>
      </dgm:prSet>
      <dgm:spPr/>
    </dgm:pt>
    <dgm:pt modelId="{BB4E6374-B7C1-406D-A138-779E3E2B9025}" type="pres">
      <dgm:prSet presAssocID="{6AA99B26-64C2-4A7A-A688-C26E312E354B}" presName="hierChild2" presStyleCnt="0"/>
      <dgm:spPr/>
    </dgm:pt>
  </dgm:ptLst>
  <dgm:cxnLst>
    <dgm:cxn modelId="{A85AD315-9D22-4404-97A3-D6A6B33CB1B2}" srcId="{B4EF169B-DC78-49FE-8242-6F998E03B7A9}" destId="{E6B7F17B-5E07-4997-8518-D1498E6823F6}" srcOrd="1" destOrd="0" parTransId="{2D3FF844-BA25-467F-85BC-ED55DEBC4555}" sibTransId="{665C68BC-7D4B-423C-B2B4-245B9B82D0D9}"/>
    <dgm:cxn modelId="{21FA1D26-6468-4B20-AEBD-0C93AF75E914}" type="presOf" srcId="{75750096-37B7-4C47-84BE-803BA3DA4BD2}" destId="{2D83D3A8-B70F-4B40-BA8B-767B65EB42CE}" srcOrd="0" destOrd="0" presId="urn:microsoft.com/office/officeart/2005/8/layout/hierarchy1"/>
    <dgm:cxn modelId="{B0545C63-8A2D-4F7B-B349-4C9B7426804B}" srcId="{B4EF169B-DC78-49FE-8242-6F998E03B7A9}" destId="{75750096-37B7-4C47-84BE-803BA3DA4BD2}" srcOrd="0" destOrd="0" parTransId="{F1A0D1A1-945C-44D5-8040-83DA278FCA7D}" sibTransId="{F5116EFA-589D-4065-8E6D-2F3BA48369C3}"/>
    <dgm:cxn modelId="{DC193347-E9AB-49F3-9FDD-650975DB4C33}" type="presOf" srcId="{6AA99B26-64C2-4A7A-A688-C26E312E354B}" destId="{6A2B3E8B-C2FA-4B5A-9FFD-2E9A195CFDA2}" srcOrd="0" destOrd="0" presId="urn:microsoft.com/office/officeart/2005/8/layout/hierarchy1"/>
    <dgm:cxn modelId="{1B237DA5-66C8-4A8E-9FAD-DFF8730FECC3}" type="presOf" srcId="{E6B7F17B-5E07-4997-8518-D1498E6823F6}" destId="{BB252D40-3F2F-4002-B1A2-24E6DD3EDFCC}" srcOrd="0" destOrd="0" presId="urn:microsoft.com/office/officeart/2005/8/layout/hierarchy1"/>
    <dgm:cxn modelId="{8D4960F3-255C-47EB-B89F-F5777DA8E8E8}" srcId="{B4EF169B-DC78-49FE-8242-6F998E03B7A9}" destId="{6AA99B26-64C2-4A7A-A688-C26E312E354B}" srcOrd="2" destOrd="0" parTransId="{22AA6F0D-3194-4C86-8CF7-732928E8A870}" sibTransId="{1A67EB12-CF30-4407-95EB-4FD5FE29522C}"/>
    <dgm:cxn modelId="{A4B017FC-ADAC-477D-A7F2-88337987F97D}" type="presOf" srcId="{B4EF169B-DC78-49FE-8242-6F998E03B7A9}" destId="{2001ECC6-78E5-4DB1-A9AA-1C37E42D0FD9}" srcOrd="0" destOrd="0" presId="urn:microsoft.com/office/officeart/2005/8/layout/hierarchy1"/>
    <dgm:cxn modelId="{9D6D27C9-D438-437C-8F8E-3F20484861C5}" type="presParOf" srcId="{2001ECC6-78E5-4DB1-A9AA-1C37E42D0FD9}" destId="{6ECDD55F-C5B0-45E5-A24A-BB440E04D966}" srcOrd="0" destOrd="0" presId="urn:microsoft.com/office/officeart/2005/8/layout/hierarchy1"/>
    <dgm:cxn modelId="{050C5F95-AD04-4901-AE86-C1D5FB92F003}" type="presParOf" srcId="{6ECDD55F-C5B0-45E5-A24A-BB440E04D966}" destId="{B74C7BD9-BD1D-499A-A5C2-6E8D4E6FFAAE}" srcOrd="0" destOrd="0" presId="urn:microsoft.com/office/officeart/2005/8/layout/hierarchy1"/>
    <dgm:cxn modelId="{6B354941-36DB-4748-9FFB-7F27AA418C95}" type="presParOf" srcId="{B74C7BD9-BD1D-499A-A5C2-6E8D4E6FFAAE}" destId="{D10A90C5-0766-488A-94C3-F58DB8456176}" srcOrd="0" destOrd="0" presId="urn:microsoft.com/office/officeart/2005/8/layout/hierarchy1"/>
    <dgm:cxn modelId="{608A59B4-BF72-46B4-8791-152059613306}" type="presParOf" srcId="{B74C7BD9-BD1D-499A-A5C2-6E8D4E6FFAAE}" destId="{2D83D3A8-B70F-4B40-BA8B-767B65EB42CE}" srcOrd="1" destOrd="0" presId="urn:microsoft.com/office/officeart/2005/8/layout/hierarchy1"/>
    <dgm:cxn modelId="{08DE7BCB-B4A5-43FC-8BCE-C739AA152232}" type="presParOf" srcId="{6ECDD55F-C5B0-45E5-A24A-BB440E04D966}" destId="{C80111C7-4274-4C8A-A24C-20769827ABEC}" srcOrd="1" destOrd="0" presId="urn:microsoft.com/office/officeart/2005/8/layout/hierarchy1"/>
    <dgm:cxn modelId="{CD900A97-EB9C-4A41-BC21-2BA37E2C0B8D}" type="presParOf" srcId="{2001ECC6-78E5-4DB1-A9AA-1C37E42D0FD9}" destId="{745A4E63-E8F6-42EE-9CA4-19C7B19C1C5E}" srcOrd="1" destOrd="0" presId="urn:microsoft.com/office/officeart/2005/8/layout/hierarchy1"/>
    <dgm:cxn modelId="{DE2A8F41-3CC8-4A31-8E8C-C3B3D0BCAA9B}" type="presParOf" srcId="{745A4E63-E8F6-42EE-9CA4-19C7B19C1C5E}" destId="{2771A18D-DA5C-4BC1-BE6E-4148236186ED}" srcOrd="0" destOrd="0" presId="urn:microsoft.com/office/officeart/2005/8/layout/hierarchy1"/>
    <dgm:cxn modelId="{54718499-C95D-484E-A7F5-645E302D720B}" type="presParOf" srcId="{2771A18D-DA5C-4BC1-BE6E-4148236186ED}" destId="{619DC9C5-C6CE-45FC-B2B5-C5246429BECE}" srcOrd="0" destOrd="0" presId="urn:microsoft.com/office/officeart/2005/8/layout/hierarchy1"/>
    <dgm:cxn modelId="{2E8811A9-70EE-406A-B9DF-E0A57E591439}" type="presParOf" srcId="{2771A18D-DA5C-4BC1-BE6E-4148236186ED}" destId="{BB252D40-3F2F-4002-B1A2-24E6DD3EDFCC}" srcOrd="1" destOrd="0" presId="urn:microsoft.com/office/officeart/2005/8/layout/hierarchy1"/>
    <dgm:cxn modelId="{9A8F7EF8-C6CE-4949-ABD6-4E90E77409FD}" type="presParOf" srcId="{745A4E63-E8F6-42EE-9CA4-19C7B19C1C5E}" destId="{67F4C2BD-1BC6-4F5D-911B-FF779C8CAB19}" srcOrd="1" destOrd="0" presId="urn:microsoft.com/office/officeart/2005/8/layout/hierarchy1"/>
    <dgm:cxn modelId="{8FC05D4C-9315-475D-921C-113EB393B07E}" type="presParOf" srcId="{2001ECC6-78E5-4DB1-A9AA-1C37E42D0FD9}" destId="{154E037A-87FC-4D86-9591-4455F0728DBA}" srcOrd="2" destOrd="0" presId="urn:microsoft.com/office/officeart/2005/8/layout/hierarchy1"/>
    <dgm:cxn modelId="{7DB7220C-84B8-41FA-A8F0-E9069E36BF5E}" type="presParOf" srcId="{154E037A-87FC-4D86-9591-4455F0728DBA}" destId="{98301FAB-311D-4B9A-A233-BA2F1E5B341A}" srcOrd="0" destOrd="0" presId="urn:microsoft.com/office/officeart/2005/8/layout/hierarchy1"/>
    <dgm:cxn modelId="{B1BC37DB-8DE9-4B88-B1AD-B298C5B891E7}" type="presParOf" srcId="{98301FAB-311D-4B9A-A233-BA2F1E5B341A}" destId="{848B2F20-404A-4BF9-8886-2C24DD65678A}" srcOrd="0" destOrd="0" presId="urn:microsoft.com/office/officeart/2005/8/layout/hierarchy1"/>
    <dgm:cxn modelId="{29AB66E2-7E0C-4EF6-B7DE-1496900FE8DF}" type="presParOf" srcId="{98301FAB-311D-4B9A-A233-BA2F1E5B341A}" destId="{6A2B3E8B-C2FA-4B5A-9FFD-2E9A195CFDA2}" srcOrd="1" destOrd="0" presId="urn:microsoft.com/office/officeart/2005/8/layout/hierarchy1"/>
    <dgm:cxn modelId="{EDAEAC95-3F4B-4077-BE3D-35BB86DF4B1F}" type="presParOf" srcId="{154E037A-87FC-4D86-9591-4455F0728DBA}" destId="{BB4E6374-B7C1-406D-A138-779E3E2B902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E6C8-91B1-4144-9E04-5A46133B1BEF}">
      <dsp:nvSpPr>
        <dsp:cNvPr id="0" name=""/>
        <dsp:cNvSpPr/>
      </dsp:nvSpPr>
      <dsp:spPr>
        <a:xfrm>
          <a:off x="0" y="506528"/>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376261-0E4E-43E4-9BFB-090963E86FFC}">
      <dsp:nvSpPr>
        <dsp:cNvPr id="0" name=""/>
        <dsp:cNvSpPr/>
      </dsp:nvSpPr>
      <dsp:spPr>
        <a:xfrm>
          <a:off x="525780" y="19448"/>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66850" rtl="0">
            <a:lnSpc>
              <a:spcPct val="90000"/>
            </a:lnSpc>
            <a:spcBef>
              <a:spcPct val="0"/>
            </a:spcBef>
            <a:spcAft>
              <a:spcPct val="35000"/>
            </a:spcAft>
            <a:buNone/>
          </a:pPr>
          <a:r>
            <a:rPr lang="en-US" sz="3300" kern="1200">
              <a:latin typeface="Arial"/>
              <a:cs typeface="Calibri"/>
            </a:rPr>
            <a:t>Giới thiệu</a:t>
          </a:r>
        </a:p>
      </dsp:txBody>
      <dsp:txXfrm>
        <a:off x="573335" y="67003"/>
        <a:ext cx="7265810" cy="879050"/>
      </dsp:txXfrm>
    </dsp:sp>
    <dsp:sp modelId="{A8C76DCA-490F-43E8-B16F-5E339C972966}">
      <dsp:nvSpPr>
        <dsp:cNvPr id="0" name=""/>
        <dsp:cNvSpPr/>
      </dsp:nvSpPr>
      <dsp:spPr>
        <a:xfrm>
          <a:off x="0" y="2003409"/>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741AAE-D8CA-4CE0-B903-DDDD2055148E}">
      <dsp:nvSpPr>
        <dsp:cNvPr id="0" name=""/>
        <dsp:cNvSpPr/>
      </dsp:nvSpPr>
      <dsp:spPr>
        <a:xfrm>
          <a:off x="525780" y="151632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66850" rtl="0">
            <a:lnSpc>
              <a:spcPct val="90000"/>
            </a:lnSpc>
            <a:spcBef>
              <a:spcPct val="0"/>
            </a:spcBef>
            <a:spcAft>
              <a:spcPct val="35000"/>
            </a:spcAft>
            <a:buNone/>
          </a:pPr>
          <a:r>
            <a:rPr lang="en-US" sz="3300" kern="1200">
              <a:latin typeface="Arial"/>
              <a:cs typeface="Calibri"/>
            </a:rPr>
            <a:t>Phân loại</a:t>
          </a:r>
        </a:p>
      </dsp:txBody>
      <dsp:txXfrm>
        <a:off x="573335" y="1563884"/>
        <a:ext cx="7265810" cy="879050"/>
      </dsp:txXfrm>
    </dsp:sp>
    <dsp:sp modelId="{41137C06-5A64-4C19-A4A0-27935311D014}">
      <dsp:nvSpPr>
        <dsp:cNvPr id="0" name=""/>
        <dsp:cNvSpPr/>
      </dsp:nvSpPr>
      <dsp:spPr>
        <a:xfrm>
          <a:off x="0" y="3500289"/>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3A5A50-9DBB-4FA4-93E2-366C94FD47CC}">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66850" rtl="0">
            <a:lnSpc>
              <a:spcPct val="90000"/>
            </a:lnSpc>
            <a:spcBef>
              <a:spcPct val="0"/>
            </a:spcBef>
            <a:spcAft>
              <a:spcPct val="35000"/>
            </a:spcAft>
            <a:buNone/>
          </a:pPr>
          <a:r>
            <a:rPr lang="en-US" sz="3300" kern="1200">
              <a:latin typeface="Arial"/>
              <a:cs typeface="Calibri"/>
            </a:rPr>
            <a:t>Vai trò</a:t>
          </a: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A90C5-0766-488A-94C3-F58DB8456176}">
      <dsp:nvSpPr>
        <dsp:cNvPr id="0" name=""/>
        <dsp:cNvSpPr/>
      </dsp:nvSpPr>
      <dsp:spPr>
        <a:xfrm>
          <a:off x="0" y="1693035"/>
          <a:ext cx="2385742" cy="15149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3D3A8-B70F-4B40-BA8B-767B65EB42CE}">
      <dsp:nvSpPr>
        <dsp:cNvPr id="0" name=""/>
        <dsp:cNvSpPr/>
      </dsp:nvSpPr>
      <dsp:spPr>
        <a:xfrm>
          <a:off x="265082" y="1944863"/>
          <a:ext cx="2385742" cy="15149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vi-VN" sz="2800" kern="1200">
              <a:latin typeface="Calibri Light" panose="020F0302020204030204"/>
            </a:rPr>
            <a:t> ĐẶT VẤN ĐỀ</a:t>
          </a:r>
          <a:endParaRPr lang="vi-VN" sz="2800" kern="1200"/>
        </a:p>
      </dsp:txBody>
      <dsp:txXfrm>
        <a:off x="309453" y="1989234"/>
        <a:ext cx="2297000" cy="1426204"/>
      </dsp:txXfrm>
    </dsp:sp>
    <dsp:sp modelId="{619DC9C5-C6CE-45FC-B2B5-C5246429BECE}">
      <dsp:nvSpPr>
        <dsp:cNvPr id="0" name=""/>
        <dsp:cNvSpPr/>
      </dsp:nvSpPr>
      <dsp:spPr>
        <a:xfrm>
          <a:off x="2915907" y="1693035"/>
          <a:ext cx="2385742" cy="15149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252D40-3F2F-4002-B1A2-24E6DD3EDFCC}">
      <dsp:nvSpPr>
        <dsp:cNvPr id="0" name=""/>
        <dsp:cNvSpPr/>
      </dsp:nvSpPr>
      <dsp:spPr>
        <a:xfrm>
          <a:off x="3180990" y="1944863"/>
          <a:ext cx="2385742" cy="15149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vi-VN" sz="2800" kern="1200">
              <a:latin typeface="Calibri Light" panose="020F0302020204030204"/>
            </a:rPr>
            <a:t> GIẢI PHẪU</a:t>
          </a:r>
        </a:p>
      </dsp:txBody>
      <dsp:txXfrm>
        <a:off x="3225361" y="1989234"/>
        <a:ext cx="2297000" cy="1426204"/>
      </dsp:txXfrm>
    </dsp:sp>
    <dsp:sp modelId="{848B2F20-404A-4BF9-8886-2C24DD65678A}">
      <dsp:nvSpPr>
        <dsp:cNvPr id="0" name=""/>
        <dsp:cNvSpPr/>
      </dsp:nvSpPr>
      <dsp:spPr>
        <a:xfrm>
          <a:off x="5831815" y="1693035"/>
          <a:ext cx="2385742" cy="15149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2B3E8B-C2FA-4B5A-9FFD-2E9A195CFDA2}">
      <dsp:nvSpPr>
        <dsp:cNvPr id="0" name=""/>
        <dsp:cNvSpPr/>
      </dsp:nvSpPr>
      <dsp:spPr>
        <a:xfrm>
          <a:off x="6096897" y="1944863"/>
          <a:ext cx="2385742" cy="15149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vi-VN" sz="2800" kern="1200">
              <a:latin typeface="Calibri Light" panose="020F0302020204030204"/>
            </a:rPr>
            <a:t>CÁC BIẾN THỂ ĐỘNG MẠCH GAN </a:t>
          </a:r>
          <a:endParaRPr lang="vi-VN" sz="2800" kern="1200"/>
        </a:p>
      </dsp:txBody>
      <dsp:txXfrm>
        <a:off x="6141268" y="1989234"/>
        <a:ext cx="2297000" cy="142620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4EBF2-AD0A-4D35-9C5A-D043000246E7}" type="datetimeFigureOut">
              <a:t>20/02/2023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C71ED-CEE3-4DD9-B7A2-14D0A0918DAB}" type="slidenum">
              <a:t>‹#›</a:t>
            </a:fld>
            <a:endParaRPr lang="en-US"/>
          </a:p>
        </p:txBody>
      </p:sp>
    </p:spTree>
    <p:extLst>
      <p:ext uri="{BB962C8B-B14F-4D97-AF65-F5344CB8AC3E}">
        <p14:creationId xmlns:p14="http://schemas.microsoft.com/office/powerpoint/2010/main" val="4189201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ncbi.nlm.nih.gov/pmc/articles/PMC3577593/figure/FI03197-2/"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ts val="1000"/>
              </a:spcBef>
              <a:buFont typeface="Arial,Sans-Serif"/>
              <a:buChar char="•"/>
            </a:pPr>
            <a:r>
              <a:rPr lang="en-US" err="1"/>
              <a:t>Một</a:t>
            </a:r>
            <a:r>
              <a:rPr lang="en-US"/>
              <a:t> </a:t>
            </a:r>
            <a:r>
              <a:rPr lang="en-US" err="1"/>
              <a:t>trong</a:t>
            </a:r>
            <a:r>
              <a:rPr lang="en-US"/>
              <a:t> </a:t>
            </a:r>
            <a:r>
              <a:rPr lang="en-US" err="1"/>
              <a:t>những</a:t>
            </a:r>
            <a:r>
              <a:rPr lang="en-US"/>
              <a:t> </a:t>
            </a:r>
            <a:r>
              <a:rPr lang="en-US" err="1"/>
              <a:t>chuyên</a:t>
            </a:r>
            <a:r>
              <a:rPr lang="en-US"/>
              <a:t> khoa y </a:t>
            </a:r>
            <a:r>
              <a:rPr lang="en-US" err="1"/>
              <a:t>tế</a:t>
            </a:r>
            <a:r>
              <a:rPr lang="en-US"/>
              <a:t> </a:t>
            </a:r>
            <a:r>
              <a:rPr lang="en-US" err="1"/>
              <a:t>chính</a:t>
            </a:r>
            <a:r>
              <a:rPr lang="en-US"/>
              <a:t> </a:t>
            </a:r>
            <a:r>
              <a:rPr lang="en-US" err="1"/>
              <a:t>mới</a:t>
            </a:r>
            <a:r>
              <a:rPr lang="en-US"/>
              <a:t> </a:t>
            </a:r>
            <a:r>
              <a:rPr lang="en-US" err="1"/>
              <a:t>nhất</a:t>
            </a:r>
            <a:r>
              <a:rPr lang="en-US"/>
              <a:t>, </a:t>
            </a:r>
            <a:r>
              <a:rPr lang="en-US" err="1"/>
              <a:t>được</a:t>
            </a:r>
            <a:r>
              <a:rPr lang="en-US"/>
              <a:t> </a:t>
            </a:r>
            <a:r>
              <a:rPr lang="en-US" err="1"/>
              <a:t>công</a:t>
            </a:r>
            <a:r>
              <a:rPr lang="en-US"/>
              <a:t> </a:t>
            </a:r>
            <a:r>
              <a:rPr lang="en-US" err="1"/>
              <a:t>nhận</a:t>
            </a:r>
            <a:r>
              <a:rPr lang="en-US"/>
              <a:t> </a:t>
            </a:r>
            <a:r>
              <a:rPr lang="en-US" err="1"/>
              <a:t>bởi</a:t>
            </a:r>
            <a:r>
              <a:rPr lang="en-US"/>
              <a:t> </a:t>
            </a:r>
            <a:r>
              <a:rPr lang="en-US" err="1"/>
              <a:t>Hội</a:t>
            </a:r>
            <a:r>
              <a:rPr lang="en-US"/>
              <a:t> </a:t>
            </a:r>
            <a:r>
              <a:rPr lang="en-US" err="1"/>
              <a:t>đồng</a:t>
            </a:r>
            <a:r>
              <a:rPr lang="en-US"/>
              <a:t> Chuyên khoa Y </a:t>
            </a:r>
            <a:r>
              <a:rPr lang="en-US" err="1"/>
              <a:t>tế</a:t>
            </a:r>
            <a:r>
              <a:rPr lang="en-US"/>
              <a:t> </a:t>
            </a:r>
            <a:r>
              <a:rPr lang="en-US" err="1"/>
              <a:t>Hoa</a:t>
            </a:r>
            <a:r>
              <a:rPr lang="en-US"/>
              <a:t> </a:t>
            </a:r>
            <a:r>
              <a:rPr lang="en-US" err="1"/>
              <a:t>Kỳ</a:t>
            </a:r>
            <a:r>
              <a:rPr lang="en-US"/>
              <a:t>, HAH can </a:t>
            </a:r>
            <a:r>
              <a:rPr lang="en-US" err="1"/>
              <a:t>thiệp</a:t>
            </a:r>
            <a:r>
              <a:rPr lang="en-US"/>
              <a:t> </a:t>
            </a:r>
            <a:r>
              <a:rPr lang="en-US" err="1"/>
              <a:t>là</a:t>
            </a:r>
            <a:r>
              <a:rPr lang="en-US"/>
              <a:t> </a:t>
            </a:r>
            <a:r>
              <a:rPr lang="en-US" err="1"/>
              <a:t>một</a:t>
            </a:r>
            <a:r>
              <a:rPr lang="en-US"/>
              <a:t> </a:t>
            </a:r>
            <a:r>
              <a:rPr lang="en-US" err="1"/>
              <a:t>lĩnh</a:t>
            </a:r>
            <a:r>
              <a:rPr lang="en-US"/>
              <a:t> </a:t>
            </a:r>
            <a:r>
              <a:rPr lang="en-US" err="1"/>
              <a:t>vực</a:t>
            </a:r>
            <a:r>
              <a:rPr lang="en-US"/>
              <a:t> </a:t>
            </a:r>
            <a:r>
              <a:rPr lang="en-US" err="1"/>
              <a:t>cung</a:t>
            </a:r>
            <a:r>
              <a:rPr lang="en-US"/>
              <a:t> </a:t>
            </a:r>
            <a:r>
              <a:rPr lang="en-US" err="1"/>
              <a:t>cấp</a:t>
            </a:r>
            <a:r>
              <a:rPr lang="en-US"/>
              <a:t> </a:t>
            </a:r>
            <a:r>
              <a:rPr lang="en-US" err="1"/>
              <a:t>các</a:t>
            </a:r>
            <a:r>
              <a:rPr lang="en-US"/>
              <a:t> </a:t>
            </a:r>
            <a:r>
              <a:rPr lang="en-US" err="1"/>
              <a:t>chiến</a:t>
            </a:r>
            <a:r>
              <a:rPr lang="en-US"/>
              <a:t> </a:t>
            </a:r>
            <a:r>
              <a:rPr lang="en-US" err="1"/>
              <a:t>lược</a:t>
            </a:r>
            <a:r>
              <a:rPr lang="en-US"/>
              <a:t> </a:t>
            </a:r>
            <a:r>
              <a:rPr lang="en-US" err="1"/>
              <a:t>chẩn</a:t>
            </a:r>
            <a:r>
              <a:rPr lang="en-US"/>
              <a:t> </a:t>
            </a:r>
            <a:r>
              <a:rPr lang="en-US" err="1"/>
              <a:t>đoán</a:t>
            </a:r>
            <a:r>
              <a:rPr lang="en-US"/>
              <a:t> </a:t>
            </a:r>
            <a:r>
              <a:rPr lang="en-US" err="1"/>
              <a:t>và</a:t>
            </a:r>
            <a:r>
              <a:rPr lang="en-US"/>
              <a:t> </a:t>
            </a:r>
            <a:r>
              <a:rPr lang="en-US" err="1"/>
              <a:t>điều</a:t>
            </a:r>
            <a:r>
              <a:rPr lang="en-US"/>
              <a:t> </a:t>
            </a:r>
            <a:r>
              <a:rPr lang="en-US" err="1"/>
              <a:t>trị</a:t>
            </a:r>
            <a:r>
              <a:rPr lang="en-US"/>
              <a:t> </a:t>
            </a:r>
            <a:r>
              <a:rPr lang="en-US" err="1"/>
              <a:t>xâm</a:t>
            </a:r>
            <a:r>
              <a:rPr lang="en-US"/>
              <a:t> </a:t>
            </a:r>
            <a:r>
              <a:rPr lang="en-US" err="1"/>
              <a:t>lấn</a:t>
            </a:r>
            <a:r>
              <a:rPr lang="en-US"/>
              <a:t> </a:t>
            </a:r>
            <a:r>
              <a:rPr lang="en-US" err="1"/>
              <a:t>tối</a:t>
            </a:r>
            <a:r>
              <a:rPr lang="en-US"/>
              <a:t> </a:t>
            </a:r>
            <a:r>
              <a:rPr lang="en-US" err="1"/>
              <a:t>thiểu</a:t>
            </a:r>
            <a:r>
              <a:rPr lang="en-US"/>
              <a:t> </a:t>
            </a:r>
            <a:r>
              <a:rPr lang="en-US" err="1"/>
              <a:t>cho</a:t>
            </a:r>
            <a:r>
              <a:rPr lang="en-US"/>
              <a:t> </a:t>
            </a:r>
            <a:r>
              <a:rPr lang="en-US" err="1"/>
              <a:t>nhiều</a:t>
            </a:r>
            <a:r>
              <a:rPr lang="en-US"/>
              <a:t> </a:t>
            </a:r>
            <a:r>
              <a:rPr lang="en-US" err="1"/>
              <a:t>loại</a:t>
            </a:r>
            <a:r>
              <a:rPr lang="en-US"/>
              <a:t> </a:t>
            </a:r>
            <a:r>
              <a:rPr lang="en-US" err="1"/>
              <a:t>bệnh</a:t>
            </a:r>
            <a:r>
              <a:rPr lang="en-US"/>
              <a:t>. IR </a:t>
            </a:r>
            <a:r>
              <a:rPr lang="en-US" err="1"/>
              <a:t>được</a:t>
            </a:r>
            <a:r>
              <a:rPr lang="en-US"/>
              <a:t> </a:t>
            </a:r>
            <a:r>
              <a:rPr lang="en-US" err="1"/>
              <a:t>chứng</a:t>
            </a:r>
            <a:r>
              <a:rPr lang="en-US"/>
              <a:t> </a:t>
            </a:r>
            <a:r>
              <a:rPr lang="en-US" err="1"/>
              <a:t>minh</a:t>
            </a:r>
            <a:r>
              <a:rPr lang="en-US"/>
              <a:t> </a:t>
            </a:r>
            <a:r>
              <a:rPr lang="en-US" err="1"/>
              <a:t>là</a:t>
            </a:r>
            <a:r>
              <a:rPr lang="en-US"/>
              <a:t> </a:t>
            </a:r>
            <a:r>
              <a:rPr lang="en-US" err="1"/>
              <a:t>cung</a:t>
            </a:r>
            <a:r>
              <a:rPr lang="en-US"/>
              <a:t> </a:t>
            </a:r>
            <a:r>
              <a:rPr lang="en-US" err="1"/>
              <a:t>cấp</a:t>
            </a:r>
            <a:r>
              <a:rPr lang="en-US"/>
              <a:t> </a:t>
            </a:r>
            <a:r>
              <a:rPr lang="en-US" err="1"/>
              <a:t>các</a:t>
            </a:r>
            <a:r>
              <a:rPr lang="en-US"/>
              <a:t> </a:t>
            </a:r>
            <a:r>
              <a:rPr lang="en-US" err="1"/>
              <a:t>lựa</a:t>
            </a:r>
            <a:r>
              <a:rPr lang="en-US"/>
              <a:t> </a:t>
            </a:r>
            <a:r>
              <a:rPr lang="en-US" err="1"/>
              <a:t>chọn</a:t>
            </a:r>
            <a:r>
              <a:rPr lang="en-US"/>
              <a:t> </a:t>
            </a:r>
            <a:r>
              <a:rPr lang="en-US" err="1"/>
              <a:t>điều</a:t>
            </a:r>
            <a:r>
              <a:rPr lang="en-US"/>
              <a:t> </a:t>
            </a:r>
            <a:r>
              <a:rPr lang="en-US" err="1"/>
              <a:t>trị</a:t>
            </a:r>
            <a:r>
              <a:rPr lang="en-US"/>
              <a:t> </a:t>
            </a:r>
            <a:r>
              <a:rPr lang="en-US" err="1"/>
              <a:t>hiệu</a:t>
            </a:r>
            <a:r>
              <a:rPr lang="en-US"/>
              <a:t> </a:t>
            </a:r>
            <a:r>
              <a:rPr lang="en-US" err="1"/>
              <a:t>quả</a:t>
            </a:r>
            <a:r>
              <a:rPr lang="en-US"/>
              <a:t>, </a:t>
            </a:r>
            <a:r>
              <a:rPr lang="en-US" err="1"/>
              <a:t>thường</a:t>
            </a:r>
            <a:r>
              <a:rPr lang="en-US"/>
              <a:t> </a:t>
            </a:r>
            <a:r>
              <a:rPr lang="en-US" err="1"/>
              <a:t>liên</a:t>
            </a:r>
            <a:r>
              <a:rPr lang="en-US"/>
              <a:t> </a:t>
            </a:r>
            <a:r>
              <a:rPr lang="en-US" err="1"/>
              <a:t>quan</a:t>
            </a:r>
            <a:r>
              <a:rPr lang="en-US"/>
              <a:t> </a:t>
            </a:r>
            <a:r>
              <a:rPr lang="en-US" err="1"/>
              <a:t>đến</a:t>
            </a:r>
            <a:r>
              <a:rPr lang="en-US"/>
              <a:t> </a:t>
            </a:r>
            <a:r>
              <a:rPr lang="en-US" err="1"/>
              <a:t>nguy</a:t>
            </a:r>
            <a:r>
              <a:rPr lang="en-US"/>
              <a:t> </a:t>
            </a:r>
            <a:r>
              <a:rPr lang="en-US" err="1"/>
              <a:t>cơ</a:t>
            </a:r>
            <a:r>
              <a:rPr lang="en-US"/>
              <a:t> </a:t>
            </a:r>
            <a:r>
              <a:rPr lang="en-US" err="1"/>
              <a:t>phẫu</a:t>
            </a:r>
            <a:r>
              <a:rPr lang="en-US"/>
              <a:t> </a:t>
            </a:r>
            <a:r>
              <a:rPr lang="en-US" err="1"/>
              <a:t>thuật</a:t>
            </a:r>
            <a:r>
              <a:rPr lang="en-US"/>
              <a:t>, </a:t>
            </a:r>
            <a:r>
              <a:rPr lang="en-US" err="1"/>
              <a:t>biến</a:t>
            </a:r>
            <a:r>
              <a:rPr lang="en-US"/>
              <a:t> </a:t>
            </a:r>
            <a:r>
              <a:rPr lang="en-US" err="1"/>
              <a:t>chứng</a:t>
            </a:r>
            <a:r>
              <a:rPr lang="en-US"/>
              <a:t> </a:t>
            </a:r>
            <a:r>
              <a:rPr lang="en-US" err="1"/>
              <a:t>thấp</a:t>
            </a:r>
            <a:r>
              <a:rPr lang="en-US"/>
              <a:t> </a:t>
            </a:r>
            <a:r>
              <a:rPr lang="en-US" err="1"/>
              <a:t>hơn</a:t>
            </a:r>
            <a:r>
              <a:rPr lang="en-US"/>
              <a:t>. Thường </a:t>
            </a:r>
            <a:r>
              <a:rPr lang="en-US" err="1"/>
              <a:t>được</a:t>
            </a:r>
            <a:r>
              <a:rPr lang="en-US"/>
              <a:t> </a:t>
            </a:r>
            <a:r>
              <a:rPr lang="en-US" err="1"/>
              <a:t>coi</a:t>
            </a:r>
            <a:r>
              <a:rPr lang="en-US"/>
              <a:t> </a:t>
            </a:r>
            <a:r>
              <a:rPr lang="en-US" err="1"/>
              <a:t>là</a:t>
            </a:r>
            <a:r>
              <a:rPr lang="en-US"/>
              <a:t> </a:t>
            </a:r>
            <a:r>
              <a:rPr lang="en-US" err="1"/>
              <a:t>giao</a:t>
            </a:r>
            <a:r>
              <a:rPr lang="en-US"/>
              <a:t> </a:t>
            </a:r>
            <a:r>
              <a:rPr lang="en-US" err="1"/>
              <a:t>thoa</a:t>
            </a:r>
            <a:r>
              <a:rPr lang="en-US"/>
              <a:t> </a:t>
            </a:r>
            <a:r>
              <a:rPr lang="en-US" err="1"/>
              <a:t>giữa</a:t>
            </a:r>
            <a:r>
              <a:rPr lang="en-US"/>
              <a:t> </a:t>
            </a:r>
            <a:r>
              <a:rPr lang="en-US" err="1"/>
              <a:t>chăm</a:t>
            </a:r>
            <a:r>
              <a:rPr lang="en-US"/>
              <a:t> </a:t>
            </a:r>
            <a:r>
              <a:rPr lang="en-US" err="1"/>
              <a:t>sóc</a:t>
            </a:r>
            <a:r>
              <a:rPr lang="en-US"/>
              <a:t> </a:t>
            </a:r>
            <a:r>
              <a:rPr lang="en-US" err="1"/>
              <a:t>lâm</a:t>
            </a:r>
            <a:r>
              <a:rPr lang="en-US"/>
              <a:t> </a:t>
            </a:r>
            <a:r>
              <a:rPr lang="en-US" err="1"/>
              <a:t>sàng</a:t>
            </a:r>
            <a:r>
              <a:rPr lang="en-US"/>
              <a:t>, </a:t>
            </a:r>
            <a:r>
              <a:rPr lang="en-US" err="1"/>
              <a:t>các</a:t>
            </a:r>
            <a:r>
              <a:rPr lang="en-US"/>
              <a:t> </a:t>
            </a:r>
            <a:r>
              <a:rPr lang="en-US" err="1"/>
              <a:t>thủ</a:t>
            </a:r>
            <a:r>
              <a:rPr lang="en-US"/>
              <a:t> </a:t>
            </a:r>
            <a:r>
              <a:rPr lang="en-US" err="1"/>
              <a:t>thuật</a:t>
            </a:r>
            <a:r>
              <a:rPr lang="en-US"/>
              <a:t> </a:t>
            </a:r>
            <a:r>
              <a:rPr lang="en-US" err="1"/>
              <a:t>xâm</a:t>
            </a:r>
            <a:r>
              <a:rPr lang="en-US"/>
              <a:t> </a:t>
            </a:r>
            <a:r>
              <a:rPr lang="en-US" err="1"/>
              <a:t>lấn</a:t>
            </a:r>
            <a:r>
              <a:rPr lang="en-US"/>
              <a:t> </a:t>
            </a:r>
            <a:r>
              <a:rPr lang="en-US" err="1"/>
              <a:t>tối</a:t>
            </a:r>
            <a:r>
              <a:rPr lang="en-US"/>
              <a:t> </a:t>
            </a:r>
            <a:r>
              <a:rPr lang="en-US" err="1"/>
              <a:t>thiểu</a:t>
            </a:r>
            <a:r>
              <a:rPr lang="en-US"/>
              <a:t>, </a:t>
            </a:r>
            <a:r>
              <a:rPr lang="en-US" err="1"/>
              <a:t>chẩn</a:t>
            </a:r>
            <a:r>
              <a:rPr lang="en-US"/>
              <a:t> </a:t>
            </a:r>
            <a:r>
              <a:rPr lang="en-US" err="1"/>
              <a:t>đoán</a:t>
            </a:r>
            <a:r>
              <a:rPr lang="en-US"/>
              <a:t> </a:t>
            </a:r>
            <a:r>
              <a:rPr lang="en-US" err="1"/>
              <a:t>hình</a:t>
            </a:r>
            <a:r>
              <a:rPr lang="en-US"/>
              <a:t> </a:t>
            </a:r>
            <a:r>
              <a:rPr lang="en-US" err="1"/>
              <a:t>ảnh</a:t>
            </a:r>
            <a:r>
              <a:rPr lang="en-US"/>
              <a:t>, </a:t>
            </a:r>
            <a:r>
              <a:rPr lang="en-US" err="1"/>
              <a:t>các</a:t>
            </a:r>
            <a:r>
              <a:rPr lang="en-US"/>
              <a:t> </a:t>
            </a:r>
            <a:r>
              <a:rPr lang="en-US" err="1"/>
              <a:t>bác</a:t>
            </a:r>
            <a:r>
              <a:rPr lang="en-US"/>
              <a:t> </a:t>
            </a:r>
            <a:r>
              <a:rPr lang="en-US" err="1"/>
              <a:t>sĩ</a:t>
            </a:r>
            <a:r>
              <a:rPr lang="en-US"/>
              <a:t> IR </a:t>
            </a:r>
            <a:r>
              <a:rPr lang="en-US" err="1"/>
              <a:t>có</a:t>
            </a:r>
            <a:r>
              <a:rPr lang="en-US"/>
              <a:t> </a:t>
            </a:r>
            <a:r>
              <a:rPr lang="en-US" err="1"/>
              <a:t>cơ</a:t>
            </a:r>
            <a:r>
              <a:rPr lang="en-US"/>
              <a:t> </a:t>
            </a:r>
            <a:r>
              <a:rPr lang="en-US" err="1"/>
              <a:t>hội</a:t>
            </a:r>
            <a:r>
              <a:rPr lang="en-US"/>
              <a:t> </a:t>
            </a:r>
            <a:r>
              <a:rPr lang="en-US" err="1"/>
              <a:t>để</a:t>
            </a:r>
            <a:r>
              <a:rPr lang="en-US"/>
              <a:t> </a:t>
            </a:r>
            <a:r>
              <a:rPr lang="en-US" err="1"/>
              <a:t>tham</a:t>
            </a:r>
            <a:r>
              <a:rPr lang="en-US"/>
              <a:t> </a:t>
            </a:r>
            <a:r>
              <a:rPr lang="en-US" err="1"/>
              <a:t>gia</a:t>
            </a:r>
            <a:r>
              <a:rPr lang="en-US"/>
              <a:t> </a:t>
            </a:r>
            <a:r>
              <a:rPr lang="en-US" err="1"/>
              <a:t>chăm</a:t>
            </a:r>
            <a:r>
              <a:rPr lang="en-US"/>
              <a:t> </a:t>
            </a:r>
            <a:r>
              <a:rPr lang="en-US" err="1"/>
              <a:t>sóc</a:t>
            </a:r>
            <a:r>
              <a:rPr lang="en-US"/>
              <a:t> </a:t>
            </a:r>
            <a:r>
              <a:rPr lang="en-US" err="1"/>
              <a:t>nhiều</a:t>
            </a:r>
            <a:r>
              <a:rPr lang="en-US"/>
              <a:t> </a:t>
            </a:r>
            <a:r>
              <a:rPr lang="en-US" err="1"/>
              <a:t>quy</a:t>
            </a:r>
            <a:r>
              <a:rPr lang="en-US"/>
              <a:t> </a:t>
            </a:r>
            <a:r>
              <a:rPr lang="en-US" err="1"/>
              <a:t>trình</a:t>
            </a:r>
            <a:r>
              <a:rPr lang="en-US"/>
              <a:t> </a:t>
            </a:r>
            <a:r>
              <a:rPr lang="en-US" err="1"/>
              <a:t>bệnh</a:t>
            </a:r>
            <a:r>
              <a:rPr lang="en-US"/>
              <a:t> </a:t>
            </a:r>
            <a:r>
              <a:rPr lang="en-US" err="1"/>
              <a:t>khác</a:t>
            </a:r>
            <a:r>
              <a:rPr lang="en-US"/>
              <a:t> </a:t>
            </a:r>
            <a:r>
              <a:rPr lang="en-US" err="1"/>
              <a:t>nhau</a:t>
            </a:r>
            <a:r>
              <a:rPr lang="en-US"/>
              <a:t>, </a:t>
            </a:r>
            <a:r>
              <a:rPr lang="en-US" err="1"/>
              <a:t>cũng</a:t>
            </a:r>
            <a:r>
              <a:rPr lang="en-US"/>
              <a:t> </a:t>
            </a:r>
            <a:r>
              <a:rPr lang="en-US" err="1"/>
              <a:t>như</a:t>
            </a:r>
            <a:r>
              <a:rPr lang="en-US"/>
              <a:t> </a:t>
            </a:r>
            <a:r>
              <a:rPr lang="en-US" err="1"/>
              <a:t>tham</a:t>
            </a:r>
            <a:r>
              <a:rPr lang="en-US"/>
              <a:t> </a:t>
            </a:r>
            <a:r>
              <a:rPr lang="en-US" err="1"/>
              <a:t>gia</a:t>
            </a:r>
            <a:r>
              <a:rPr lang="en-US"/>
              <a:t> </a:t>
            </a:r>
            <a:r>
              <a:rPr lang="en-US" err="1"/>
              <a:t>vào</a:t>
            </a:r>
            <a:r>
              <a:rPr lang="en-US"/>
              <a:t> </a:t>
            </a:r>
            <a:r>
              <a:rPr lang="en-US" err="1"/>
              <a:t>nghiên</a:t>
            </a:r>
            <a:r>
              <a:rPr lang="en-US"/>
              <a:t> </a:t>
            </a:r>
            <a:r>
              <a:rPr lang="en-US" err="1"/>
              <a:t>cứu</a:t>
            </a:r>
            <a:r>
              <a:rPr lang="en-US"/>
              <a:t> </a:t>
            </a:r>
            <a:r>
              <a:rPr lang="en-US" err="1"/>
              <a:t>tiên</a:t>
            </a:r>
            <a:r>
              <a:rPr lang="en-US"/>
              <a:t> </a:t>
            </a:r>
            <a:r>
              <a:rPr lang="en-US" err="1"/>
              <a:t>tiến</a:t>
            </a:r>
            <a:r>
              <a:rPr lang="en-US"/>
              <a:t> </a:t>
            </a:r>
            <a:r>
              <a:rPr lang="en-US" err="1"/>
              <a:t>và</a:t>
            </a:r>
            <a:r>
              <a:rPr lang="en-US"/>
              <a:t> </a:t>
            </a:r>
            <a:r>
              <a:rPr lang="en-US" err="1"/>
              <a:t>đột</a:t>
            </a:r>
            <a:r>
              <a:rPr lang="en-US"/>
              <a:t> </a:t>
            </a:r>
            <a:r>
              <a:rPr lang="en-US" err="1"/>
              <a:t>phá</a:t>
            </a:r>
            <a:r>
              <a:rPr lang="en-US"/>
              <a:t>. </a:t>
            </a:r>
            <a:r>
              <a:rPr lang="en-US" err="1"/>
              <a:t>Kể</a:t>
            </a:r>
            <a:r>
              <a:rPr lang="en-US"/>
              <a:t> </a:t>
            </a:r>
            <a:r>
              <a:rPr lang="en-US" err="1"/>
              <a:t>từ</a:t>
            </a:r>
            <a:r>
              <a:rPr lang="en-US"/>
              <a:t> </a:t>
            </a:r>
            <a:r>
              <a:rPr lang="en-US" err="1"/>
              <a:t>khi</a:t>
            </a:r>
            <a:r>
              <a:rPr lang="en-US"/>
              <a:t> </a:t>
            </a:r>
            <a:r>
              <a:rPr lang="en-US" err="1"/>
              <a:t>bắt</a:t>
            </a:r>
            <a:r>
              <a:rPr lang="en-US"/>
              <a:t> </a:t>
            </a:r>
            <a:r>
              <a:rPr lang="en-US" err="1"/>
              <a:t>đầu</a:t>
            </a:r>
            <a:r>
              <a:rPr lang="en-US"/>
              <a:t> </a:t>
            </a:r>
            <a:r>
              <a:rPr lang="en-US" err="1"/>
              <a:t>lĩnh</a:t>
            </a:r>
            <a:r>
              <a:rPr lang="en-US"/>
              <a:t> </a:t>
            </a:r>
            <a:r>
              <a:rPr lang="en-US" err="1"/>
              <a:t>vực</a:t>
            </a:r>
            <a:r>
              <a:rPr lang="en-US"/>
              <a:t> </a:t>
            </a:r>
            <a:r>
              <a:rPr lang="en-US" err="1"/>
              <a:t>này</a:t>
            </a:r>
            <a:r>
              <a:rPr lang="en-US"/>
              <a:t>, </a:t>
            </a:r>
            <a:r>
              <a:rPr lang="en-US" err="1"/>
              <a:t>khi</a:t>
            </a:r>
            <a:r>
              <a:rPr lang="en-US"/>
              <a:t> </a:t>
            </a:r>
            <a:r>
              <a:rPr lang="en-US" err="1"/>
              <a:t>các</a:t>
            </a:r>
            <a:r>
              <a:rPr lang="en-US"/>
              <a:t> </a:t>
            </a:r>
            <a:r>
              <a:rPr lang="en-US" err="1"/>
              <a:t>bác</a:t>
            </a:r>
            <a:r>
              <a:rPr lang="en-US"/>
              <a:t> </a:t>
            </a:r>
            <a:r>
              <a:rPr lang="en-US" err="1"/>
              <a:t>sĩ</a:t>
            </a:r>
            <a:r>
              <a:rPr lang="en-US"/>
              <a:t> X </a:t>
            </a:r>
            <a:r>
              <a:rPr lang="en-US" err="1"/>
              <a:t>quang</a:t>
            </a:r>
            <a:r>
              <a:rPr lang="en-US"/>
              <a:t> </a:t>
            </a:r>
            <a:r>
              <a:rPr lang="en-US" err="1"/>
              <a:t>Seldinger</a:t>
            </a:r>
            <a:r>
              <a:rPr lang="en-US"/>
              <a:t> </a:t>
            </a:r>
            <a:r>
              <a:rPr lang="en-US" err="1"/>
              <a:t>và</a:t>
            </a:r>
            <a:r>
              <a:rPr lang="en-US"/>
              <a:t> Dotter </a:t>
            </a:r>
            <a:r>
              <a:rPr lang="en-US" err="1"/>
              <a:t>mở</a:t>
            </a:r>
            <a:r>
              <a:rPr lang="en-US"/>
              <a:t> </a:t>
            </a:r>
            <a:r>
              <a:rPr lang="en-US" err="1"/>
              <a:t>đường</a:t>
            </a:r>
            <a:r>
              <a:rPr lang="en-US"/>
              <a:t> </a:t>
            </a:r>
            <a:r>
              <a:rPr lang="en-US" err="1"/>
              <a:t>cho</a:t>
            </a:r>
            <a:r>
              <a:rPr lang="en-US"/>
              <a:t> </a:t>
            </a:r>
            <a:r>
              <a:rPr lang="en-US" err="1"/>
              <a:t>các</a:t>
            </a:r>
            <a:r>
              <a:rPr lang="en-US"/>
              <a:t> </a:t>
            </a:r>
            <a:r>
              <a:rPr lang="en-US" err="1"/>
              <a:t>thủ</a:t>
            </a:r>
            <a:r>
              <a:rPr lang="en-US"/>
              <a:t> </a:t>
            </a:r>
            <a:r>
              <a:rPr lang="en-US" err="1"/>
              <a:t>tục</a:t>
            </a:r>
            <a:r>
              <a:rPr lang="en-US"/>
              <a:t> </a:t>
            </a:r>
            <a:r>
              <a:rPr lang="en-US" err="1"/>
              <a:t>xâm</a:t>
            </a:r>
            <a:r>
              <a:rPr lang="en-US"/>
              <a:t> </a:t>
            </a:r>
            <a:r>
              <a:rPr lang="en-US" err="1"/>
              <a:t>lấn</a:t>
            </a:r>
            <a:r>
              <a:rPr lang="en-US"/>
              <a:t> </a:t>
            </a:r>
            <a:r>
              <a:rPr lang="en-US" err="1"/>
              <a:t>tối</a:t>
            </a:r>
            <a:r>
              <a:rPr lang="en-US"/>
              <a:t> </a:t>
            </a:r>
            <a:r>
              <a:rPr lang="en-US" err="1"/>
              <a:t>thiểu</a:t>
            </a:r>
            <a:r>
              <a:rPr lang="en-US"/>
              <a:t>, IR </a:t>
            </a:r>
            <a:r>
              <a:rPr lang="en-US" err="1"/>
              <a:t>ngày</a:t>
            </a:r>
            <a:r>
              <a:rPr lang="en-US"/>
              <a:t> nay </a:t>
            </a:r>
            <a:r>
              <a:rPr lang="en-US" err="1"/>
              <a:t>đã</a:t>
            </a:r>
            <a:r>
              <a:rPr lang="en-US"/>
              <a:t> </a:t>
            </a:r>
            <a:r>
              <a:rPr lang="en-US" err="1"/>
              <a:t>trở</a:t>
            </a:r>
            <a:r>
              <a:rPr lang="en-US"/>
              <a:t> </a:t>
            </a:r>
            <a:r>
              <a:rPr lang="en-US" err="1"/>
              <a:t>thành</a:t>
            </a:r>
            <a:r>
              <a:rPr lang="en-US"/>
              <a:t> </a:t>
            </a:r>
            <a:r>
              <a:rPr lang="en-US" err="1"/>
              <a:t>một</a:t>
            </a:r>
            <a:r>
              <a:rPr lang="en-US"/>
              <a:t> </a:t>
            </a:r>
            <a:r>
              <a:rPr lang="en-US" err="1"/>
              <a:t>chuyên</a:t>
            </a:r>
            <a:r>
              <a:rPr lang="en-US"/>
              <a:t> khoa </a:t>
            </a:r>
            <a:r>
              <a:rPr lang="en-US" err="1"/>
              <a:t>chính</a:t>
            </a:r>
            <a:r>
              <a:rPr lang="en-US"/>
              <a:t> </a:t>
            </a:r>
            <a:r>
              <a:rPr lang="en-US" err="1"/>
              <a:t>của</a:t>
            </a:r>
            <a:r>
              <a:rPr lang="en-US"/>
              <a:t> y </a:t>
            </a:r>
            <a:r>
              <a:rPr lang="en-US" err="1"/>
              <a:t>học</a:t>
            </a:r>
            <a:r>
              <a:rPr lang="en-US"/>
              <a:t>..</a:t>
            </a:r>
          </a:p>
        </p:txBody>
      </p:sp>
      <p:sp>
        <p:nvSpPr>
          <p:cNvPr id="4" name="Slide Number Placeholder 3"/>
          <p:cNvSpPr>
            <a:spLocks noGrp="1"/>
          </p:cNvSpPr>
          <p:nvPr>
            <p:ph type="sldNum" sz="quarter" idx="5"/>
          </p:nvPr>
        </p:nvSpPr>
        <p:spPr/>
        <p:txBody>
          <a:bodyPr/>
          <a:lstStyle/>
          <a:p>
            <a:fld id="{2F6ABC20-3E01-42FE-B42A-3E1334215D5A}" type="slidenum">
              <a:rPr lang="en-US"/>
              <a:t>4</a:t>
            </a:fld>
            <a:endParaRPr lang="en-US"/>
          </a:p>
        </p:txBody>
      </p:sp>
    </p:spTree>
    <p:extLst>
      <p:ext uri="{BB962C8B-B14F-4D97-AF65-F5344CB8AC3E}">
        <p14:creationId xmlns:p14="http://schemas.microsoft.com/office/powerpoint/2010/main" val="24756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a:t>
            </a:r>
            <a:r>
              <a:rPr lang="en-US" err="1"/>
              <a:t>biến</a:t>
            </a:r>
            <a:r>
              <a:rPr lang="en-US"/>
              <a:t> </a:t>
            </a:r>
            <a:r>
              <a:rPr lang="en-US" err="1"/>
              <a:t>chứng</a:t>
            </a:r>
            <a:r>
              <a:rPr lang="en-US"/>
              <a:t> </a:t>
            </a:r>
            <a:r>
              <a:rPr lang="en-US" err="1"/>
              <a:t>chính</a:t>
            </a:r>
            <a:r>
              <a:rPr lang="en-US"/>
              <a:t> </a:t>
            </a:r>
            <a:r>
              <a:rPr lang="en-US" err="1"/>
              <a:t>theo</a:t>
            </a:r>
            <a:r>
              <a:rPr lang="en-US"/>
              <a:t> </a:t>
            </a:r>
            <a:r>
              <a:rPr lang="en-US" err="1"/>
              <a:t>tiêu</a:t>
            </a:r>
            <a:r>
              <a:rPr lang="en-US"/>
              <a:t> </a:t>
            </a:r>
            <a:r>
              <a:rPr lang="en-US" err="1"/>
              <a:t>chuẩn</a:t>
            </a:r>
            <a:r>
              <a:rPr lang="en-US"/>
              <a:t> SIR </a:t>
            </a:r>
            <a:r>
              <a:rPr lang="en-US" err="1"/>
              <a:t>đã</a:t>
            </a:r>
            <a:r>
              <a:rPr lang="en-US"/>
              <a:t> </a:t>
            </a:r>
            <a:r>
              <a:rPr lang="en-US" err="1"/>
              <a:t>công</a:t>
            </a:r>
            <a:r>
              <a:rPr lang="en-US"/>
              <a:t> </a:t>
            </a:r>
            <a:r>
              <a:rPr lang="en-US" err="1"/>
              <a:t>bố</a:t>
            </a:r>
            <a:r>
              <a:rPr lang="en-US"/>
              <a:t> </a:t>
            </a:r>
            <a:r>
              <a:rPr lang="en-US" err="1"/>
              <a:t>đã</a:t>
            </a:r>
            <a:r>
              <a:rPr lang="en-US"/>
              <a:t> </a:t>
            </a:r>
            <a:r>
              <a:rPr lang="en-US" err="1"/>
              <a:t>được</a:t>
            </a:r>
            <a:r>
              <a:rPr lang="en-US"/>
              <a:t> </a:t>
            </a:r>
            <a:r>
              <a:rPr lang="en-US" err="1"/>
              <a:t>báo</a:t>
            </a:r>
            <a:r>
              <a:rPr lang="en-US"/>
              <a:t> </a:t>
            </a:r>
            <a:r>
              <a:rPr lang="en-US" err="1"/>
              <a:t>cáo</a:t>
            </a:r>
            <a:r>
              <a:rPr lang="en-US"/>
              <a:t> ở 0,6% </a:t>
            </a:r>
            <a:r>
              <a:rPr lang="en-US" err="1"/>
              <a:t>bệnh</a:t>
            </a:r>
            <a:r>
              <a:rPr lang="en-US"/>
              <a:t> </a:t>
            </a:r>
            <a:r>
              <a:rPr lang="en-US" err="1"/>
              <a:t>nhân</a:t>
            </a:r>
            <a:r>
              <a:rPr lang="en-US"/>
              <a:t>. </a:t>
            </a:r>
            <a:r>
              <a:rPr lang="en-US" err="1"/>
              <a:t>Tỷ</a:t>
            </a:r>
            <a:r>
              <a:rPr lang="en-US"/>
              <a:t> </a:t>
            </a:r>
            <a:r>
              <a:rPr lang="en-US" err="1"/>
              <a:t>lệ</a:t>
            </a:r>
            <a:r>
              <a:rPr lang="en-US"/>
              <a:t> </a:t>
            </a:r>
            <a:r>
              <a:rPr lang="en-US" err="1"/>
              <a:t>tử</a:t>
            </a:r>
            <a:r>
              <a:rPr lang="en-US"/>
              <a:t> </a:t>
            </a:r>
            <a:r>
              <a:rPr lang="en-US" err="1"/>
              <a:t>vong</a:t>
            </a:r>
            <a:r>
              <a:rPr lang="en-US"/>
              <a:t> </a:t>
            </a:r>
            <a:r>
              <a:rPr lang="en-US" err="1"/>
              <a:t>được</a:t>
            </a:r>
            <a:r>
              <a:rPr lang="en-US"/>
              <a:t> </a:t>
            </a:r>
            <a:r>
              <a:rPr lang="en-US" err="1"/>
              <a:t>báo</a:t>
            </a:r>
            <a:r>
              <a:rPr lang="en-US"/>
              <a:t> </a:t>
            </a:r>
            <a:r>
              <a:rPr lang="en-US" err="1"/>
              <a:t>cáo</a:t>
            </a:r>
            <a:r>
              <a:rPr lang="en-US"/>
              <a:t> </a:t>
            </a:r>
            <a:r>
              <a:rPr lang="en-US" err="1"/>
              <a:t>là</a:t>
            </a:r>
            <a:r>
              <a:rPr lang="en-US"/>
              <a:t> &lt;0,1% </a:t>
            </a:r>
            <a:r>
              <a:rPr lang="en-US" err="1"/>
              <a:t>đối</a:t>
            </a:r>
            <a:r>
              <a:rPr lang="en-US"/>
              <a:t> </a:t>
            </a:r>
            <a:r>
              <a:rPr lang="en-US" err="1"/>
              <a:t>với</a:t>
            </a:r>
            <a:r>
              <a:rPr lang="en-US"/>
              <a:t> </a:t>
            </a:r>
            <a:r>
              <a:rPr lang="en-US" err="1"/>
              <a:t>người</a:t>
            </a:r>
            <a:r>
              <a:rPr lang="en-US"/>
              <a:t> </a:t>
            </a:r>
            <a:r>
              <a:rPr lang="en-US" err="1"/>
              <a:t>lớn</a:t>
            </a:r>
            <a:r>
              <a:rPr lang="en-US"/>
              <a:t> </a:t>
            </a:r>
            <a:r>
              <a:rPr lang="en-US" err="1"/>
              <a:t>và</a:t>
            </a:r>
            <a:r>
              <a:rPr lang="en-US"/>
              <a:t> 0,1% </a:t>
            </a:r>
            <a:r>
              <a:rPr lang="en-US" err="1"/>
              <a:t>đối</a:t>
            </a:r>
            <a:r>
              <a:rPr lang="en-US"/>
              <a:t> </a:t>
            </a:r>
            <a:r>
              <a:rPr lang="en-US" err="1"/>
              <a:t>với</a:t>
            </a:r>
            <a:r>
              <a:rPr lang="en-US"/>
              <a:t> </a:t>
            </a:r>
            <a:r>
              <a:rPr lang="en-US" err="1"/>
              <a:t>trẻ</a:t>
            </a:r>
            <a:r>
              <a:rPr lang="en-US"/>
              <a:t> </a:t>
            </a:r>
            <a:r>
              <a:rPr lang="en-US" err="1"/>
              <a:t>em</a:t>
            </a:r>
            <a:r>
              <a:rPr lang="en-US"/>
              <a:t>. </a:t>
            </a:r>
            <a:r>
              <a:rPr lang="en-US" err="1"/>
              <a:t>Tử</a:t>
            </a:r>
            <a:r>
              <a:rPr lang="en-US"/>
              <a:t> </a:t>
            </a:r>
            <a:r>
              <a:rPr lang="en-US" err="1"/>
              <a:t>vong</a:t>
            </a:r>
            <a:r>
              <a:rPr lang="en-US"/>
              <a:t> </a:t>
            </a:r>
            <a:r>
              <a:rPr lang="en-US" err="1"/>
              <a:t>có</a:t>
            </a:r>
            <a:r>
              <a:rPr lang="en-US"/>
              <a:t> </a:t>
            </a:r>
            <a:r>
              <a:rPr lang="en-US" err="1"/>
              <a:t>thể</a:t>
            </a:r>
            <a:r>
              <a:rPr lang="en-US"/>
              <a:t> </a:t>
            </a:r>
            <a:r>
              <a:rPr lang="en-US" err="1"/>
              <a:t>liên</a:t>
            </a:r>
            <a:r>
              <a:rPr lang="en-US"/>
              <a:t> </a:t>
            </a:r>
            <a:r>
              <a:rPr lang="en-US" err="1"/>
              <a:t>quan</a:t>
            </a:r>
            <a:r>
              <a:rPr lang="en-US"/>
              <a:t> </a:t>
            </a:r>
            <a:r>
              <a:rPr lang="en-US" err="1"/>
              <a:t>đến</a:t>
            </a:r>
            <a:r>
              <a:rPr lang="en-US"/>
              <a:t> </a:t>
            </a:r>
            <a:r>
              <a:rPr lang="en-US" err="1"/>
              <a:t>xuất</a:t>
            </a:r>
            <a:r>
              <a:rPr lang="en-US"/>
              <a:t> </a:t>
            </a:r>
            <a:r>
              <a:rPr lang="en-US" err="1"/>
              <a:t>huyết</a:t>
            </a:r>
            <a:r>
              <a:rPr lang="en-US"/>
              <a:t> do </a:t>
            </a:r>
            <a:r>
              <a:rPr lang="en-US" err="1"/>
              <a:t>chọc</a:t>
            </a:r>
            <a:r>
              <a:rPr lang="en-US"/>
              <a:t> </a:t>
            </a:r>
            <a:r>
              <a:rPr lang="en-US" err="1"/>
              <a:t>thủng</a:t>
            </a:r>
            <a:r>
              <a:rPr lang="en-US"/>
              <a:t> </a:t>
            </a:r>
            <a:r>
              <a:rPr lang="en-US" err="1"/>
              <a:t>ngoài</a:t>
            </a:r>
            <a:r>
              <a:rPr lang="en-US"/>
              <a:t> bao </a:t>
            </a:r>
            <a:r>
              <a:rPr lang="en-US" err="1"/>
              <a:t>gan</a:t>
            </a:r>
            <a:r>
              <a:rPr lang="en-US"/>
              <a:t>, </a:t>
            </a:r>
            <a:r>
              <a:rPr lang="en-US" err="1"/>
              <a:t>thủng</a:t>
            </a:r>
            <a:r>
              <a:rPr lang="en-US"/>
              <a:t> bao </a:t>
            </a:r>
            <a:r>
              <a:rPr lang="en-US" err="1"/>
              <a:t>sau</a:t>
            </a:r>
            <a:r>
              <a:rPr lang="en-US"/>
              <a:t> </a:t>
            </a:r>
            <a:r>
              <a:rPr lang="en-US" err="1"/>
              <a:t>khi</a:t>
            </a:r>
            <a:r>
              <a:rPr lang="en-US"/>
              <a:t> </a:t>
            </a:r>
            <a:r>
              <a:rPr lang="en-US" err="1"/>
              <a:t>tiêm</a:t>
            </a:r>
            <a:r>
              <a:rPr lang="en-US"/>
              <a:t>, </a:t>
            </a:r>
            <a:r>
              <a:rPr lang="en-US" err="1"/>
              <a:t>thủng</a:t>
            </a:r>
            <a:r>
              <a:rPr lang="en-US"/>
              <a:t> </a:t>
            </a:r>
            <a:r>
              <a:rPr lang="en-US" err="1"/>
              <a:t>động</a:t>
            </a:r>
            <a:r>
              <a:rPr lang="en-US"/>
              <a:t> </a:t>
            </a:r>
            <a:r>
              <a:rPr lang="en-US" err="1"/>
              <a:t>mạch</a:t>
            </a:r>
            <a:r>
              <a:rPr lang="en-US"/>
              <a:t> </a:t>
            </a:r>
            <a:r>
              <a:rPr lang="en-US" err="1"/>
              <a:t>gan</a:t>
            </a:r>
            <a:r>
              <a:rPr lang="en-US"/>
              <a:t>, </a:t>
            </a:r>
            <a:r>
              <a:rPr lang="en-US" err="1"/>
              <a:t>hoặc</a:t>
            </a:r>
            <a:r>
              <a:rPr lang="en-US"/>
              <a:t> </a:t>
            </a:r>
            <a:r>
              <a:rPr lang="en-US" err="1"/>
              <a:t>rối</a:t>
            </a:r>
            <a:r>
              <a:rPr lang="en-US"/>
              <a:t> </a:t>
            </a:r>
            <a:r>
              <a:rPr lang="en-US" err="1"/>
              <a:t>loạn</a:t>
            </a:r>
            <a:r>
              <a:rPr lang="en-US"/>
              <a:t> </a:t>
            </a:r>
            <a:r>
              <a:rPr lang="en-US" err="1"/>
              <a:t>nhịp</a:t>
            </a:r>
            <a:r>
              <a:rPr lang="en-US"/>
              <a:t> </a:t>
            </a:r>
            <a:r>
              <a:rPr lang="en-US" err="1"/>
              <a:t>thất</a:t>
            </a:r>
            <a:r>
              <a:rPr lang="en-US"/>
              <a:t>. Các </a:t>
            </a:r>
            <a:r>
              <a:rPr lang="en-US" err="1"/>
              <a:t>biến</a:t>
            </a:r>
            <a:r>
              <a:rPr lang="en-US"/>
              <a:t> </a:t>
            </a:r>
            <a:r>
              <a:rPr lang="en-US" err="1"/>
              <a:t>chứng</a:t>
            </a:r>
            <a:r>
              <a:rPr lang="en-US"/>
              <a:t> </a:t>
            </a:r>
            <a:r>
              <a:rPr lang="en-US" err="1"/>
              <a:t>khác</a:t>
            </a:r>
            <a:r>
              <a:rPr lang="en-US"/>
              <a:t> bao </a:t>
            </a:r>
            <a:r>
              <a:rPr lang="en-US" err="1"/>
              <a:t>gồm</a:t>
            </a:r>
            <a:r>
              <a:rPr lang="en-US"/>
              <a:t> </a:t>
            </a:r>
            <a:r>
              <a:rPr lang="en-US" err="1"/>
              <a:t>xuất</a:t>
            </a:r>
            <a:r>
              <a:rPr lang="en-US"/>
              <a:t> </a:t>
            </a:r>
            <a:r>
              <a:rPr lang="en-US" err="1"/>
              <a:t>huyết</a:t>
            </a:r>
            <a:r>
              <a:rPr lang="en-US"/>
              <a:t> </a:t>
            </a:r>
            <a:r>
              <a:rPr lang="en-US" err="1"/>
              <a:t>và</a:t>
            </a:r>
            <a:r>
              <a:rPr lang="en-US"/>
              <a:t> </a:t>
            </a:r>
            <a:r>
              <a:rPr lang="en-US" err="1"/>
              <a:t>giả</a:t>
            </a:r>
            <a:r>
              <a:rPr lang="en-US"/>
              <a:t> </a:t>
            </a:r>
            <a:r>
              <a:rPr lang="en-US" err="1"/>
              <a:t>phình</a:t>
            </a:r>
            <a:r>
              <a:rPr lang="en-US"/>
              <a:t> </a:t>
            </a:r>
            <a:r>
              <a:rPr lang="en-US" err="1"/>
              <a:t>mạch</a:t>
            </a:r>
            <a:r>
              <a:rPr lang="en-US"/>
              <a:t>.</a:t>
            </a:r>
          </a:p>
        </p:txBody>
      </p:sp>
      <p:sp>
        <p:nvSpPr>
          <p:cNvPr id="4" name="Slide Number Placeholder 3"/>
          <p:cNvSpPr>
            <a:spLocks noGrp="1"/>
          </p:cNvSpPr>
          <p:nvPr>
            <p:ph type="sldNum" sz="quarter" idx="5"/>
          </p:nvPr>
        </p:nvSpPr>
        <p:spPr/>
        <p:txBody>
          <a:bodyPr/>
          <a:lstStyle/>
          <a:p>
            <a:fld id="{2F6ABC20-3E01-42FE-B42A-3E1334215D5A}" type="slidenum">
              <a:rPr lang="en-US"/>
              <a:t>15</a:t>
            </a:fld>
            <a:endParaRPr lang="en-US"/>
          </a:p>
        </p:txBody>
      </p:sp>
    </p:spTree>
    <p:extLst>
      <p:ext uri="{BB962C8B-B14F-4D97-AF65-F5344CB8AC3E}">
        <p14:creationId xmlns:p14="http://schemas.microsoft.com/office/powerpoint/2010/main" val="3648082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Nguyên </a:t>
            </a:r>
            <a:r>
              <a:rPr lang="en-US" err="1"/>
              <a:t>nhân</a:t>
            </a:r>
            <a:r>
              <a:rPr lang="en-US"/>
              <a:t> </a:t>
            </a:r>
            <a:r>
              <a:rPr lang="en-US" err="1"/>
              <a:t>phổ</a:t>
            </a:r>
            <a:r>
              <a:rPr lang="en-US"/>
              <a:t> </a:t>
            </a:r>
            <a:r>
              <a:rPr lang="en-US" err="1"/>
              <a:t>biến</a:t>
            </a:r>
            <a:r>
              <a:rPr lang="en-US"/>
              <a:t> </a:t>
            </a:r>
            <a:r>
              <a:rPr lang="en-US" err="1"/>
              <a:t>nhất</a:t>
            </a:r>
            <a:r>
              <a:rPr lang="en-US"/>
              <a:t> </a:t>
            </a:r>
            <a:r>
              <a:rPr lang="en-US" err="1"/>
              <a:t>của</a:t>
            </a:r>
            <a:r>
              <a:rPr lang="en-US"/>
              <a:t> </a:t>
            </a:r>
            <a:r>
              <a:rPr lang="en-US" err="1"/>
              <a:t>lỗi</a:t>
            </a:r>
            <a:r>
              <a:rPr lang="en-US"/>
              <a:t> </a:t>
            </a:r>
            <a:r>
              <a:rPr lang="en-US" err="1"/>
              <a:t>kỹ</a:t>
            </a:r>
            <a:r>
              <a:rPr lang="en-US"/>
              <a:t> </a:t>
            </a:r>
            <a:r>
              <a:rPr lang="en-US" err="1"/>
              <a:t>thuật</a:t>
            </a:r>
            <a:r>
              <a:rPr lang="en-US"/>
              <a:t> </a:t>
            </a:r>
            <a:r>
              <a:rPr lang="en-US" err="1"/>
              <a:t>là</a:t>
            </a:r>
            <a:r>
              <a:rPr lang="en-US"/>
              <a:t> </a:t>
            </a:r>
            <a:r>
              <a:rPr lang="en-US" err="1"/>
              <a:t>không</a:t>
            </a:r>
            <a:r>
              <a:rPr lang="en-US"/>
              <a:t> </a:t>
            </a:r>
            <a:r>
              <a:rPr lang="en-US" err="1"/>
              <a:t>thể</a:t>
            </a:r>
            <a:r>
              <a:rPr lang="en-US"/>
              <a:t> </a:t>
            </a:r>
            <a:r>
              <a:rPr lang="en-US" err="1"/>
              <a:t>đặt</a:t>
            </a:r>
            <a:r>
              <a:rPr lang="en-US"/>
              <a:t> </a:t>
            </a:r>
            <a:r>
              <a:rPr lang="en-US" err="1"/>
              <a:t>ống</a:t>
            </a:r>
            <a:r>
              <a:rPr lang="en-US"/>
              <a:t> </a:t>
            </a:r>
            <a:r>
              <a:rPr lang="en-US" err="1"/>
              <a:t>thông</a:t>
            </a:r>
            <a:r>
              <a:rPr lang="en-US"/>
              <a:t> </a:t>
            </a:r>
            <a:r>
              <a:rPr lang="en-US" err="1"/>
              <a:t>tĩnh</a:t>
            </a:r>
            <a:r>
              <a:rPr lang="en-US"/>
              <a:t> </a:t>
            </a:r>
            <a:r>
              <a:rPr lang="en-US" err="1"/>
              <a:t>mạch</a:t>
            </a:r>
            <a:r>
              <a:rPr lang="en-US"/>
              <a:t> </a:t>
            </a:r>
            <a:r>
              <a:rPr lang="en-US" err="1"/>
              <a:t>gan</a:t>
            </a:r>
            <a:r>
              <a:rPr lang="en-US"/>
              <a:t> </a:t>
            </a:r>
            <a:r>
              <a:rPr lang="en-US" err="1"/>
              <a:t>phù</a:t>
            </a:r>
            <a:r>
              <a:rPr lang="en-US"/>
              <a:t> </a:t>
            </a:r>
            <a:r>
              <a:rPr lang="en-US" err="1"/>
              <a:t>hợp</a:t>
            </a:r>
            <a:r>
              <a:rPr lang="en-US"/>
              <a:t>. </a:t>
            </a:r>
            <a:r>
              <a:rPr lang="en-US" err="1"/>
              <a:t>Điều</a:t>
            </a:r>
            <a:r>
              <a:rPr lang="en-US"/>
              <a:t> </a:t>
            </a:r>
            <a:r>
              <a:rPr lang="en-US" err="1"/>
              <a:t>này</a:t>
            </a:r>
            <a:r>
              <a:rPr lang="en-US"/>
              <a:t> </a:t>
            </a:r>
            <a:r>
              <a:rPr lang="en-US" err="1"/>
              <a:t>thường</a:t>
            </a:r>
            <a:r>
              <a:rPr lang="en-US"/>
              <a:t> </a:t>
            </a:r>
            <a:r>
              <a:rPr lang="en-US" err="1"/>
              <a:t>gặp</a:t>
            </a:r>
            <a:r>
              <a:rPr lang="en-US"/>
              <a:t> </a:t>
            </a:r>
            <a:r>
              <a:rPr lang="en-US" err="1"/>
              <a:t>hơn</a:t>
            </a:r>
            <a:r>
              <a:rPr lang="en-US"/>
              <a:t> ở </a:t>
            </a:r>
            <a:r>
              <a:rPr lang="en-US" err="1"/>
              <a:t>những</a:t>
            </a:r>
            <a:r>
              <a:rPr lang="en-US"/>
              <a:t> </a:t>
            </a:r>
            <a:r>
              <a:rPr lang="en-US" err="1"/>
              <a:t>bệnh</a:t>
            </a:r>
            <a:r>
              <a:rPr lang="en-US"/>
              <a:t> </a:t>
            </a:r>
            <a:r>
              <a:rPr lang="en-US" err="1"/>
              <a:t>nhân</a:t>
            </a:r>
            <a:r>
              <a:rPr lang="en-US"/>
              <a:t> </a:t>
            </a:r>
            <a:r>
              <a:rPr lang="en-US" err="1"/>
              <a:t>được</a:t>
            </a:r>
            <a:r>
              <a:rPr lang="en-US"/>
              <a:t> </a:t>
            </a:r>
            <a:r>
              <a:rPr lang="en-US" err="1"/>
              <a:t>ghép</a:t>
            </a:r>
            <a:r>
              <a:rPr lang="en-US"/>
              <a:t> </a:t>
            </a:r>
            <a:r>
              <a:rPr lang="en-US" err="1"/>
              <a:t>gan</a:t>
            </a:r>
            <a:r>
              <a:rPr lang="en-US"/>
              <a:t> </a:t>
            </a:r>
            <a:r>
              <a:rPr lang="en-US" err="1"/>
              <a:t>trong</a:t>
            </a:r>
            <a:r>
              <a:rPr lang="en-US"/>
              <a:t> </a:t>
            </a:r>
            <a:r>
              <a:rPr lang="en-US" err="1"/>
              <a:t>đó</a:t>
            </a:r>
            <a:r>
              <a:rPr lang="en-US"/>
              <a:t> </a:t>
            </a:r>
            <a:r>
              <a:rPr lang="en-US" err="1"/>
              <a:t>giải</a:t>
            </a:r>
            <a:r>
              <a:rPr lang="en-US"/>
              <a:t> </a:t>
            </a:r>
            <a:r>
              <a:rPr lang="en-US" err="1"/>
              <a:t>phẫu</a:t>
            </a:r>
            <a:r>
              <a:rPr lang="en-US"/>
              <a:t> </a:t>
            </a:r>
            <a:r>
              <a:rPr lang="en-US" err="1"/>
              <a:t>bình</a:t>
            </a:r>
            <a:r>
              <a:rPr lang="en-US"/>
              <a:t> </a:t>
            </a:r>
            <a:r>
              <a:rPr lang="en-US" err="1"/>
              <a:t>thường</a:t>
            </a:r>
            <a:r>
              <a:rPr lang="en-US"/>
              <a:t> </a:t>
            </a:r>
            <a:r>
              <a:rPr lang="en-US" err="1"/>
              <a:t>bị</a:t>
            </a:r>
            <a:r>
              <a:rPr lang="en-US"/>
              <a:t> </a:t>
            </a:r>
            <a:r>
              <a:rPr lang="en-US" err="1"/>
              <a:t>biến</a:t>
            </a:r>
            <a:r>
              <a:rPr lang="en-US"/>
              <a:t> </a:t>
            </a:r>
            <a:r>
              <a:rPr lang="en-US" err="1"/>
              <a:t>dạng</a:t>
            </a:r>
            <a:r>
              <a:rPr lang="en-US"/>
              <a:t> . </a:t>
            </a:r>
            <a:r>
              <a:rPr lang="en-US" err="1"/>
              <a:t>Thiếu</a:t>
            </a:r>
            <a:r>
              <a:rPr lang="en-US"/>
              <a:t> </a:t>
            </a:r>
            <a:r>
              <a:rPr lang="en-US" err="1"/>
              <a:t>đường</a:t>
            </a:r>
            <a:r>
              <a:rPr lang="en-US"/>
              <a:t> </a:t>
            </a:r>
            <a:r>
              <a:rPr lang="en-US" err="1"/>
              <a:t>truyền</a:t>
            </a:r>
            <a:r>
              <a:rPr lang="en-US"/>
              <a:t> </a:t>
            </a:r>
            <a:r>
              <a:rPr lang="en-US" err="1"/>
              <a:t>tĩnh</a:t>
            </a:r>
            <a:r>
              <a:rPr lang="en-US"/>
              <a:t> </a:t>
            </a:r>
            <a:r>
              <a:rPr lang="en-US" err="1"/>
              <a:t>mạch</a:t>
            </a:r>
            <a:r>
              <a:rPr lang="en-US"/>
              <a:t> </a:t>
            </a:r>
            <a:r>
              <a:rPr lang="en-US" err="1"/>
              <a:t>là</a:t>
            </a:r>
            <a:r>
              <a:rPr lang="en-US"/>
              <a:t> </a:t>
            </a:r>
            <a:r>
              <a:rPr lang="en-US" err="1"/>
              <a:t>một</a:t>
            </a:r>
            <a:r>
              <a:rPr lang="en-US"/>
              <a:t> </a:t>
            </a:r>
            <a:r>
              <a:rPr lang="en-US" err="1"/>
              <a:t>lý</a:t>
            </a:r>
            <a:r>
              <a:rPr lang="en-US"/>
              <a:t> do </a:t>
            </a:r>
            <a:r>
              <a:rPr lang="en-US" err="1"/>
              <a:t>khác</a:t>
            </a:r>
            <a:r>
              <a:rPr lang="en-US"/>
              <a:t> </a:t>
            </a:r>
            <a:r>
              <a:rPr lang="en-US" err="1"/>
              <a:t>dẫn</a:t>
            </a:r>
            <a:r>
              <a:rPr lang="en-US"/>
              <a:t> </a:t>
            </a:r>
            <a:r>
              <a:rPr lang="en-US" err="1"/>
              <a:t>đến</a:t>
            </a:r>
            <a:r>
              <a:rPr lang="en-US"/>
              <a:t> </a:t>
            </a:r>
            <a:r>
              <a:rPr lang="en-US" err="1"/>
              <a:t>lỗi</a:t>
            </a:r>
            <a:r>
              <a:rPr lang="en-US"/>
              <a:t> </a:t>
            </a:r>
            <a:r>
              <a:rPr lang="en-US" err="1"/>
              <a:t>kỹ</a:t>
            </a:r>
            <a:r>
              <a:rPr lang="en-US"/>
              <a:t> </a:t>
            </a:r>
            <a:r>
              <a:rPr lang="en-US" err="1"/>
              <a:t>thuật</a:t>
            </a:r>
            <a:r>
              <a:rPr lang="en-US"/>
              <a:t>; </a:t>
            </a:r>
            <a:r>
              <a:rPr lang="en-US" err="1"/>
              <a:t>tuy</a:t>
            </a:r>
            <a:r>
              <a:rPr lang="en-US"/>
              <a:t> </a:t>
            </a:r>
            <a:r>
              <a:rPr lang="en-US" err="1"/>
              <a:t>nhiên</a:t>
            </a:r>
            <a:r>
              <a:rPr lang="en-US"/>
              <a:t>, </a:t>
            </a:r>
            <a:r>
              <a:rPr lang="en-US" err="1"/>
              <a:t>việc</a:t>
            </a:r>
            <a:r>
              <a:rPr lang="en-US"/>
              <a:t> </a:t>
            </a:r>
            <a:r>
              <a:rPr lang="en-US" err="1"/>
              <a:t>sử</a:t>
            </a:r>
            <a:r>
              <a:rPr lang="en-US"/>
              <a:t> </a:t>
            </a:r>
            <a:r>
              <a:rPr lang="en-US" err="1"/>
              <a:t>dụng</a:t>
            </a:r>
            <a:r>
              <a:rPr lang="en-US"/>
              <a:t> </a:t>
            </a:r>
            <a:r>
              <a:rPr lang="en-US" err="1"/>
              <a:t>các</a:t>
            </a:r>
            <a:r>
              <a:rPr lang="en-US"/>
              <a:t> </a:t>
            </a:r>
            <a:r>
              <a:rPr lang="en-US" err="1"/>
              <a:t>đường</a:t>
            </a:r>
            <a:r>
              <a:rPr lang="en-US"/>
              <a:t> </a:t>
            </a:r>
            <a:r>
              <a:rPr lang="en-US" err="1"/>
              <a:t>vào</a:t>
            </a:r>
            <a:r>
              <a:rPr lang="en-US"/>
              <a:t> </a:t>
            </a:r>
            <a:r>
              <a:rPr lang="en-US" err="1"/>
              <a:t>thay</a:t>
            </a:r>
            <a:r>
              <a:rPr lang="en-US"/>
              <a:t> </a:t>
            </a:r>
            <a:r>
              <a:rPr lang="en-US" err="1"/>
              <a:t>thế</a:t>
            </a:r>
            <a:r>
              <a:rPr lang="en-US"/>
              <a:t> </a:t>
            </a:r>
            <a:r>
              <a:rPr lang="en-US" err="1"/>
              <a:t>như</a:t>
            </a:r>
            <a:r>
              <a:rPr lang="en-US"/>
              <a:t> </a:t>
            </a:r>
            <a:r>
              <a:rPr lang="en-US" err="1"/>
              <a:t>tĩnh</a:t>
            </a:r>
            <a:r>
              <a:rPr lang="en-US"/>
              <a:t> </a:t>
            </a:r>
            <a:r>
              <a:rPr lang="en-US" err="1"/>
              <a:t>mạch</a:t>
            </a:r>
            <a:r>
              <a:rPr lang="en-US"/>
              <a:t> </a:t>
            </a:r>
            <a:r>
              <a:rPr lang="en-US" err="1"/>
              <a:t>cảnh</a:t>
            </a:r>
            <a:r>
              <a:rPr lang="en-US"/>
              <a:t> </a:t>
            </a:r>
            <a:r>
              <a:rPr lang="en-US" err="1"/>
              <a:t>trong</a:t>
            </a:r>
            <a:r>
              <a:rPr lang="en-US"/>
              <a:t> </a:t>
            </a:r>
            <a:r>
              <a:rPr lang="en-US" err="1"/>
              <a:t>bên</a:t>
            </a:r>
            <a:r>
              <a:rPr lang="en-US"/>
              <a:t> </a:t>
            </a:r>
            <a:r>
              <a:rPr lang="en-US" err="1"/>
              <a:t>trái</a:t>
            </a:r>
            <a:r>
              <a:rPr lang="en-US"/>
              <a:t>, </a:t>
            </a:r>
            <a:r>
              <a:rPr lang="en-US" err="1"/>
              <a:t>tĩnh</a:t>
            </a:r>
            <a:r>
              <a:rPr lang="en-US"/>
              <a:t> </a:t>
            </a:r>
            <a:r>
              <a:rPr lang="en-US" err="1"/>
              <a:t>mạch</a:t>
            </a:r>
            <a:r>
              <a:rPr lang="en-US"/>
              <a:t> </a:t>
            </a:r>
            <a:r>
              <a:rPr lang="en-US" err="1"/>
              <a:t>cảnh</a:t>
            </a:r>
            <a:r>
              <a:rPr lang="en-US"/>
              <a:t> </a:t>
            </a:r>
            <a:r>
              <a:rPr lang="en-US" err="1"/>
              <a:t>ngoài</a:t>
            </a:r>
            <a:r>
              <a:rPr lang="en-US"/>
              <a:t>  </a:t>
            </a:r>
            <a:r>
              <a:rPr lang="en-US" err="1"/>
              <a:t>hoặc</a:t>
            </a:r>
            <a:r>
              <a:rPr lang="en-US"/>
              <a:t> </a:t>
            </a:r>
            <a:r>
              <a:rPr lang="en-US" err="1"/>
              <a:t>thậm</a:t>
            </a:r>
            <a:r>
              <a:rPr lang="en-US"/>
              <a:t> </a:t>
            </a:r>
            <a:r>
              <a:rPr lang="en-US" err="1"/>
              <a:t>chí</a:t>
            </a:r>
            <a:r>
              <a:rPr lang="en-US"/>
              <a:t> </a:t>
            </a:r>
            <a:r>
              <a:rPr lang="en-US" err="1"/>
              <a:t>tĩnh</a:t>
            </a:r>
            <a:r>
              <a:rPr lang="en-US"/>
              <a:t> </a:t>
            </a:r>
            <a:r>
              <a:rPr lang="en-US" err="1"/>
              <a:t>mạch</a:t>
            </a:r>
            <a:r>
              <a:rPr lang="en-US"/>
              <a:t> </a:t>
            </a:r>
            <a:r>
              <a:rPr lang="en-US" err="1"/>
              <a:t>đùi</a:t>
            </a:r>
            <a:r>
              <a:rPr lang="en-US"/>
              <a:t> </a:t>
            </a:r>
            <a:r>
              <a:rPr lang="en-US" err="1"/>
              <a:t>có</a:t>
            </a:r>
            <a:r>
              <a:rPr lang="en-US"/>
              <a:t> </a:t>
            </a:r>
            <a:r>
              <a:rPr lang="en-US" err="1"/>
              <a:t>thể</a:t>
            </a:r>
            <a:r>
              <a:rPr lang="en-US"/>
              <a:t> </a:t>
            </a:r>
            <a:r>
              <a:rPr lang="en-US" err="1"/>
              <a:t>giải</a:t>
            </a:r>
            <a:r>
              <a:rPr lang="en-US"/>
              <a:t> </a:t>
            </a:r>
            <a:r>
              <a:rPr lang="en-US" err="1"/>
              <a:t>quyết</a:t>
            </a:r>
            <a:r>
              <a:rPr lang="en-US"/>
              <a:t> </a:t>
            </a:r>
            <a:r>
              <a:rPr lang="en-US" err="1"/>
              <a:t>vấn</a:t>
            </a:r>
            <a:r>
              <a:rPr lang="en-US"/>
              <a:t> </a:t>
            </a:r>
            <a:r>
              <a:rPr lang="en-US" err="1"/>
              <a:t>đề</a:t>
            </a:r>
            <a:r>
              <a:rPr lang="en-US"/>
              <a:t> </a:t>
            </a:r>
            <a:r>
              <a:rPr lang="en-US" err="1"/>
              <a:t>này</a:t>
            </a:r>
            <a:r>
              <a:rPr lang="en-US"/>
              <a:t>.</a:t>
            </a:r>
          </a:p>
        </p:txBody>
      </p:sp>
      <p:sp>
        <p:nvSpPr>
          <p:cNvPr id="4" name="Slide Number Placeholder 3"/>
          <p:cNvSpPr>
            <a:spLocks noGrp="1"/>
          </p:cNvSpPr>
          <p:nvPr>
            <p:ph type="sldNum" sz="quarter" idx="5"/>
          </p:nvPr>
        </p:nvSpPr>
        <p:spPr/>
        <p:txBody>
          <a:bodyPr/>
          <a:lstStyle/>
          <a:p>
            <a:fld id="{2F6ABC20-3E01-42FE-B42A-3E1334215D5A}" type="slidenum">
              <a:rPr lang="en-US"/>
              <a:t>16</a:t>
            </a:fld>
            <a:endParaRPr lang="en-US"/>
          </a:p>
        </p:txBody>
      </p:sp>
    </p:spTree>
    <p:extLst>
      <p:ext uri="{BB962C8B-B14F-4D97-AF65-F5344CB8AC3E}">
        <p14:creationId xmlns:p14="http://schemas.microsoft.com/office/powerpoint/2010/main" val="392600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Kiến</a:t>
            </a:r>
            <a:r>
              <a:rPr lang="en-US"/>
              <a:t> </a:t>
            </a:r>
            <a:r>
              <a:rPr lang="en-US" err="1"/>
              <a:t>thức</a:t>
            </a:r>
            <a:r>
              <a:rPr lang="en-US"/>
              <a:t> </a:t>
            </a:r>
            <a:r>
              <a:rPr lang="en-US" err="1"/>
              <a:t>giải</a:t>
            </a:r>
            <a:r>
              <a:rPr lang="en-US"/>
              <a:t> </a:t>
            </a:r>
            <a:r>
              <a:rPr lang="en-US" err="1"/>
              <a:t>phẫu</a:t>
            </a:r>
            <a:r>
              <a:rPr lang="en-US"/>
              <a:t> </a:t>
            </a:r>
            <a:r>
              <a:rPr lang="en-US" err="1"/>
              <a:t>mạch</a:t>
            </a:r>
            <a:r>
              <a:rPr lang="en-US"/>
              <a:t> </a:t>
            </a:r>
            <a:r>
              <a:rPr lang="en-US" err="1"/>
              <a:t>máu</a:t>
            </a:r>
            <a:r>
              <a:rPr lang="en-US"/>
              <a:t> </a:t>
            </a:r>
            <a:r>
              <a:rPr lang="en-US" err="1"/>
              <a:t>gan</a:t>
            </a:r>
            <a:r>
              <a:rPr lang="en-US"/>
              <a:t> </a:t>
            </a:r>
            <a:r>
              <a:rPr lang="en-US" err="1"/>
              <a:t>đóng</a:t>
            </a:r>
            <a:r>
              <a:rPr lang="en-US"/>
              <a:t> </a:t>
            </a:r>
            <a:r>
              <a:rPr lang="en-US" err="1"/>
              <a:t>vai</a:t>
            </a:r>
            <a:r>
              <a:rPr lang="en-US"/>
              <a:t> </a:t>
            </a:r>
            <a:r>
              <a:rPr lang="en-US" err="1"/>
              <a:t>trò</a:t>
            </a:r>
            <a:r>
              <a:rPr lang="en-US"/>
              <a:t> </a:t>
            </a:r>
            <a:r>
              <a:rPr lang="en-US" err="1"/>
              <a:t>quan</a:t>
            </a:r>
            <a:r>
              <a:rPr lang="en-US"/>
              <a:t> </a:t>
            </a:r>
            <a:r>
              <a:rPr lang="en-US" err="1"/>
              <a:t>trọng</a:t>
            </a:r>
            <a:r>
              <a:rPr lang="en-US"/>
              <a:t> </a:t>
            </a:r>
            <a:r>
              <a:rPr lang="en-US" err="1"/>
              <a:t>trong</a:t>
            </a:r>
            <a:r>
              <a:rPr lang="en-US"/>
              <a:t> </a:t>
            </a:r>
            <a:r>
              <a:rPr lang="en-US" err="1"/>
              <a:t>thực</a:t>
            </a:r>
            <a:r>
              <a:rPr lang="en-US"/>
              <a:t> </a:t>
            </a:r>
            <a:r>
              <a:rPr lang="en-US" err="1"/>
              <a:t>hành</a:t>
            </a:r>
            <a:r>
              <a:rPr lang="en-US"/>
              <a:t> </a:t>
            </a:r>
            <a:r>
              <a:rPr lang="en-US" err="1"/>
              <a:t>lâm</a:t>
            </a:r>
            <a:r>
              <a:rPr lang="en-US"/>
              <a:t> </a:t>
            </a:r>
            <a:r>
              <a:rPr lang="en-US" err="1"/>
              <a:t>sàng</a:t>
            </a:r>
            <a:r>
              <a:rPr lang="en-US"/>
              <a:t> </a:t>
            </a:r>
            <a:r>
              <a:rPr lang="en-US" err="1"/>
              <a:t>không</a:t>
            </a:r>
            <a:r>
              <a:rPr lang="en-US"/>
              <a:t> </a:t>
            </a:r>
            <a:r>
              <a:rPr lang="en-US" err="1"/>
              <a:t>chỉ</a:t>
            </a:r>
            <a:r>
              <a:rPr lang="en-US"/>
              <a:t> </a:t>
            </a:r>
            <a:r>
              <a:rPr lang="en-US" err="1"/>
              <a:t>đối</a:t>
            </a:r>
            <a:r>
              <a:rPr lang="en-US"/>
              <a:t> </a:t>
            </a:r>
            <a:r>
              <a:rPr lang="en-US" err="1"/>
              <a:t>với</a:t>
            </a:r>
            <a:r>
              <a:rPr lang="en-US"/>
              <a:t> </a:t>
            </a:r>
            <a:r>
              <a:rPr lang="en-US" err="1"/>
              <a:t>các</a:t>
            </a:r>
            <a:r>
              <a:rPr lang="en-US"/>
              <a:t> </a:t>
            </a:r>
            <a:r>
              <a:rPr lang="en-US" err="1"/>
              <a:t>phẫu</a:t>
            </a:r>
            <a:r>
              <a:rPr lang="en-US"/>
              <a:t> </a:t>
            </a:r>
            <a:r>
              <a:rPr lang="en-US" err="1"/>
              <a:t>thuật</a:t>
            </a:r>
            <a:r>
              <a:rPr lang="en-US"/>
              <a:t> </a:t>
            </a:r>
            <a:r>
              <a:rPr lang="en-US" err="1"/>
              <a:t>viên</a:t>
            </a:r>
            <a:r>
              <a:rPr lang="en-US"/>
              <a:t> </a:t>
            </a:r>
            <a:r>
              <a:rPr lang="en-US" err="1"/>
              <a:t>chuyên</a:t>
            </a:r>
            <a:r>
              <a:rPr lang="en-US"/>
              <a:t> </a:t>
            </a:r>
            <a:r>
              <a:rPr lang="en-US" err="1"/>
              <a:t>ngành</a:t>
            </a:r>
            <a:r>
              <a:rPr lang="en-US"/>
              <a:t> </a:t>
            </a:r>
            <a:r>
              <a:rPr lang="en-US" err="1"/>
              <a:t>gan</a:t>
            </a:r>
            <a:r>
              <a:rPr lang="en-US"/>
              <a:t> </a:t>
            </a:r>
            <a:r>
              <a:rPr lang="en-US" err="1"/>
              <a:t>mật</a:t>
            </a:r>
            <a:r>
              <a:rPr lang="en-US"/>
              <a:t> </a:t>
            </a:r>
            <a:r>
              <a:rPr lang="en-US" err="1"/>
              <a:t>tụy</a:t>
            </a:r>
            <a:r>
              <a:rPr lang="en-US"/>
              <a:t> </a:t>
            </a:r>
            <a:r>
              <a:rPr lang="en-US" err="1"/>
              <a:t>mà</a:t>
            </a:r>
            <a:r>
              <a:rPr lang="en-US"/>
              <a:t> </a:t>
            </a:r>
            <a:r>
              <a:rPr lang="en-US" err="1"/>
              <a:t>còn</a:t>
            </a:r>
            <a:r>
              <a:rPr lang="en-US"/>
              <a:t> </a:t>
            </a:r>
            <a:r>
              <a:rPr lang="en-US" err="1"/>
              <a:t>cho</a:t>
            </a:r>
            <a:r>
              <a:rPr lang="en-US"/>
              <a:t> </a:t>
            </a:r>
            <a:r>
              <a:rPr lang="en-US" err="1"/>
              <a:t>những</a:t>
            </a:r>
            <a:r>
              <a:rPr lang="en-US"/>
              <a:t> </a:t>
            </a:r>
            <a:r>
              <a:rPr lang="en-US" err="1"/>
              <a:t>bác</a:t>
            </a:r>
            <a:r>
              <a:rPr lang="en-US"/>
              <a:t> </a:t>
            </a:r>
            <a:r>
              <a:rPr lang="en-US" err="1"/>
              <a:t>sĩ</a:t>
            </a:r>
            <a:r>
              <a:rPr lang="en-US"/>
              <a:t> </a:t>
            </a:r>
            <a:r>
              <a:rPr lang="en-US" err="1"/>
              <a:t>chẩn</a:t>
            </a:r>
            <a:r>
              <a:rPr lang="en-US"/>
              <a:t> </a:t>
            </a:r>
            <a:r>
              <a:rPr lang="en-US" err="1"/>
              <a:t>đoán</a:t>
            </a:r>
            <a:r>
              <a:rPr lang="en-US"/>
              <a:t> </a:t>
            </a:r>
            <a:r>
              <a:rPr lang="en-US" err="1"/>
              <a:t>hình</a:t>
            </a:r>
            <a:r>
              <a:rPr lang="en-US"/>
              <a:t> </a:t>
            </a:r>
            <a:r>
              <a:rPr lang="en-US" err="1"/>
              <a:t>ảnh</a:t>
            </a:r>
            <a:r>
              <a:rPr lang="en-US"/>
              <a:t> </a:t>
            </a:r>
            <a:r>
              <a:rPr lang="en-US" err="1"/>
              <a:t>và</a:t>
            </a:r>
            <a:r>
              <a:rPr lang="en-US"/>
              <a:t> </a:t>
            </a:r>
            <a:r>
              <a:rPr lang="en-US" err="1"/>
              <a:t>các</a:t>
            </a:r>
            <a:r>
              <a:rPr lang="en-US"/>
              <a:t> </a:t>
            </a:r>
            <a:r>
              <a:rPr lang="en-US" err="1"/>
              <a:t>bác</a:t>
            </a:r>
            <a:r>
              <a:rPr lang="en-US"/>
              <a:t> </a:t>
            </a:r>
            <a:r>
              <a:rPr lang="en-US" err="1"/>
              <a:t>sĩ</a:t>
            </a:r>
            <a:r>
              <a:rPr lang="en-US"/>
              <a:t> can </a:t>
            </a:r>
            <a:r>
              <a:rPr lang="en-US" err="1"/>
              <a:t>thiệp</a:t>
            </a:r>
            <a:r>
              <a:rPr lang="en-US"/>
              <a:t> </a:t>
            </a:r>
            <a:r>
              <a:rPr lang="en-US" err="1"/>
              <a:t>nội</a:t>
            </a:r>
            <a:r>
              <a:rPr lang="en-US"/>
              <a:t> </a:t>
            </a:r>
            <a:r>
              <a:rPr lang="en-US" err="1"/>
              <a:t>mạch</a:t>
            </a:r>
            <a:r>
              <a:rPr lang="en-US"/>
              <a:t>. Các </a:t>
            </a:r>
            <a:r>
              <a:rPr lang="en-US" err="1"/>
              <a:t>công</a:t>
            </a:r>
            <a:r>
              <a:rPr lang="en-US"/>
              <a:t> </a:t>
            </a:r>
            <a:r>
              <a:rPr lang="en-US" err="1"/>
              <a:t>trình</a:t>
            </a:r>
            <a:r>
              <a:rPr lang="en-US"/>
              <a:t> </a:t>
            </a:r>
            <a:r>
              <a:rPr lang="en-US" err="1"/>
              <a:t>nghiên</a:t>
            </a:r>
            <a:r>
              <a:rPr lang="en-US"/>
              <a:t> </a:t>
            </a:r>
            <a:r>
              <a:rPr lang="en-US" err="1"/>
              <a:t>cứu</a:t>
            </a:r>
            <a:r>
              <a:rPr lang="en-US"/>
              <a:t> </a:t>
            </a:r>
            <a:r>
              <a:rPr lang="en-US" err="1"/>
              <a:t>giải</a:t>
            </a:r>
            <a:r>
              <a:rPr lang="en-US"/>
              <a:t> </a:t>
            </a:r>
            <a:r>
              <a:rPr lang="en-US" err="1"/>
              <a:t>phẫu</a:t>
            </a:r>
            <a:r>
              <a:rPr lang="en-US"/>
              <a:t> </a:t>
            </a:r>
            <a:r>
              <a:rPr lang="en-US" err="1"/>
              <a:t>mạch</a:t>
            </a:r>
            <a:r>
              <a:rPr lang="en-US"/>
              <a:t> </a:t>
            </a:r>
            <a:r>
              <a:rPr lang="en-US" err="1"/>
              <a:t>máu</a:t>
            </a:r>
            <a:r>
              <a:rPr lang="en-US"/>
              <a:t> </a:t>
            </a:r>
            <a:r>
              <a:rPr lang="en-US" err="1"/>
              <a:t>gan</a:t>
            </a:r>
            <a:r>
              <a:rPr lang="en-US"/>
              <a:t> </a:t>
            </a:r>
            <a:r>
              <a:rPr lang="en-US" err="1"/>
              <a:t>đã</a:t>
            </a:r>
            <a:r>
              <a:rPr lang="en-US"/>
              <a:t> </a:t>
            </a:r>
            <a:r>
              <a:rPr lang="en-US" err="1"/>
              <a:t>được</a:t>
            </a:r>
            <a:r>
              <a:rPr lang="en-US"/>
              <a:t> </a:t>
            </a:r>
            <a:r>
              <a:rPr lang="en-US" err="1"/>
              <a:t>thực</a:t>
            </a:r>
            <a:r>
              <a:rPr lang="en-US"/>
              <a:t> </a:t>
            </a:r>
            <a:r>
              <a:rPr lang="en-US" err="1"/>
              <a:t>hiện</a:t>
            </a:r>
            <a:r>
              <a:rPr lang="en-US"/>
              <a:t> </a:t>
            </a:r>
            <a:r>
              <a:rPr lang="en-US" err="1"/>
              <a:t>từ</a:t>
            </a:r>
            <a:r>
              <a:rPr lang="en-US"/>
              <a:t> </a:t>
            </a:r>
            <a:r>
              <a:rPr lang="en-US" err="1"/>
              <a:t>rất</a:t>
            </a:r>
            <a:r>
              <a:rPr lang="en-US"/>
              <a:t> </a:t>
            </a:r>
            <a:r>
              <a:rPr lang="en-US" err="1"/>
              <a:t>lâu</a:t>
            </a:r>
            <a:r>
              <a:rPr lang="en-US"/>
              <a:t>. </a:t>
            </a:r>
            <a:r>
              <a:rPr lang="en-US" b="1" err="1"/>
              <a:t>Tác</a:t>
            </a:r>
            <a:r>
              <a:rPr lang="en-US" b="1"/>
              <a:t> </a:t>
            </a:r>
            <a:r>
              <a:rPr lang="en-US" b="1" err="1"/>
              <a:t>giả</a:t>
            </a:r>
            <a:r>
              <a:rPr lang="en-US" b="1"/>
              <a:t> Michels [3] </a:t>
            </a:r>
            <a:r>
              <a:rPr lang="en-US" b="1" err="1"/>
              <a:t>năm</a:t>
            </a:r>
            <a:r>
              <a:rPr lang="en-US" b="1"/>
              <a:t> 1955 </a:t>
            </a:r>
            <a:r>
              <a:rPr lang="en-US" b="1" err="1"/>
              <a:t>đã</a:t>
            </a:r>
            <a:r>
              <a:rPr lang="en-US" b="1"/>
              <a:t> </a:t>
            </a:r>
            <a:r>
              <a:rPr lang="en-US" b="1" err="1"/>
              <a:t>công</a:t>
            </a:r>
            <a:r>
              <a:rPr lang="en-US" b="1"/>
              <a:t> </a:t>
            </a:r>
            <a:r>
              <a:rPr lang="en-US" b="1" err="1"/>
              <a:t>bố</a:t>
            </a:r>
            <a:r>
              <a:rPr lang="en-US" b="1"/>
              <a:t> </a:t>
            </a:r>
            <a:r>
              <a:rPr lang="en-US" b="1" err="1"/>
              <a:t>nghiên</a:t>
            </a:r>
            <a:r>
              <a:rPr lang="en-US" b="1"/>
              <a:t> </a:t>
            </a:r>
            <a:r>
              <a:rPr lang="en-US" b="1" err="1"/>
              <a:t>cứu</a:t>
            </a:r>
            <a:r>
              <a:rPr lang="en-US" b="1"/>
              <a:t> </a:t>
            </a:r>
            <a:r>
              <a:rPr lang="en-US" b="1" err="1"/>
              <a:t>đầu</a:t>
            </a:r>
            <a:r>
              <a:rPr lang="en-US" b="1"/>
              <a:t> </a:t>
            </a:r>
            <a:r>
              <a:rPr lang="en-US" b="1" err="1"/>
              <a:t>tiên</a:t>
            </a:r>
            <a:r>
              <a:rPr lang="en-US" b="1"/>
              <a:t> </a:t>
            </a:r>
            <a:r>
              <a:rPr lang="en-US" b="1" err="1"/>
              <a:t>về</a:t>
            </a:r>
            <a:r>
              <a:rPr lang="en-US" b="1"/>
              <a:t> ĐMG, </a:t>
            </a:r>
            <a:r>
              <a:rPr lang="en-US" b="1" err="1"/>
              <a:t>mô</a:t>
            </a:r>
            <a:r>
              <a:rPr lang="en-US" b="1"/>
              <a:t> </a:t>
            </a:r>
            <a:r>
              <a:rPr lang="en-US" b="1" err="1"/>
              <a:t>tả</a:t>
            </a:r>
            <a:r>
              <a:rPr lang="en-US" b="1"/>
              <a:t> chi </a:t>
            </a:r>
            <a:r>
              <a:rPr lang="en-US" b="1" err="1"/>
              <a:t>tiết</a:t>
            </a:r>
            <a:r>
              <a:rPr lang="en-US" b="1"/>
              <a:t> </a:t>
            </a:r>
            <a:r>
              <a:rPr lang="en-US" b="1" err="1"/>
              <a:t>việc</a:t>
            </a:r>
            <a:r>
              <a:rPr lang="en-US" b="1"/>
              <a:t> </a:t>
            </a:r>
            <a:r>
              <a:rPr lang="en-US" b="1" err="1"/>
              <a:t>phẫu</a:t>
            </a:r>
            <a:r>
              <a:rPr lang="en-US" b="1"/>
              <a:t> </a:t>
            </a:r>
            <a:r>
              <a:rPr lang="en-US" b="1" err="1"/>
              <a:t>tích</a:t>
            </a:r>
            <a:r>
              <a:rPr lang="en-US" b="1"/>
              <a:t> 200 </a:t>
            </a:r>
            <a:r>
              <a:rPr lang="en-US" b="1" err="1"/>
              <a:t>tử</a:t>
            </a:r>
            <a:r>
              <a:rPr lang="en-US" b="1"/>
              <a:t> </a:t>
            </a:r>
            <a:r>
              <a:rPr lang="en-US" b="1" err="1"/>
              <a:t>thi</a:t>
            </a:r>
            <a:r>
              <a:rPr lang="en-US" b="1"/>
              <a:t> </a:t>
            </a:r>
            <a:r>
              <a:rPr lang="en-US" b="1" err="1"/>
              <a:t>và</a:t>
            </a:r>
            <a:r>
              <a:rPr lang="en-US" b="1"/>
              <a:t> </a:t>
            </a:r>
            <a:r>
              <a:rPr lang="en-US" b="1" err="1"/>
              <a:t>tìm</a:t>
            </a:r>
            <a:r>
              <a:rPr lang="en-US" b="1"/>
              <a:t> </a:t>
            </a:r>
            <a:r>
              <a:rPr lang="en-US" b="1" err="1"/>
              <a:t>được</a:t>
            </a:r>
            <a:r>
              <a:rPr lang="en-US" b="1"/>
              <a:t> 10 </a:t>
            </a:r>
            <a:r>
              <a:rPr lang="en-US" b="1" err="1"/>
              <a:t>dạng</a:t>
            </a:r>
            <a:r>
              <a:rPr lang="en-US" b="1"/>
              <a:t> </a:t>
            </a:r>
            <a:r>
              <a:rPr lang="en-US" b="1" err="1"/>
              <a:t>giải</a:t>
            </a:r>
            <a:r>
              <a:rPr lang="en-US" b="1"/>
              <a:t> </a:t>
            </a:r>
            <a:r>
              <a:rPr lang="en-US" b="1" err="1"/>
              <a:t>phẫu</a:t>
            </a:r>
            <a:r>
              <a:rPr lang="en-US" b="1"/>
              <a:t> </a:t>
            </a:r>
            <a:r>
              <a:rPr lang="en-US" b="1" err="1"/>
              <a:t>của</a:t>
            </a:r>
            <a:r>
              <a:rPr lang="en-US" b="1"/>
              <a:t> ĐMG </a:t>
            </a:r>
            <a:r>
              <a:rPr lang="en-US" b="1" err="1"/>
              <a:t>xếp</a:t>
            </a:r>
            <a:r>
              <a:rPr lang="en-US" b="1"/>
              <a:t> </a:t>
            </a:r>
            <a:r>
              <a:rPr lang="en-US" b="1" err="1"/>
              <a:t>theo</a:t>
            </a:r>
            <a:r>
              <a:rPr lang="en-US" b="1"/>
              <a:t> </a:t>
            </a:r>
            <a:r>
              <a:rPr lang="en-US" b="1" err="1"/>
              <a:t>thứ</a:t>
            </a:r>
            <a:r>
              <a:rPr lang="en-US" b="1"/>
              <a:t> </a:t>
            </a:r>
            <a:r>
              <a:rPr lang="en-US" b="1" err="1"/>
              <a:t>tự</a:t>
            </a:r>
            <a:r>
              <a:rPr lang="en-US" b="1"/>
              <a:t> </a:t>
            </a:r>
            <a:r>
              <a:rPr lang="en-US" b="1" err="1"/>
              <a:t>từ</a:t>
            </a:r>
            <a:r>
              <a:rPr lang="en-US" b="1"/>
              <a:t> 1 </a:t>
            </a:r>
            <a:r>
              <a:rPr lang="en-US" b="1" err="1"/>
              <a:t>tới</a:t>
            </a:r>
            <a:r>
              <a:rPr lang="en-US" b="1"/>
              <a:t> 10, </a:t>
            </a:r>
            <a:r>
              <a:rPr lang="en-US" b="1" err="1"/>
              <a:t>trong</a:t>
            </a:r>
            <a:r>
              <a:rPr lang="en-US" b="1"/>
              <a:t> </a:t>
            </a:r>
            <a:r>
              <a:rPr lang="en-US" b="1" err="1"/>
              <a:t>đó</a:t>
            </a:r>
            <a:r>
              <a:rPr lang="en-US" b="1"/>
              <a:t> </a:t>
            </a:r>
            <a:r>
              <a:rPr lang="en-US" b="1" err="1"/>
              <a:t>nhóm</a:t>
            </a:r>
            <a:r>
              <a:rPr lang="en-US" b="1"/>
              <a:t> 1 </a:t>
            </a:r>
            <a:r>
              <a:rPr lang="en-US" b="1" err="1"/>
              <a:t>là</a:t>
            </a:r>
            <a:r>
              <a:rPr lang="en-US" b="1"/>
              <a:t> </a:t>
            </a:r>
            <a:r>
              <a:rPr lang="en-US" b="1" err="1"/>
              <a:t>dạng</a:t>
            </a:r>
            <a:r>
              <a:rPr lang="en-US" b="1"/>
              <a:t> </a:t>
            </a:r>
            <a:r>
              <a:rPr lang="en-US" b="1" err="1"/>
              <a:t>giải</a:t>
            </a:r>
            <a:r>
              <a:rPr lang="en-US" b="1"/>
              <a:t> </a:t>
            </a:r>
            <a:r>
              <a:rPr lang="en-US" b="1" err="1"/>
              <a:t>phẫu</a:t>
            </a:r>
            <a:r>
              <a:rPr lang="en-US" b="1"/>
              <a:t> </a:t>
            </a:r>
            <a:r>
              <a:rPr lang="en-US" b="1" err="1"/>
              <a:t>phổ</a:t>
            </a:r>
            <a:r>
              <a:rPr lang="en-US" b="1"/>
              <a:t> </a:t>
            </a:r>
            <a:r>
              <a:rPr lang="en-US" b="1" err="1"/>
              <a:t>biến</a:t>
            </a:r>
            <a:r>
              <a:rPr lang="en-US" b="1"/>
              <a:t> hay </a:t>
            </a:r>
            <a:r>
              <a:rPr lang="en-US" b="1" err="1"/>
              <a:t>dạng</a:t>
            </a:r>
            <a:r>
              <a:rPr lang="en-US" b="1"/>
              <a:t> </a:t>
            </a:r>
            <a:r>
              <a:rPr lang="en-US" b="1" err="1"/>
              <a:t>thường</a:t>
            </a:r>
            <a:r>
              <a:rPr lang="en-US" b="1"/>
              <a:t> </a:t>
            </a:r>
            <a:r>
              <a:rPr lang="en-US" b="1" err="1"/>
              <a:t>gặp</a:t>
            </a:r>
            <a:r>
              <a:rPr lang="en-US" b="1"/>
              <a:t>, 9 </a:t>
            </a:r>
            <a:r>
              <a:rPr lang="en-US" b="1" err="1"/>
              <a:t>dạng</a:t>
            </a:r>
            <a:r>
              <a:rPr lang="en-US" b="1"/>
              <a:t> </a:t>
            </a:r>
            <a:r>
              <a:rPr lang="en-US" b="1" err="1"/>
              <a:t>còn</a:t>
            </a:r>
            <a:r>
              <a:rPr lang="en-US" b="1"/>
              <a:t> </a:t>
            </a:r>
            <a:r>
              <a:rPr lang="en-US" b="1" err="1"/>
              <a:t>lại</a:t>
            </a:r>
            <a:r>
              <a:rPr lang="en-US" b="1"/>
              <a:t> </a:t>
            </a:r>
            <a:r>
              <a:rPr lang="en-US" b="1" err="1"/>
              <a:t>là</a:t>
            </a:r>
            <a:r>
              <a:rPr lang="en-US" b="1"/>
              <a:t> </a:t>
            </a:r>
            <a:r>
              <a:rPr lang="en-US" b="1" err="1"/>
              <a:t>các</a:t>
            </a:r>
            <a:r>
              <a:rPr lang="en-US" b="1"/>
              <a:t> </a:t>
            </a:r>
            <a:r>
              <a:rPr lang="en-US" b="1" err="1"/>
              <a:t>biến</a:t>
            </a:r>
            <a:r>
              <a:rPr lang="en-US" b="1"/>
              <a:t> </a:t>
            </a:r>
            <a:r>
              <a:rPr lang="en-US" b="1" err="1"/>
              <a:t>thể</a:t>
            </a:r>
            <a:r>
              <a:rPr lang="en-US" b="1"/>
              <a:t> </a:t>
            </a:r>
            <a:r>
              <a:rPr lang="en-US" b="1" err="1"/>
              <a:t>với</a:t>
            </a:r>
            <a:r>
              <a:rPr lang="en-US" b="1"/>
              <a:t> </a:t>
            </a:r>
            <a:r>
              <a:rPr lang="en-US" b="1" err="1"/>
              <a:t>sự</a:t>
            </a:r>
            <a:r>
              <a:rPr lang="en-US" b="1"/>
              <a:t> </a:t>
            </a:r>
            <a:r>
              <a:rPr lang="en-US" b="1" err="1"/>
              <a:t>xuất</a:t>
            </a:r>
            <a:r>
              <a:rPr lang="en-US" b="1"/>
              <a:t> </a:t>
            </a:r>
            <a:r>
              <a:rPr lang="en-US" b="1" err="1"/>
              <a:t>hiện</a:t>
            </a:r>
            <a:r>
              <a:rPr lang="en-US" b="1"/>
              <a:t> </a:t>
            </a:r>
            <a:r>
              <a:rPr lang="en-US" b="1" err="1"/>
              <a:t>của</a:t>
            </a:r>
            <a:r>
              <a:rPr lang="en-US" b="1"/>
              <a:t> </a:t>
            </a:r>
            <a:r>
              <a:rPr lang="en-US" b="1" err="1"/>
              <a:t>một</a:t>
            </a:r>
            <a:r>
              <a:rPr lang="en-US" b="1"/>
              <a:t> </a:t>
            </a:r>
            <a:r>
              <a:rPr lang="en-US" b="1" err="1"/>
              <a:t>hoặc</a:t>
            </a:r>
            <a:r>
              <a:rPr lang="en-US" b="1"/>
              <a:t> </a:t>
            </a:r>
            <a:r>
              <a:rPr lang="en-US" b="1" err="1"/>
              <a:t>đồng</a:t>
            </a:r>
            <a:r>
              <a:rPr lang="en-US" b="1"/>
              <a:t> </a:t>
            </a:r>
            <a:r>
              <a:rPr lang="en-US" b="1" err="1"/>
              <a:t>thời</a:t>
            </a:r>
            <a:r>
              <a:rPr lang="en-US" b="1"/>
              <a:t> </a:t>
            </a:r>
            <a:r>
              <a:rPr lang="en-US" b="1" err="1"/>
              <a:t>cả</a:t>
            </a:r>
            <a:r>
              <a:rPr lang="en-US" b="1"/>
              <a:t> </a:t>
            </a:r>
            <a:r>
              <a:rPr lang="en-US" b="1" err="1"/>
              <a:t>hai</a:t>
            </a:r>
            <a:r>
              <a:rPr lang="en-US" b="1"/>
              <a:t> </a:t>
            </a:r>
            <a:r>
              <a:rPr lang="en-US" b="1" err="1"/>
              <a:t>các</a:t>
            </a:r>
            <a:r>
              <a:rPr lang="en-US" b="1"/>
              <a:t> ĐMG </a:t>
            </a:r>
            <a:r>
              <a:rPr lang="en-US" b="1" err="1"/>
              <a:t>thay</a:t>
            </a:r>
            <a:r>
              <a:rPr lang="en-US" b="1"/>
              <a:t> </a:t>
            </a:r>
            <a:r>
              <a:rPr lang="en-US" b="1" err="1"/>
              <a:t>thế</a:t>
            </a:r>
            <a:r>
              <a:rPr lang="en-US" b="1"/>
              <a:t> </a:t>
            </a:r>
            <a:r>
              <a:rPr lang="en-US" b="1" err="1"/>
              <a:t>hoặc</a:t>
            </a:r>
            <a:r>
              <a:rPr lang="en-US" b="1"/>
              <a:t> ĐMG </a:t>
            </a:r>
            <a:r>
              <a:rPr lang="en-US" b="1" err="1"/>
              <a:t>phụ</a:t>
            </a:r>
            <a:r>
              <a:rPr lang="en-US" b="1"/>
              <a:t>.</a:t>
            </a:r>
            <a:r>
              <a:rPr lang="en-US"/>
              <a:t> </a:t>
            </a:r>
            <a:r>
              <a:rPr lang="en-US" err="1"/>
              <a:t>Đặc</a:t>
            </a:r>
            <a:r>
              <a:rPr lang="en-US"/>
              <a:t> </a:t>
            </a:r>
            <a:r>
              <a:rPr lang="en-US" err="1"/>
              <a:t>biệt</a:t>
            </a:r>
            <a:r>
              <a:rPr lang="en-US"/>
              <a:t> </a:t>
            </a:r>
            <a:r>
              <a:rPr lang="en-US" err="1"/>
              <a:t>trong</a:t>
            </a:r>
            <a:r>
              <a:rPr lang="en-US"/>
              <a:t> </a:t>
            </a:r>
            <a:r>
              <a:rPr lang="en-US" err="1"/>
              <a:t>những</a:t>
            </a:r>
            <a:r>
              <a:rPr lang="en-US"/>
              <a:t> </a:t>
            </a:r>
            <a:r>
              <a:rPr lang="en-US" err="1"/>
              <a:t>năm</a:t>
            </a:r>
            <a:r>
              <a:rPr lang="en-US"/>
              <a:t> </a:t>
            </a:r>
            <a:r>
              <a:rPr lang="en-US" err="1"/>
              <a:t>gần</a:t>
            </a:r>
            <a:r>
              <a:rPr lang="en-US"/>
              <a:t> </a:t>
            </a:r>
            <a:r>
              <a:rPr lang="en-US" err="1"/>
              <a:t>đây</a:t>
            </a:r>
            <a:r>
              <a:rPr lang="en-US"/>
              <a:t>, </a:t>
            </a:r>
            <a:r>
              <a:rPr lang="en-US" err="1"/>
              <a:t>khi</a:t>
            </a:r>
            <a:r>
              <a:rPr lang="en-US"/>
              <a:t> </a:t>
            </a:r>
            <a:r>
              <a:rPr lang="en-US" err="1"/>
              <a:t>phẫu</a:t>
            </a:r>
            <a:r>
              <a:rPr lang="en-US"/>
              <a:t> </a:t>
            </a:r>
            <a:r>
              <a:rPr lang="en-US" err="1"/>
              <a:t>thuật</a:t>
            </a:r>
            <a:r>
              <a:rPr lang="en-US"/>
              <a:t> </a:t>
            </a:r>
            <a:r>
              <a:rPr lang="en-US" err="1"/>
              <a:t>gan</a:t>
            </a:r>
            <a:r>
              <a:rPr lang="en-US"/>
              <a:t> </a:t>
            </a:r>
            <a:r>
              <a:rPr lang="en-US" err="1"/>
              <a:t>mật</a:t>
            </a:r>
            <a:r>
              <a:rPr lang="en-US"/>
              <a:t> </a:t>
            </a:r>
            <a:r>
              <a:rPr lang="en-US" err="1"/>
              <a:t>và</a:t>
            </a:r>
            <a:r>
              <a:rPr lang="en-US"/>
              <a:t> </a:t>
            </a:r>
            <a:r>
              <a:rPr lang="en-US" err="1"/>
              <a:t>các</a:t>
            </a:r>
            <a:r>
              <a:rPr lang="en-US"/>
              <a:t> </a:t>
            </a:r>
            <a:r>
              <a:rPr lang="en-US" err="1"/>
              <a:t>phương</a:t>
            </a:r>
            <a:r>
              <a:rPr lang="en-US"/>
              <a:t> </a:t>
            </a:r>
            <a:r>
              <a:rPr lang="en-US" err="1"/>
              <a:t>pháp</a:t>
            </a:r>
            <a:r>
              <a:rPr lang="en-US"/>
              <a:t> can </a:t>
            </a:r>
            <a:r>
              <a:rPr lang="en-US" err="1"/>
              <a:t>thiệp</a:t>
            </a:r>
            <a:r>
              <a:rPr lang="en-US"/>
              <a:t> </a:t>
            </a:r>
            <a:r>
              <a:rPr lang="en-US" err="1"/>
              <a:t>nội</a:t>
            </a:r>
            <a:r>
              <a:rPr lang="en-US"/>
              <a:t> </a:t>
            </a:r>
            <a:r>
              <a:rPr lang="en-US" err="1"/>
              <a:t>mạch</a:t>
            </a:r>
            <a:r>
              <a:rPr lang="en-US"/>
              <a:t> </a:t>
            </a:r>
            <a:r>
              <a:rPr lang="en-US" err="1"/>
              <a:t>trong</a:t>
            </a:r>
            <a:r>
              <a:rPr lang="en-US"/>
              <a:t> </a:t>
            </a:r>
            <a:r>
              <a:rPr lang="en-US" err="1"/>
              <a:t>những</a:t>
            </a:r>
            <a:r>
              <a:rPr lang="en-US"/>
              <a:t> </a:t>
            </a:r>
            <a:r>
              <a:rPr lang="en-US" err="1"/>
              <a:t>trường</a:t>
            </a:r>
            <a:r>
              <a:rPr lang="en-US"/>
              <a:t> </a:t>
            </a:r>
            <a:r>
              <a:rPr lang="en-US" err="1"/>
              <a:t>hợp</a:t>
            </a:r>
            <a:r>
              <a:rPr lang="en-US"/>
              <a:t> </a:t>
            </a:r>
            <a:r>
              <a:rPr lang="en-US" err="1"/>
              <a:t>ung</a:t>
            </a:r>
            <a:r>
              <a:rPr lang="en-US"/>
              <a:t> </a:t>
            </a:r>
            <a:r>
              <a:rPr lang="en-US" err="1"/>
              <a:t>thư</a:t>
            </a:r>
            <a:r>
              <a:rPr lang="en-US"/>
              <a:t> </a:t>
            </a:r>
            <a:r>
              <a:rPr lang="en-US" err="1"/>
              <a:t>tế</a:t>
            </a:r>
            <a:r>
              <a:rPr lang="en-US"/>
              <a:t> </a:t>
            </a:r>
            <a:r>
              <a:rPr lang="en-US" err="1"/>
              <a:t>bào</a:t>
            </a:r>
            <a:r>
              <a:rPr lang="en-US"/>
              <a:t> </a:t>
            </a:r>
            <a:r>
              <a:rPr lang="en-US" err="1"/>
              <a:t>gan</a:t>
            </a:r>
            <a:r>
              <a:rPr lang="en-US"/>
              <a:t>, </a:t>
            </a:r>
            <a:r>
              <a:rPr lang="en-US" err="1"/>
              <a:t>xơ</a:t>
            </a:r>
            <a:r>
              <a:rPr lang="en-US"/>
              <a:t> </a:t>
            </a:r>
            <a:r>
              <a:rPr lang="en-US" err="1"/>
              <a:t>gan</a:t>
            </a:r>
            <a:r>
              <a:rPr lang="en-US"/>
              <a:t>… </a:t>
            </a:r>
            <a:r>
              <a:rPr lang="en-US" err="1"/>
              <a:t>đã</a:t>
            </a:r>
            <a:r>
              <a:rPr lang="en-US"/>
              <a:t> </a:t>
            </a:r>
            <a:r>
              <a:rPr lang="en-US" err="1"/>
              <a:t>đạt</a:t>
            </a:r>
            <a:r>
              <a:rPr lang="en-US"/>
              <a:t> </a:t>
            </a:r>
            <a:r>
              <a:rPr lang="en-US" err="1"/>
              <a:t>được</a:t>
            </a:r>
            <a:r>
              <a:rPr lang="en-US"/>
              <a:t> </a:t>
            </a:r>
            <a:r>
              <a:rPr lang="en-US" err="1"/>
              <a:t>nhiều</a:t>
            </a:r>
            <a:r>
              <a:rPr lang="en-US"/>
              <a:t> </a:t>
            </a:r>
            <a:r>
              <a:rPr lang="en-US" err="1"/>
              <a:t>tiến</a:t>
            </a:r>
            <a:r>
              <a:rPr lang="en-US"/>
              <a:t> </a:t>
            </a:r>
            <a:r>
              <a:rPr lang="en-US" err="1"/>
              <a:t>bộ</a:t>
            </a:r>
            <a:r>
              <a:rPr lang="en-US"/>
              <a:t> </a:t>
            </a:r>
            <a:r>
              <a:rPr lang="en-US" err="1"/>
              <a:t>vượt</a:t>
            </a:r>
            <a:r>
              <a:rPr lang="en-US"/>
              <a:t> </a:t>
            </a:r>
            <a:r>
              <a:rPr lang="en-US" err="1"/>
              <a:t>bậc</a:t>
            </a:r>
            <a:r>
              <a:rPr lang="en-US"/>
              <a:t> </a:t>
            </a:r>
            <a:r>
              <a:rPr lang="en-US" err="1"/>
              <a:t>như</a:t>
            </a:r>
            <a:r>
              <a:rPr lang="en-US"/>
              <a:t> </a:t>
            </a:r>
            <a:r>
              <a:rPr lang="en-US" err="1"/>
              <a:t>là</a:t>
            </a:r>
            <a:r>
              <a:rPr lang="en-US"/>
              <a:t> </a:t>
            </a:r>
            <a:r>
              <a:rPr lang="en-US" err="1"/>
              <a:t>kỹ</a:t>
            </a:r>
            <a:r>
              <a:rPr lang="en-US"/>
              <a:t> </a:t>
            </a:r>
            <a:r>
              <a:rPr lang="en-US" err="1"/>
              <a:t>thuật</a:t>
            </a:r>
            <a:r>
              <a:rPr lang="en-US"/>
              <a:t> </a:t>
            </a:r>
            <a:r>
              <a:rPr lang="en-US" err="1"/>
              <a:t>ghép</a:t>
            </a:r>
            <a:r>
              <a:rPr lang="en-US"/>
              <a:t> </a:t>
            </a:r>
            <a:r>
              <a:rPr lang="en-US" err="1"/>
              <a:t>gan</a:t>
            </a:r>
            <a:r>
              <a:rPr lang="en-US"/>
              <a:t> </a:t>
            </a:r>
            <a:r>
              <a:rPr lang="en-US" err="1"/>
              <a:t>trên</a:t>
            </a:r>
            <a:r>
              <a:rPr lang="en-US"/>
              <a:t> </a:t>
            </a:r>
            <a:r>
              <a:rPr lang="en-US" err="1"/>
              <a:t>người</a:t>
            </a:r>
            <a:r>
              <a:rPr lang="en-US"/>
              <a:t> </a:t>
            </a:r>
            <a:r>
              <a:rPr lang="en-US" err="1"/>
              <a:t>cho</a:t>
            </a:r>
            <a:r>
              <a:rPr lang="en-US"/>
              <a:t> </a:t>
            </a:r>
            <a:r>
              <a:rPr lang="en-US" err="1"/>
              <a:t>gan</a:t>
            </a:r>
            <a:r>
              <a:rPr lang="en-US"/>
              <a:t> </a:t>
            </a:r>
            <a:r>
              <a:rPr lang="en-US" err="1"/>
              <a:t>còn</a:t>
            </a:r>
            <a:r>
              <a:rPr lang="en-US"/>
              <a:t> </a:t>
            </a:r>
            <a:r>
              <a:rPr lang="en-US" err="1"/>
              <a:t>sống</a:t>
            </a:r>
            <a:r>
              <a:rPr lang="en-US"/>
              <a:t> [2], </a:t>
            </a:r>
            <a:r>
              <a:rPr lang="en-US" err="1"/>
              <a:t>các</a:t>
            </a:r>
            <a:r>
              <a:rPr lang="en-US"/>
              <a:t> </a:t>
            </a:r>
            <a:r>
              <a:rPr lang="en-US" err="1"/>
              <a:t>thủ</a:t>
            </a:r>
            <a:r>
              <a:rPr lang="en-US"/>
              <a:t> </a:t>
            </a:r>
            <a:r>
              <a:rPr lang="en-US" err="1"/>
              <a:t>thuật</a:t>
            </a:r>
            <a:r>
              <a:rPr lang="en-US"/>
              <a:t> </a:t>
            </a:r>
            <a:r>
              <a:rPr lang="en-US" err="1"/>
              <a:t>thuyên</a:t>
            </a:r>
            <a:r>
              <a:rPr lang="en-US"/>
              <a:t> </a:t>
            </a:r>
            <a:r>
              <a:rPr lang="en-US" err="1"/>
              <a:t>tắc</a:t>
            </a:r>
            <a:r>
              <a:rPr lang="en-US"/>
              <a:t> </a:t>
            </a:r>
            <a:r>
              <a:rPr lang="en-US" err="1"/>
              <a:t>hệ</a:t>
            </a:r>
            <a:r>
              <a:rPr lang="en-US"/>
              <a:t> ĐMG, TMC... </a:t>
            </a:r>
            <a:r>
              <a:rPr lang="en-US" err="1"/>
              <a:t>Tất</a:t>
            </a:r>
            <a:r>
              <a:rPr lang="en-US"/>
              <a:t> </a:t>
            </a:r>
            <a:r>
              <a:rPr lang="en-US" err="1"/>
              <a:t>cả</a:t>
            </a:r>
            <a:r>
              <a:rPr lang="en-US"/>
              <a:t> </a:t>
            </a:r>
            <a:r>
              <a:rPr lang="en-US" err="1"/>
              <a:t>các</a:t>
            </a:r>
            <a:r>
              <a:rPr lang="en-US"/>
              <a:t> </a:t>
            </a:r>
            <a:r>
              <a:rPr lang="en-US" err="1"/>
              <a:t>kỹ</a:t>
            </a:r>
            <a:r>
              <a:rPr lang="en-US"/>
              <a:t> </a:t>
            </a:r>
            <a:r>
              <a:rPr lang="en-US" err="1"/>
              <a:t>thuật</a:t>
            </a:r>
            <a:r>
              <a:rPr lang="en-US"/>
              <a:t> </a:t>
            </a:r>
            <a:r>
              <a:rPr lang="en-US" err="1"/>
              <a:t>trên</a:t>
            </a:r>
            <a:r>
              <a:rPr lang="en-US"/>
              <a:t> </a:t>
            </a:r>
            <a:r>
              <a:rPr lang="en-US" err="1"/>
              <a:t>đòi</a:t>
            </a:r>
            <a:r>
              <a:rPr lang="en-US"/>
              <a:t> </a:t>
            </a:r>
            <a:r>
              <a:rPr lang="en-US" err="1"/>
              <a:t>hỏi</a:t>
            </a:r>
            <a:r>
              <a:rPr lang="en-US"/>
              <a:t> </a:t>
            </a:r>
            <a:r>
              <a:rPr lang="en-US" err="1"/>
              <a:t>sự</a:t>
            </a:r>
            <a:r>
              <a:rPr lang="en-US"/>
              <a:t> </a:t>
            </a:r>
            <a:r>
              <a:rPr lang="en-US" err="1"/>
              <a:t>nhận</a:t>
            </a:r>
            <a:r>
              <a:rPr lang="en-US"/>
              <a:t> </a:t>
            </a:r>
            <a:r>
              <a:rPr lang="en-US" err="1"/>
              <a:t>biết</a:t>
            </a:r>
            <a:r>
              <a:rPr lang="en-US"/>
              <a:t> </a:t>
            </a:r>
            <a:r>
              <a:rPr lang="en-US" err="1"/>
              <a:t>tường</a:t>
            </a:r>
            <a:r>
              <a:rPr lang="en-US"/>
              <a:t> </a:t>
            </a:r>
            <a:r>
              <a:rPr lang="en-US" err="1"/>
              <a:t>tận</a:t>
            </a:r>
            <a:r>
              <a:rPr lang="en-US"/>
              <a:t> </a:t>
            </a:r>
            <a:r>
              <a:rPr lang="en-US" err="1"/>
              <a:t>và</a:t>
            </a:r>
            <a:r>
              <a:rPr lang="en-US"/>
              <a:t> </a:t>
            </a:r>
            <a:r>
              <a:rPr lang="en-US" err="1"/>
              <a:t>chính</a:t>
            </a:r>
            <a:r>
              <a:rPr lang="en-US"/>
              <a:t> </a:t>
            </a:r>
            <a:r>
              <a:rPr lang="en-US" err="1"/>
              <a:t>xác</a:t>
            </a:r>
            <a:r>
              <a:rPr lang="en-US"/>
              <a:t> </a:t>
            </a:r>
            <a:r>
              <a:rPr lang="en-US" err="1"/>
              <a:t>về</a:t>
            </a:r>
            <a:r>
              <a:rPr lang="en-US"/>
              <a:t> </a:t>
            </a:r>
            <a:r>
              <a:rPr lang="en-US" err="1"/>
              <a:t>giải</a:t>
            </a:r>
            <a:r>
              <a:rPr lang="en-US"/>
              <a:t> </a:t>
            </a:r>
            <a:r>
              <a:rPr lang="en-US" err="1"/>
              <a:t>phẫu</a:t>
            </a:r>
            <a:r>
              <a:rPr lang="en-US"/>
              <a:t> </a:t>
            </a:r>
            <a:r>
              <a:rPr lang="en-US" err="1"/>
              <a:t>mạch</a:t>
            </a:r>
            <a:r>
              <a:rPr lang="en-US"/>
              <a:t> </a:t>
            </a:r>
            <a:r>
              <a:rPr lang="en-US" err="1"/>
              <a:t>máu</a:t>
            </a:r>
            <a:r>
              <a:rPr lang="en-US"/>
              <a:t> </a:t>
            </a:r>
            <a:r>
              <a:rPr lang="en-US" err="1"/>
              <a:t>gan</a:t>
            </a:r>
            <a:r>
              <a:rPr lang="en-US"/>
              <a:t> </a:t>
            </a:r>
            <a:r>
              <a:rPr lang="en-US" err="1"/>
              <a:t>trước</a:t>
            </a:r>
            <a:r>
              <a:rPr lang="en-US"/>
              <a:t> </a:t>
            </a:r>
            <a:r>
              <a:rPr lang="en-US" err="1"/>
              <a:t>khi</a:t>
            </a:r>
            <a:r>
              <a:rPr lang="en-US"/>
              <a:t> </a:t>
            </a:r>
            <a:r>
              <a:rPr lang="en-US" err="1"/>
              <a:t>tiến</a:t>
            </a:r>
            <a:r>
              <a:rPr lang="en-US"/>
              <a:t> </a:t>
            </a:r>
            <a:r>
              <a:rPr lang="en-US" err="1"/>
              <a:t>hành</a:t>
            </a:r>
            <a:r>
              <a:rPr lang="en-US"/>
              <a:t> can </a:t>
            </a:r>
            <a:r>
              <a:rPr lang="en-US" err="1"/>
              <a:t>thiệp</a:t>
            </a:r>
            <a:r>
              <a:rPr lang="en-US"/>
              <a:t>, </a:t>
            </a:r>
            <a:r>
              <a:rPr lang="en-US" err="1"/>
              <a:t>nhằm</a:t>
            </a:r>
            <a:r>
              <a:rPr lang="en-US"/>
              <a:t> </a:t>
            </a:r>
            <a:r>
              <a:rPr lang="en-US" err="1"/>
              <a:t>hạn</a:t>
            </a:r>
            <a:r>
              <a:rPr lang="en-US"/>
              <a:t> </a:t>
            </a:r>
            <a:r>
              <a:rPr lang="en-US" err="1"/>
              <a:t>chế</a:t>
            </a:r>
            <a:r>
              <a:rPr lang="en-US"/>
              <a:t> </a:t>
            </a:r>
            <a:r>
              <a:rPr lang="en-US" err="1"/>
              <a:t>tối</a:t>
            </a:r>
            <a:r>
              <a:rPr lang="en-US"/>
              <a:t> </a:t>
            </a:r>
            <a:r>
              <a:rPr lang="en-US" err="1"/>
              <a:t>đa</a:t>
            </a:r>
            <a:r>
              <a:rPr lang="en-US"/>
              <a:t> </a:t>
            </a:r>
            <a:r>
              <a:rPr lang="en-US" err="1"/>
              <a:t>nguy</a:t>
            </a:r>
            <a:r>
              <a:rPr lang="en-US"/>
              <a:t> </a:t>
            </a:r>
            <a:r>
              <a:rPr lang="en-US" err="1"/>
              <a:t>cơ</a:t>
            </a:r>
            <a:r>
              <a:rPr lang="en-US"/>
              <a:t> </a:t>
            </a:r>
            <a:r>
              <a:rPr lang="en-US" err="1"/>
              <a:t>chảy</a:t>
            </a:r>
            <a:r>
              <a:rPr lang="en-US"/>
              <a:t> </a:t>
            </a:r>
            <a:r>
              <a:rPr lang="en-US" err="1"/>
              <a:t>máu</a:t>
            </a:r>
            <a:r>
              <a:rPr lang="en-US"/>
              <a:t> </a:t>
            </a:r>
            <a:r>
              <a:rPr lang="en-US" err="1"/>
              <a:t>trong</a:t>
            </a:r>
            <a:r>
              <a:rPr lang="en-US"/>
              <a:t> </a:t>
            </a:r>
            <a:r>
              <a:rPr lang="en-US" err="1"/>
              <a:t>mổ</a:t>
            </a:r>
            <a:r>
              <a:rPr lang="en-US"/>
              <a:t> </a:t>
            </a:r>
            <a:r>
              <a:rPr lang="en-US" err="1"/>
              <a:t>cũng</a:t>
            </a:r>
            <a:r>
              <a:rPr lang="en-US"/>
              <a:t> </a:t>
            </a:r>
            <a:r>
              <a:rPr lang="en-US" err="1"/>
              <a:t>như</a:t>
            </a:r>
            <a:r>
              <a:rPr lang="en-US"/>
              <a:t> </a:t>
            </a:r>
            <a:r>
              <a:rPr lang="en-US" err="1"/>
              <a:t>các</a:t>
            </a:r>
            <a:r>
              <a:rPr lang="en-US"/>
              <a:t> tai </a:t>
            </a:r>
            <a:r>
              <a:rPr lang="en-US" err="1"/>
              <a:t>biến</a:t>
            </a:r>
            <a:r>
              <a:rPr lang="en-US"/>
              <a:t>, </a:t>
            </a:r>
            <a:r>
              <a:rPr lang="en-US" err="1"/>
              <a:t>biến</a:t>
            </a:r>
            <a:r>
              <a:rPr lang="en-US"/>
              <a:t> </a:t>
            </a:r>
            <a:r>
              <a:rPr lang="en-US" err="1"/>
              <a:t>chứng</a:t>
            </a:r>
            <a:r>
              <a:rPr lang="en-US"/>
              <a:t> </a:t>
            </a:r>
            <a:r>
              <a:rPr lang="en-US" err="1"/>
              <a:t>sau</a:t>
            </a:r>
            <a:r>
              <a:rPr lang="en-US"/>
              <a:t> </a:t>
            </a:r>
            <a:r>
              <a:rPr lang="en-US" err="1"/>
              <a:t>mổ</a:t>
            </a:r>
            <a:r>
              <a:rPr lang="en-US"/>
              <a:t>.  </a:t>
            </a:r>
            <a:r>
              <a:rPr lang="en-US" err="1"/>
              <a:t>Vì</a:t>
            </a:r>
            <a:r>
              <a:rPr lang="en-US"/>
              <a:t> </a:t>
            </a:r>
            <a:r>
              <a:rPr lang="en-US" err="1"/>
              <a:t>vậy</a:t>
            </a:r>
            <a:r>
              <a:rPr lang="en-US"/>
              <a:t>, </a:t>
            </a:r>
            <a:r>
              <a:rPr lang="en-US" err="1"/>
              <a:t>việc</a:t>
            </a:r>
            <a:r>
              <a:rPr lang="en-US"/>
              <a:t> </a:t>
            </a:r>
            <a:r>
              <a:rPr lang="en-US" err="1"/>
              <a:t>thiết</a:t>
            </a:r>
            <a:r>
              <a:rPr lang="en-US"/>
              <a:t> </a:t>
            </a:r>
            <a:r>
              <a:rPr lang="en-US" err="1"/>
              <a:t>lập</a:t>
            </a:r>
            <a:r>
              <a:rPr lang="en-US"/>
              <a:t> </a:t>
            </a:r>
            <a:r>
              <a:rPr lang="en-US" err="1"/>
              <a:t>một</a:t>
            </a:r>
            <a:r>
              <a:rPr lang="en-US"/>
              <a:t> “</a:t>
            </a:r>
            <a:r>
              <a:rPr lang="en-US" err="1"/>
              <a:t>bản</a:t>
            </a:r>
            <a:r>
              <a:rPr lang="en-US"/>
              <a:t> </a:t>
            </a:r>
            <a:r>
              <a:rPr lang="en-US" err="1"/>
              <a:t>đồ</a:t>
            </a:r>
            <a:r>
              <a:rPr lang="en-US"/>
              <a:t> </a:t>
            </a:r>
            <a:r>
              <a:rPr lang="en-US" err="1"/>
              <a:t>mạch</a:t>
            </a:r>
            <a:r>
              <a:rPr lang="en-US"/>
              <a:t> </a:t>
            </a:r>
            <a:r>
              <a:rPr lang="en-US" err="1"/>
              <a:t>máu</a:t>
            </a:r>
            <a:r>
              <a:rPr lang="en-US"/>
              <a:t> </a:t>
            </a:r>
            <a:r>
              <a:rPr lang="en-US" err="1"/>
              <a:t>gan</a:t>
            </a:r>
            <a:r>
              <a:rPr lang="en-US"/>
              <a:t>” nay </a:t>
            </a:r>
            <a:r>
              <a:rPr lang="en-US" err="1"/>
              <a:t>đã</a:t>
            </a:r>
            <a:r>
              <a:rPr lang="en-US"/>
              <a:t> </a:t>
            </a:r>
            <a:r>
              <a:rPr lang="en-US" err="1"/>
              <a:t>trở</a:t>
            </a:r>
            <a:r>
              <a:rPr lang="en-US"/>
              <a:t> </a:t>
            </a:r>
            <a:r>
              <a:rPr lang="en-US" err="1"/>
              <a:t>thành</a:t>
            </a:r>
            <a:r>
              <a:rPr lang="en-US"/>
              <a:t> </a:t>
            </a:r>
            <a:r>
              <a:rPr lang="en-US" err="1"/>
              <a:t>một</a:t>
            </a:r>
            <a:r>
              <a:rPr lang="en-US"/>
              <a:t> </a:t>
            </a:r>
            <a:r>
              <a:rPr lang="en-US" err="1"/>
              <a:t>bước</a:t>
            </a:r>
            <a:r>
              <a:rPr lang="en-US"/>
              <a:t> </a:t>
            </a:r>
            <a:r>
              <a:rPr lang="en-US" err="1"/>
              <a:t>không</a:t>
            </a:r>
            <a:r>
              <a:rPr lang="en-US"/>
              <a:t> </a:t>
            </a:r>
            <a:r>
              <a:rPr lang="en-US" err="1"/>
              <a:t>thể</a:t>
            </a:r>
            <a:r>
              <a:rPr lang="en-US"/>
              <a:t> </a:t>
            </a:r>
            <a:r>
              <a:rPr lang="en-US" err="1"/>
              <a:t>thiếu</a:t>
            </a:r>
            <a:r>
              <a:rPr lang="en-US"/>
              <a:t> </a:t>
            </a:r>
            <a:r>
              <a:rPr lang="en-US" err="1"/>
              <a:t>trước</a:t>
            </a:r>
            <a:r>
              <a:rPr lang="en-US"/>
              <a:t> </a:t>
            </a:r>
            <a:r>
              <a:rPr lang="en-US" err="1"/>
              <a:t>các</a:t>
            </a:r>
            <a:r>
              <a:rPr lang="en-US"/>
              <a:t> </a:t>
            </a:r>
            <a:r>
              <a:rPr lang="en-US" err="1"/>
              <a:t>phẫu</a:t>
            </a:r>
            <a:r>
              <a:rPr lang="en-US"/>
              <a:t> </a:t>
            </a:r>
            <a:r>
              <a:rPr lang="en-US" err="1"/>
              <a:t>thuật</a:t>
            </a:r>
            <a:r>
              <a:rPr lang="en-US"/>
              <a:t> hay </a:t>
            </a:r>
            <a:r>
              <a:rPr lang="en-US" err="1"/>
              <a:t>thủ</a:t>
            </a:r>
            <a:r>
              <a:rPr lang="en-US"/>
              <a:t> </a:t>
            </a:r>
            <a:r>
              <a:rPr lang="en-US" err="1"/>
              <a:t>thuật</a:t>
            </a:r>
            <a:r>
              <a:rPr lang="en-US"/>
              <a:t> can </a:t>
            </a:r>
            <a:r>
              <a:rPr lang="en-US" err="1"/>
              <a:t>thiệp</a:t>
            </a:r>
            <a:r>
              <a:rPr lang="en-US"/>
              <a:t> </a:t>
            </a:r>
            <a:r>
              <a:rPr lang="en-US" err="1"/>
              <a:t>vào</a:t>
            </a:r>
            <a:r>
              <a:rPr lang="en-US"/>
              <a:t> </a:t>
            </a:r>
            <a:r>
              <a:rPr lang="en-US" err="1"/>
              <a:t>vùng</a:t>
            </a:r>
            <a:r>
              <a:rPr lang="en-US"/>
              <a:t> </a:t>
            </a:r>
            <a:r>
              <a:rPr lang="en-US" err="1"/>
              <a:t>gan</a:t>
            </a:r>
            <a:r>
              <a:rPr lang="en-US"/>
              <a:t> </a:t>
            </a:r>
            <a:r>
              <a:rPr lang="en-US" err="1"/>
              <a:t>mật</a:t>
            </a:r>
            <a:br>
              <a:rPr lang="en-US">
                <a:cs typeface="+mn-lt"/>
              </a:rPr>
            </a:br>
            <a:endParaRPr lang="en-US"/>
          </a:p>
          <a:p>
            <a:endParaRPr lang="en-US" i="1">
              <a:cs typeface="Calibri"/>
            </a:endParaRPr>
          </a:p>
        </p:txBody>
      </p:sp>
      <p:sp>
        <p:nvSpPr>
          <p:cNvPr id="4" name="Slide Number Placeholder 3"/>
          <p:cNvSpPr>
            <a:spLocks noGrp="1"/>
          </p:cNvSpPr>
          <p:nvPr>
            <p:ph type="sldNum" sz="quarter" idx="5"/>
          </p:nvPr>
        </p:nvSpPr>
        <p:spPr/>
        <p:txBody>
          <a:bodyPr/>
          <a:lstStyle/>
          <a:p>
            <a:fld id="{2F6ABC20-3E01-42FE-B42A-3E1334215D5A}" type="slidenum">
              <a:rPr lang="en-US"/>
              <a:t>19</a:t>
            </a:fld>
            <a:endParaRPr lang="en-US"/>
          </a:p>
        </p:txBody>
      </p:sp>
    </p:spTree>
    <p:extLst>
      <p:ext uri="{BB962C8B-B14F-4D97-AF65-F5344CB8AC3E}">
        <p14:creationId xmlns:p14="http://schemas.microsoft.com/office/powerpoint/2010/main" val="2329832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1 </a:t>
            </a:r>
            <a:r>
              <a:rPr lang="en-US" err="1"/>
              <a:t>thường</a:t>
            </a:r>
            <a:endParaRPr lang="en-US" err="1">
              <a:ea typeface="Calibri"/>
              <a:cs typeface="Calibri"/>
            </a:endParaRPr>
          </a:p>
          <a:p>
            <a:r>
              <a:rPr lang="en-US">
                <a:ea typeface="Calibri"/>
                <a:cs typeface="+mn-lt"/>
              </a:rPr>
              <a:t>2 ĐM </a:t>
            </a:r>
            <a:r>
              <a:rPr lang="en-US" err="1">
                <a:ea typeface="Calibri"/>
                <a:cs typeface="+mn-lt"/>
              </a:rPr>
              <a:t>gan</a:t>
            </a:r>
            <a:r>
              <a:rPr lang="en-US">
                <a:ea typeface="Calibri"/>
                <a:cs typeface="+mn-lt"/>
              </a:rPr>
              <a:t> </a:t>
            </a:r>
            <a:r>
              <a:rPr lang="en-US" err="1">
                <a:ea typeface="Calibri"/>
                <a:cs typeface="+mn-lt"/>
              </a:rPr>
              <a:t>trái</a:t>
            </a:r>
            <a:r>
              <a:rPr lang="en-US">
                <a:ea typeface="Calibri"/>
                <a:cs typeface="+mn-lt"/>
              </a:rPr>
              <a:t> </a:t>
            </a:r>
            <a:r>
              <a:rPr lang="en-US" err="1">
                <a:ea typeface="Calibri"/>
                <a:cs typeface="+mn-lt"/>
              </a:rPr>
              <a:t>từ</a:t>
            </a:r>
            <a:r>
              <a:rPr lang="en-US">
                <a:ea typeface="Calibri"/>
                <a:cs typeface="+mn-lt"/>
              </a:rPr>
              <a:t> </a:t>
            </a:r>
            <a:r>
              <a:rPr lang="en-US" err="1">
                <a:ea typeface="Calibri"/>
                <a:cs typeface="+mn-lt"/>
              </a:rPr>
              <a:t>vị</a:t>
            </a:r>
            <a:r>
              <a:rPr lang="en-US">
                <a:ea typeface="Calibri"/>
                <a:cs typeface="+mn-lt"/>
              </a:rPr>
              <a:t> </a:t>
            </a:r>
            <a:r>
              <a:rPr lang="en-US" err="1">
                <a:ea typeface="Calibri"/>
                <a:cs typeface="+mn-lt"/>
              </a:rPr>
              <a:t>trái</a:t>
            </a:r>
          </a:p>
          <a:p>
            <a:r>
              <a:rPr lang="en-US">
                <a:ea typeface="Calibri"/>
                <a:cs typeface="+mn-lt"/>
              </a:rPr>
              <a:t>3 </a:t>
            </a:r>
            <a:r>
              <a:rPr lang="en-US" err="1">
                <a:ea typeface="Calibri"/>
                <a:cs typeface="+mn-lt"/>
              </a:rPr>
              <a:t>gan</a:t>
            </a:r>
            <a:r>
              <a:rPr lang="en-US">
                <a:ea typeface="Calibri"/>
                <a:cs typeface="+mn-lt"/>
              </a:rPr>
              <a:t> </a:t>
            </a:r>
            <a:r>
              <a:rPr lang="en-US" err="1">
                <a:ea typeface="Calibri"/>
                <a:cs typeface="+mn-lt"/>
              </a:rPr>
              <a:t>phải</a:t>
            </a:r>
            <a:r>
              <a:rPr lang="en-US">
                <a:ea typeface="Calibri"/>
                <a:cs typeface="+mn-lt"/>
              </a:rPr>
              <a:t> </a:t>
            </a:r>
            <a:r>
              <a:rPr lang="en-US" err="1">
                <a:ea typeface="Calibri"/>
                <a:cs typeface="+mn-lt"/>
              </a:rPr>
              <a:t>từ</a:t>
            </a:r>
            <a:r>
              <a:rPr lang="en-US">
                <a:ea typeface="Calibri"/>
                <a:cs typeface="+mn-lt"/>
              </a:rPr>
              <a:t> ĐMMTTT</a:t>
            </a:r>
          </a:p>
          <a:p>
            <a:r>
              <a:rPr lang="en-US">
                <a:ea typeface="Calibri"/>
                <a:cs typeface="+mn-lt"/>
              </a:rPr>
              <a:t>4 </a:t>
            </a:r>
            <a:r>
              <a:rPr lang="en-US" err="1">
                <a:ea typeface="Calibri"/>
                <a:cs typeface="+mn-lt"/>
              </a:rPr>
              <a:t>kết</a:t>
            </a:r>
            <a:r>
              <a:rPr lang="en-US">
                <a:ea typeface="Calibri"/>
                <a:cs typeface="+mn-lt"/>
              </a:rPr>
              <a:t> </a:t>
            </a:r>
            <a:r>
              <a:rPr lang="en-US" err="1">
                <a:ea typeface="Calibri"/>
                <a:cs typeface="+mn-lt"/>
              </a:rPr>
              <a:t>hợp</a:t>
            </a:r>
            <a:r>
              <a:rPr lang="en-US">
                <a:ea typeface="Calibri"/>
                <a:cs typeface="+mn-lt"/>
              </a:rPr>
              <a:t> 2,3</a:t>
            </a:r>
          </a:p>
          <a:p>
            <a:r>
              <a:rPr lang="en-US">
                <a:ea typeface="Calibri"/>
                <a:cs typeface="+mn-lt"/>
              </a:rPr>
              <a:t>5 </a:t>
            </a:r>
            <a:r>
              <a:rPr lang="en-US" err="1">
                <a:ea typeface="Calibri"/>
                <a:cs typeface="+mn-lt"/>
              </a:rPr>
              <a:t>gan</a:t>
            </a:r>
            <a:r>
              <a:rPr lang="en-US">
                <a:ea typeface="Calibri"/>
                <a:cs typeface="+mn-lt"/>
              </a:rPr>
              <a:t> </a:t>
            </a:r>
            <a:r>
              <a:rPr lang="en-US" err="1">
                <a:ea typeface="Calibri"/>
                <a:cs typeface="+mn-lt"/>
              </a:rPr>
              <a:t>trái</a:t>
            </a:r>
            <a:r>
              <a:rPr lang="en-US">
                <a:ea typeface="Calibri"/>
                <a:cs typeface="+mn-lt"/>
              </a:rPr>
              <a:t> phụ </a:t>
            </a:r>
            <a:r>
              <a:rPr lang="en-US" err="1">
                <a:ea typeface="Calibri"/>
                <a:cs typeface="+mn-lt"/>
              </a:rPr>
              <a:t>từ</a:t>
            </a:r>
            <a:r>
              <a:rPr lang="en-US">
                <a:ea typeface="Calibri"/>
                <a:cs typeface="+mn-lt"/>
              </a:rPr>
              <a:t> </a:t>
            </a:r>
            <a:r>
              <a:rPr lang="en-US" err="1">
                <a:ea typeface="Calibri"/>
                <a:cs typeface="+mn-lt"/>
              </a:rPr>
              <a:t>vị</a:t>
            </a:r>
            <a:r>
              <a:rPr lang="en-US">
                <a:ea typeface="Calibri"/>
                <a:cs typeface="+mn-lt"/>
              </a:rPr>
              <a:t> </a:t>
            </a:r>
            <a:r>
              <a:rPr lang="en-US" err="1">
                <a:ea typeface="Calibri"/>
                <a:cs typeface="+mn-lt"/>
              </a:rPr>
              <a:t>trái</a:t>
            </a:r>
          </a:p>
          <a:p>
            <a:r>
              <a:rPr lang="en-US">
                <a:ea typeface="Calibri"/>
                <a:cs typeface="+mn-lt"/>
              </a:rPr>
              <a:t>6 ĐM </a:t>
            </a:r>
            <a:r>
              <a:rPr lang="en-US" err="1">
                <a:ea typeface="Calibri"/>
                <a:cs typeface="+mn-lt"/>
              </a:rPr>
              <a:t>gan</a:t>
            </a:r>
            <a:r>
              <a:rPr lang="en-US">
                <a:ea typeface="Calibri"/>
                <a:cs typeface="+mn-lt"/>
              </a:rPr>
              <a:t> </a:t>
            </a:r>
            <a:r>
              <a:rPr lang="en-US" err="1">
                <a:ea typeface="Calibri"/>
                <a:cs typeface="+mn-lt"/>
              </a:rPr>
              <a:t>phải</a:t>
            </a:r>
            <a:r>
              <a:rPr lang="en-US">
                <a:ea typeface="Calibri"/>
                <a:cs typeface="+mn-lt"/>
              </a:rPr>
              <a:t> </a:t>
            </a:r>
            <a:r>
              <a:rPr lang="en-US" err="1">
                <a:ea typeface="Calibri"/>
                <a:cs typeface="+mn-lt"/>
              </a:rPr>
              <a:t>phụ</a:t>
            </a:r>
            <a:r>
              <a:rPr lang="en-US">
                <a:ea typeface="Calibri"/>
                <a:cs typeface="+mn-lt"/>
              </a:rPr>
              <a:t> </a:t>
            </a:r>
            <a:r>
              <a:rPr lang="en-US" err="1">
                <a:ea typeface="Calibri"/>
                <a:cs typeface="+mn-lt"/>
              </a:rPr>
              <a:t>từ</a:t>
            </a:r>
            <a:r>
              <a:rPr lang="en-US">
                <a:ea typeface="Calibri"/>
                <a:cs typeface="+mn-lt"/>
              </a:rPr>
              <a:t> ĐMMTTT</a:t>
            </a:r>
            <a:endParaRPr lang="en-US"/>
          </a:p>
          <a:p>
            <a:r>
              <a:rPr lang="en-US">
                <a:ea typeface="Calibri"/>
                <a:cs typeface="+mn-lt"/>
              </a:rPr>
              <a:t>7 </a:t>
            </a:r>
            <a:r>
              <a:rPr lang="en-US" err="1">
                <a:ea typeface="Calibri"/>
                <a:cs typeface="+mn-lt"/>
              </a:rPr>
              <a:t>kết</a:t>
            </a:r>
            <a:r>
              <a:rPr lang="en-US">
                <a:ea typeface="Calibri"/>
                <a:cs typeface="+mn-lt"/>
              </a:rPr>
              <a:t> </a:t>
            </a:r>
            <a:r>
              <a:rPr lang="en-US" err="1">
                <a:ea typeface="Calibri"/>
                <a:cs typeface="+mn-lt"/>
              </a:rPr>
              <a:t>hợp</a:t>
            </a:r>
            <a:r>
              <a:rPr lang="en-US">
                <a:ea typeface="Calibri"/>
                <a:cs typeface="+mn-lt"/>
              </a:rPr>
              <a:t> 5,6</a:t>
            </a:r>
          </a:p>
          <a:p>
            <a:r>
              <a:rPr lang="en-US">
                <a:ea typeface="Calibri"/>
                <a:cs typeface="+mn-lt"/>
              </a:rPr>
              <a:t>8 </a:t>
            </a:r>
            <a:r>
              <a:rPr lang="en-US"/>
              <a:t>ĐM </a:t>
            </a:r>
            <a:r>
              <a:rPr lang="en-US" err="1"/>
              <a:t>gan</a:t>
            </a:r>
            <a:r>
              <a:rPr lang="en-US"/>
              <a:t> </a:t>
            </a:r>
            <a:r>
              <a:rPr lang="en-US" err="1"/>
              <a:t>phải</a:t>
            </a:r>
            <a:r>
              <a:rPr lang="en-US"/>
              <a:t> </a:t>
            </a:r>
            <a:r>
              <a:rPr lang="en-US" err="1"/>
              <a:t>hoặc</a:t>
            </a:r>
            <a:r>
              <a:rPr lang="en-US"/>
              <a:t> ĐM </a:t>
            </a:r>
            <a:r>
              <a:rPr lang="en-US" err="1"/>
              <a:t>gan</a:t>
            </a:r>
            <a:r>
              <a:rPr lang="en-US"/>
              <a:t> </a:t>
            </a:r>
            <a:r>
              <a:rPr lang="en-US" err="1"/>
              <a:t>trái</a:t>
            </a:r>
            <a:r>
              <a:rPr lang="en-US"/>
              <a:t> </a:t>
            </a:r>
            <a:r>
              <a:rPr lang="en-US" err="1"/>
              <a:t>thay</a:t>
            </a:r>
            <a:r>
              <a:rPr lang="en-US"/>
              <a:t> </a:t>
            </a:r>
            <a:r>
              <a:rPr lang="en-US" err="1"/>
              <a:t>đổi</a:t>
            </a:r>
            <a:r>
              <a:rPr lang="en-US"/>
              <a:t> vị trí </a:t>
            </a:r>
            <a:r>
              <a:rPr lang="en-US" err="1"/>
              <a:t>xuất</a:t>
            </a:r>
            <a:r>
              <a:rPr lang="en-US"/>
              <a:t> </a:t>
            </a:r>
            <a:r>
              <a:rPr lang="en-US" err="1"/>
              <a:t>phát</a:t>
            </a:r>
            <a:r>
              <a:rPr lang="en-US"/>
              <a:t> </a:t>
            </a:r>
            <a:r>
              <a:rPr lang="en-US" err="1"/>
              <a:t>kèm</a:t>
            </a:r>
            <a:r>
              <a:rPr lang="en-US"/>
              <a:t> có </a:t>
            </a:r>
            <a:r>
              <a:rPr lang="en-US" err="1"/>
              <a:t>nhánh</a:t>
            </a:r>
            <a:r>
              <a:rPr lang="en-US"/>
              <a:t> ĐM </a:t>
            </a:r>
            <a:r>
              <a:rPr lang="en-US" err="1"/>
              <a:t>gan</a:t>
            </a:r>
            <a:r>
              <a:rPr lang="en-US"/>
              <a:t> </a:t>
            </a:r>
            <a:r>
              <a:rPr lang="en-US" err="1"/>
              <a:t>trái</a:t>
            </a:r>
            <a:r>
              <a:rPr lang="en-US"/>
              <a:t> </a:t>
            </a:r>
            <a:r>
              <a:rPr lang="en-US" err="1"/>
              <a:t>phu</a:t>
            </a:r>
            <a:r>
              <a:rPr lang="en-US"/>
              <a:t>̣ </a:t>
            </a:r>
            <a:r>
              <a:rPr lang="en-US" err="1"/>
              <a:t>hoặc</a:t>
            </a:r>
            <a:r>
              <a:rPr lang="en-US"/>
              <a:t> ĐM </a:t>
            </a:r>
            <a:r>
              <a:rPr lang="en-US" err="1"/>
              <a:t>gan</a:t>
            </a:r>
            <a:r>
              <a:rPr lang="en-US"/>
              <a:t> </a:t>
            </a:r>
            <a:r>
              <a:rPr lang="en-US" err="1"/>
              <a:t>phải</a:t>
            </a:r>
            <a:r>
              <a:rPr lang="en-US"/>
              <a:t> </a:t>
            </a:r>
            <a:r>
              <a:rPr lang="en-US" err="1"/>
              <a:t>phu</a:t>
            </a:r>
            <a:r>
              <a:rPr lang="en-US"/>
              <a:t>̣.</a:t>
            </a:r>
            <a:endParaRPr lang="en-US">
              <a:ea typeface="Calibri"/>
              <a:cs typeface="+mn-lt"/>
            </a:endParaRPr>
          </a:p>
          <a:p>
            <a:r>
              <a:rPr lang="en-US">
                <a:ea typeface="Calibri"/>
                <a:cs typeface="+mn-lt"/>
              </a:rPr>
              <a:t>9 </a:t>
            </a:r>
            <a:r>
              <a:rPr lang="en-US"/>
              <a:t>ĐM </a:t>
            </a:r>
            <a:r>
              <a:rPr lang="en-US" err="1"/>
              <a:t>gan</a:t>
            </a:r>
            <a:r>
              <a:rPr lang="en-US"/>
              <a:t> </a:t>
            </a:r>
            <a:r>
              <a:rPr lang="en-US" err="1"/>
              <a:t>chung</a:t>
            </a:r>
            <a:r>
              <a:rPr lang="en-US"/>
              <a:t> </a:t>
            </a:r>
            <a:r>
              <a:rPr lang="en-US" err="1"/>
              <a:t>xuất</a:t>
            </a:r>
            <a:r>
              <a:rPr lang="en-US"/>
              <a:t> </a:t>
            </a:r>
            <a:r>
              <a:rPr lang="en-US" err="1"/>
              <a:t>phát</a:t>
            </a:r>
            <a:r>
              <a:rPr lang="en-US"/>
              <a:t> </a:t>
            </a:r>
            <a:r>
              <a:rPr lang="en-US" err="1"/>
              <a:t>tư</a:t>
            </a:r>
            <a:r>
              <a:rPr lang="en-US"/>
              <a:t>̀ ĐM </a:t>
            </a:r>
            <a:r>
              <a:rPr lang="en-US" err="1"/>
              <a:t>mạc</a:t>
            </a:r>
            <a:r>
              <a:rPr lang="en-US"/>
              <a:t> </a:t>
            </a:r>
            <a:r>
              <a:rPr lang="en-US" err="1"/>
              <a:t>treo</a:t>
            </a:r>
            <a:r>
              <a:rPr lang="en-US"/>
              <a:t> </a:t>
            </a:r>
            <a:r>
              <a:rPr lang="en-US" err="1"/>
              <a:t>tràng</a:t>
            </a:r>
            <a:r>
              <a:rPr lang="en-US"/>
              <a:t> </a:t>
            </a:r>
            <a:r>
              <a:rPr lang="en-US" err="1"/>
              <a:t>trên</a:t>
            </a:r>
            <a:endParaRPr lang="en-US" err="1">
              <a:ea typeface="Calibri"/>
              <a:cs typeface="+mn-lt"/>
            </a:endParaRPr>
          </a:p>
          <a:p>
            <a:r>
              <a:rPr lang="en-US">
                <a:ea typeface="Calibri"/>
                <a:cs typeface="+mn-lt"/>
              </a:rPr>
              <a:t>10 </a:t>
            </a:r>
            <a:r>
              <a:rPr lang="en-US"/>
              <a:t>ĐM </a:t>
            </a:r>
            <a:r>
              <a:rPr lang="en-US" err="1"/>
              <a:t>gan</a:t>
            </a:r>
            <a:r>
              <a:rPr lang="en-US"/>
              <a:t> </a:t>
            </a:r>
            <a:r>
              <a:rPr lang="en-US" err="1"/>
              <a:t>chung</a:t>
            </a:r>
            <a:r>
              <a:rPr lang="en-US"/>
              <a:t> </a:t>
            </a:r>
            <a:r>
              <a:rPr lang="en-US" err="1"/>
              <a:t>xuất</a:t>
            </a:r>
            <a:r>
              <a:rPr lang="en-US"/>
              <a:t> </a:t>
            </a:r>
            <a:r>
              <a:rPr lang="en-US" err="1"/>
              <a:t>phát</a:t>
            </a:r>
            <a:r>
              <a:rPr lang="en-US"/>
              <a:t> </a:t>
            </a:r>
            <a:r>
              <a:rPr lang="en-US" err="1"/>
              <a:t>tư</a:t>
            </a:r>
            <a:r>
              <a:rPr lang="en-US"/>
              <a:t>̀ ĐM vị </a:t>
            </a:r>
            <a:r>
              <a:rPr lang="en-US" err="1"/>
              <a:t>trái</a:t>
            </a:r>
            <a:r>
              <a:rPr lang="en-US"/>
              <a:t>.</a:t>
            </a:r>
            <a:endParaRPr lang="en-US">
              <a:ea typeface="Calibri"/>
              <a:cs typeface="+mn-lt"/>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2F6ABC20-3E01-42FE-B42A-3E1334215D5A}" type="slidenum">
              <a:t>20</a:t>
            </a:fld>
            <a:endParaRPr lang="en-US"/>
          </a:p>
        </p:txBody>
      </p:sp>
    </p:spTree>
    <p:extLst>
      <p:ext uri="{BB962C8B-B14F-4D97-AF65-F5344CB8AC3E}">
        <p14:creationId xmlns:p14="http://schemas.microsoft.com/office/powerpoint/2010/main" val="197942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1,2</a:t>
            </a:r>
          </a:p>
          <a:p>
            <a:r>
              <a:rPr lang="en-US" err="1"/>
              <a:t>Hình</a:t>
            </a:r>
            <a:r>
              <a:rPr lang="en-US"/>
              <a:t> 1: </a:t>
            </a:r>
            <a:r>
              <a:rPr lang="en-US" err="1"/>
              <a:t>Hình</a:t>
            </a:r>
            <a:r>
              <a:rPr lang="en-US"/>
              <a:t> </a:t>
            </a:r>
            <a:r>
              <a:rPr lang="en-US" err="1"/>
              <a:t>ảnh</a:t>
            </a:r>
            <a:r>
              <a:rPr lang="en-US"/>
              <a:t> ĐM </a:t>
            </a:r>
            <a:r>
              <a:rPr lang="en-US" err="1"/>
              <a:t>thân</a:t>
            </a:r>
            <a:r>
              <a:rPr lang="en-US"/>
              <a:t> </a:t>
            </a:r>
            <a:r>
              <a:rPr lang="en-US" err="1"/>
              <a:t>tạng</a:t>
            </a:r>
            <a:r>
              <a:rPr lang="en-US"/>
              <a:t> </a:t>
            </a:r>
            <a:r>
              <a:rPr lang="en-US" err="1"/>
              <a:t>va</a:t>
            </a:r>
            <a:r>
              <a:rPr lang="en-US"/>
              <a:t>̀ ĐM </a:t>
            </a:r>
            <a:r>
              <a:rPr lang="en-US" err="1"/>
              <a:t>gan</a:t>
            </a:r>
            <a:r>
              <a:rPr lang="en-US"/>
              <a:t> </a:t>
            </a:r>
            <a:r>
              <a:rPr lang="en-US" err="1"/>
              <a:t>bình</a:t>
            </a:r>
            <a:r>
              <a:rPr lang="en-US"/>
              <a:t> </a:t>
            </a:r>
            <a:r>
              <a:rPr lang="en-US" err="1"/>
              <a:t>thường</a:t>
            </a:r>
            <a:r>
              <a:rPr lang="en-US"/>
              <a:t> ở </a:t>
            </a:r>
            <a:r>
              <a:rPr lang="en-US" err="1"/>
              <a:t>trường</a:t>
            </a:r>
            <a:r>
              <a:rPr lang="en-US"/>
              <a:t> </a:t>
            </a:r>
            <a:r>
              <a:rPr lang="en-US" err="1"/>
              <a:t>hợp</a:t>
            </a:r>
            <a:r>
              <a:rPr lang="en-US"/>
              <a:t> </a:t>
            </a:r>
            <a:r>
              <a:rPr lang="en-US" err="1"/>
              <a:t>nam</a:t>
            </a:r>
            <a:r>
              <a:rPr lang="en-US"/>
              <a:t> 66 </a:t>
            </a:r>
            <a:r>
              <a:rPr lang="en-US" err="1"/>
              <a:t>tuổi</a:t>
            </a:r>
            <a:r>
              <a:rPr lang="en-US"/>
              <a:t> (Michels type I)</a:t>
            </a:r>
            <a:endParaRPr lang="en-US">
              <a:cs typeface="Calibri"/>
            </a:endParaRPr>
          </a:p>
          <a:p>
            <a:r>
              <a:rPr lang="en-US" err="1"/>
              <a:t>Hình</a:t>
            </a:r>
            <a:r>
              <a:rPr lang="en-US"/>
              <a:t> 2. </a:t>
            </a:r>
            <a:r>
              <a:rPr lang="en-US" err="1"/>
              <a:t>Trường</a:t>
            </a:r>
            <a:r>
              <a:rPr lang="en-US"/>
              <a:t> </a:t>
            </a:r>
            <a:r>
              <a:rPr lang="en-US" err="1"/>
              <a:t>hợp</a:t>
            </a:r>
            <a:r>
              <a:rPr lang="en-US"/>
              <a:t> </a:t>
            </a:r>
            <a:r>
              <a:rPr lang="en-US" err="1"/>
              <a:t>nam</a:t>
            </a:r>
            <a:r>
              <a:rPr lang="en-US"/>
              <a:t> 73 </a:t>
            </a:r>
            <a:r>
              <a:rPr lang="en-US" err="1"/>
              <a:t>tuổi</a:t>
            </a:r>
            <a:r>
              <a:rPr lang="en-US"/>
              <a:t> có ĐM </a:t>
            </a:r>
            <a:r>
              <a:rPr lang="en-US" err="1"/>
              <a:t>gan</a:t>
            </a:r>
            <a:r>
              <a:rPr lang="en-US"/>
              <a:t> </a:t>
            </a:r>
            <a:r>
              <a:rPr lang="en-US" err="1"/>
              <a:t>trái</a:t>
            </a:r>
            <a:r>
              <a:rPr lang="en-US"/>
              <a:t> (1) </a:t>
            </a:r>
            <a:r>
              <a:rPr lang="en-US" err="1"/>
              <a:t>xuất</a:t>
            </a:r>
            <a:r>
              <a:rPr lang="en-US"/>
              <a:t> </a:t>
            </a:r>
            <a:r>
              <a:rPr lang="en-US" err="1"/>
              <a:t>phát</a:t>
            </a:r>
            <a:r>
              <a:rPr lang="en-US"/>
              <a:t> </a:t>
            </a:r>
            <a:r>
              <a:rPr lang="en-US" err="1"/>
              <a:t>tư</a:t>
            </a:r>
            <a:r>
              <a:rPr lang="en-US"/>
              <a:t>̀ ĐM vị </a:t>
            </a:r>
            <a:r>
              <a:rPr lang="en-US" err="1"/>
              <a:t>trái</a:t>
            </a:r>
            <a:r>
              <a:rPr lang="en-US"/>
              <a:t> (2); ĐM </a:t>
            </a:r>
            <a:r>
              <a:rPr lang="en-US" err="1"/>
              <a:t>gan</a:t>
            </a:r>
            <a:r>
              <a:rPr lang="en-US"/>
              <a:t> </a:t>
            </a:r>
            <a:r>
              <a:rPr lang="en-US" err="1"/>
              <a:t>chung</a:t>
            </a:r>
            <a:r>
              <a:rPr lang="en-US"/>
              <a:t> (3), </a:t>
            </a:r>
            <a:r>
              <a:rPr lang="en-US" err="1"/>
              <a:t>gan</a:t>
            </a:r>
            <a:r>
              <a:rPr lang="en-US"/>
              <a:t> </a:t>
            </a:r>
            <a:r>
              <a:rPr lang="en-US" err="1"/>
              <a:t>riêng</a:t>
            </a:r>
            <a:r>
              <a:rPr lang="en-US"/>
              <a:t>, ĐM </a:t>
            </a:r>
            <a:r>
              <a:rPr lang="en-US" err="1"/>
              <a:t>gan</a:t>
            </a:r>
            <a:r>
              <a:rPr lang="en-US"/>
              <a:t> </a:t>
            </a:r>
            <a:r>
              <a:rPr lang="en-US" err="1"/>
              <a:t>phải</a:t>
            </a:r>
            <a:r>
              <a:rPr lang="en-US"/>
              <a:t> ở vị trí </a:t>
            </a:r>
            <a:r>
              <a:rPr lang="en-US" err="1"/>
              <a:t>bình</a:t>
            </a:r>
            <a:r>
              <a:rPr lang="en-US"/>
              <a:t> </a:t>
            </a:r>
            <a:r>
              <a:rPr lang="en-US" err="1"/>
              <a:t>thường</a:t>
            </a:r>
            <a:r>
              <a:rPr lang="en-US"/>
              <a:t> (Michels type II)</a:t>
            </a:r>
            <a:endParaRPr lang="en-US">
              <a:cs typeface="Calibri"/>
            </a:endParaRPr>
          </a:p>
        </p:txBody>
      </p:sp>
      <p:sp>
        <p:nvSpPr>
          <p:cNvPr id="4" name="Slide Number Placeholder 3"/>
          <p:cNvSpPr>
            <a:spLocks noGrp="1"/>
          </p:cNvSpPr>
          <p:nvPr>
            <p:ph type="sldNum" sz="quarter" idx="5"/>
          </p:nvPr>
        </p:nvSpPr>
        <p:spPr/>
        <p:txBody>
          <a:bodyPr/>
          <a:lstStyle/>
          <a:p>
            <a:fld id="{2F6ABC20-3E01-42FE-B42A-3E1334215D5A}" type="slidenum">
              <a:rPr lang="en-US"/>
              <a:t>22</a:t>
            </a:fld>
            <a:endParaRPr lang="en-US"/>
          </a:p>
        </p:txBody>
      </p:sp>
    </p:spTree>
    <p:extLst>
      <p:ext uri="{BB962C8B-B14F-4D97-AF65-F5344CB8AC3E}">
        <p14:creationId xmlns:p14="http://schemas.microsoft.com/office/powerpoint/2010/main" val="3842894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3</a:t>
            </a:r>
          </a:p>
          <a:p>
            <a:r>
              <a:rPr lang="en-US" err="1"/>
              <a:t>Hình</a:t>
            </a:r>
            <a:r>
              <a:rPr lang="en-US"/>
              <a:t> 3: </a:t>
            </a:r>
            <a:r>
              <a:rPr lang="en-US" err="1"/>
              <a:t>Trường</a:t>
            </a:r>
            <a:r>
              <a:rPr lang="en-US"/>
              <a:t> </a:t>
            </a:r>
            <a:r>
              <a:rPr lang="en-US" err="1"/>
              <a:t>hợp</a:t>
            </a:r>
            <a:r>
              <a:rPr lang="en-US"/>
              <a:t> </a:t>
            </a:r>
            <a:r>
              <a:rPr lang="en-US" err="1"/>
              <a:t>nư</a:t>
            </a:r>
            <a:r>
              <a:rPr lang="en-US"/>
              <a:t>̃ 26 </a:t>
            </a:r>
            <a:r>
              <a:rPr lang="en-US" err="1"/>
              <a:t>tuổi</a:t>
            </a:r>
            <a:r>
              <a:rPr lang="en-US"/>
              <a:t>, có ĐM </a:t>
            </a:r>
            <a:r>
              <a:rPr lang="en-US" err="1"/>
              <a:t>gan</a:t>
            </a:r>
            <a:r>
              <a:rPr lang="en-US"/>
              <a:t> </a:t>
            </a:r>
            <a:r>
              <a:rPr lang="en-US" err="1"/>
              <a:t>phải</a:t>
            </a:r>
            <a:r>
              <a:rPr lang="en-US"/>
              <a:t> </a:t>
            </a:r>
            <a:r>
              <a:rPr lang="en-US" err="1"/>
              <a:t>xuất</a:t>
            </a:r>
            <a:r>
              <a:rPr lang="en-US"/>
              <a:t> </a:t>
            </a:r>
            <a:r>
              <a:rPr lang="en-US" err="1"/>
              <a:t>phát</a:t>
            </a:r>
            <a:r>
              <a:rPr lang="en-US"/>
              <a:t> </a:t>
            </a:r>
            <a:r>
              <a:rPr lang="en-US" err="1"/>
              <a:t>tư</a:t>
            </a:r>
            <a:r>
              <a:rPr lang="en-US"/>
              <a:t>̀ ĐM </a:t>
            </a:r>
            <a:r>
              <a:rPr lang="en-US" err="1"/>
              <a:t>mạc</a:t>
            </a:r>
            <a:r>
              <a:rPr lang="en-US"/>
              <a:t> </a:t>
            </a:r>
            <a:r>
              <a:rPr lang="en-US" err="1"/>
              <a:t>treo</a:t>
            </a:r>
            <a:r>
              <a:rPr lang="en-US"/>
              <a:t> </a:t>
            </a:r>
            <a:r>
              <a:rPr lang="en-US" err="1"/>
              <a:t>tràng</a:t>
            </a:r>
            <a:r>
              <a:rPr lang="en-US"/>
              <a:t> </a:t>
            </a:r>
            <a:r>
              <a:rPr lang="en-US" err="1"/>
              <a:t>trên</a:t>
            </a:r>
            <a:r>
              <a:rPr lang="en-US"/>
              <a:t>, ĐM </a:t>
            </a:r>
            <a:r>
              <a:rPr lang="en-US" err="1"/>
              <a:t>gan</a:t>
            </a:r>
            <a:r>
              <a:rPr lang="en-US"/>
              <a:t> </a:t>
            </a:r>
            <a:r>
              <a:rPr lang="en-US" err="1"/>
              <a:t>chung</a:t>
            </a:r>
            <a:r>
              <a:rPr lang="en-US"/>
              <a:t> (1- </a:t>
            </a:r>
            <a:r>
              <a:rPr lang="en-US" err="1"/>
              <a:t>hình</a:t>
            </a:r>
            <a:r>
              <a:rPr lang="en-US"/>
              <a:t> a), ĐM </a:t>
            </a:r>
            <a:r>
              <a:rPr lang="en-US" err="1"/>
              <a:t>gan</a:t>
            </a:r>
            <a:r>
              <a:rPr lang="en-US"/>
              <a:t> </a:t>
            </a:r>
            <a:r>
              <a:rPr lang="en-US" err="1"/>
              <a:t>riêng</a:t>
            </a:r>
            <a:r>
              <a:rPr lang="en-US"/>
              <a:t>, ĐM </a:t>
            </a:r>
            <a:r>
              <a:rPr lang="en-US" err="1"/>
              <a:t>gan</a:t>
            </a:r>
            <a:r>
              <a:rPr lang="en-US"/>
              <a:t> </a:t>
            </a:r>
            <a:r>
              <a:rPr lang="en-US" err="1"/>
              <a:t>trái</a:t>
            </a:r>
            <a:r>
              <a:rPr lang="en-US"/>
              <a:t> ở vị trí </a:t>
            </a:r>
            <a:r>
              <a:rPr lang="en-US" err="1"/>
              <a:t>bình</a:t>
            </a:r>
            <a:r>
              <a:rPr lang="en-US"/>
              <a:t> </a:t>
            </a:r>
            <a:r>
              <a:rPr lang="en-US" err="1"/>
              <a:t>thường</a:t>
            </a:r>
            <a:r>
              <a:rPr lang="en-US"/>
              <a:t> (Michels type III)</a:t>
            </a:r>
          </a:p>
        </p:txBody>
      </p:sp>
      <p:sp>
        <p:nvSpPr>
          <p:cNvPr id="4" name="Slide Number Placeholder 3"/>
          <p:cNvSpPr>
            <a:spLocks noGrp="1"/>
          </p:cNvSpPr>
          <p:nvPr>
            <p:ph type="sldNum" sz="quarter" idx="5"/>
          </p:nvPr>
        </p:nvSpPr>
        <p:spPr/>
        <p:txBody>
          <a:bodyPr/>
          <a:lstStyle/>
          <a:p>
            <a:fld id="{2F6ABC20-3E01-42FE-B42A-3E1334215D5A}" type="slidenum">
              <a:rPr lang="en-US"/>
              <a:t>23</a:t>
            </a:fld>
            <a:endParaRPr lang="en-US"/>
          </a:p>
        </p:txBody>
      </p:sp>
    </p:spTree>
    <p:extLst>
      <p:ext uri="{BB962C8B-B14F-4D97-AF65-F5344CB8AC3E}">
        <p14:creationId xmlns:p14="http://schemas.microsoft.com/office/powerpoint/2010/main" val="381966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4</a:t>
            </a:r>
          </a:p>
          <a:p>
            <a:r>
              <a:rPr lang="en-US" err="1"/>
              <a:t>Hình</a:t>
            </a:r>
            <a:r>
              <a:rPr lang="en-US"/>
              <a:t> 4: </a:t>
            </a:r>
            <a:r>
              <a:rPr lang="en-US" err="1"/>
              <a:t>Trường</a:t>
            </a:r>
            <a:r>
              <a:rPr lang="en-US"/>
              <a:t> </a:t>
            </a:r>
            <a:r>
              <a:rPr lang="en-US" err="1"/>
              <a:t>hợp</a:t>
            </a:r>
            <a:r>
              <a:rPr lang="en-US"/>
              <a:t> </a:t>
            </a:r>
            <a:r>
              <a:rPr lang="en-US" err="1"/>
              <a:t>nam</a:t>
            </a:r>
            <a:r>
              <a:rPr lang="en-US"/>
              <a:t> 54 </a:t>
            </a:r>
            <a:r>
              <a:rPr lang="en-US" err="1"/>
              <a:t>tuổi</a:t>
            </a:r>
            <a:r>
              <a:rPr lang="en-US"/>
              <a:t>, có ĐM </a:t>
            </a:r>
            <a:r>
              <a:rPr lang="en-US" err="1"/>
              <a:t>gan</a:t>
            </a:r>
            <a:r>
              <a:rPr lang="en-US"/>
              <a:t> </a:t>
            </a:r>
            <a:r>
              <a:rPr lang="en-US" err="1"/>
              <a:t>trái</a:t>
            </a:r>
            <a:r>
              <a:rPr lang="en-US"/>
              <a:t> (1) </a:t>
            </a:r>
            <a:r>
              <a:rPr lang="en-US" err="1"/>
              <a:t>xuất</a:t>
            </a:r>
            <a:r>
              <a:rPr lang="en-US"/>
              <a:t> </a:t>
            </a:r>
            <a:r>
              <a:rPr lang="en-US" err="1"/>
              <a:t>phát</a:t>
            </a:r>
            <a:r>
              <a:rPr lang="en-US"/>
              <a:t> </a:t>
            </a:r>
            <a:r>
              <a:rPr lang="en-US" err="1"/>
              <a:t>tư</a:t>
            </a:r>
            <a:r>
              <a:rPr lang="en-US"/>
              <a:t>̀ ĐM vị </a:t>
            </a:r>
            <a:r>
              <a:rPr lang="en-US" err="1"/>
              <a:t>trái</a:t>
            </a:r>
            <a:r>
              <a:rPr lang="en-US"/>
              <a:t> (2) (</a:t>
            </a:r>
            <a:r>
              <a:rPr lang="en-US" err="1"/>
              <a:t>hình</a:t>
            </a:r>
            <a:r>
              <a:rPr lang="en-US"/>
              <a:t> a), ĐM </a:t>
            </a:r>
            <a:r>
              <a:rPr lang="en-US" err="1"/>
              <a:t>gan</a:t>
            </a:r>
            <a:r>
              <a:rPr lang="en-US"/>
              <a:t> </a:t>
            </a:r>
            <a:r>
              <a:rPr lang="en-US" err="1"/>
              <a:t>phải</a:t>
            </a:r>
            <a:r>
              <a:rPr lang="en-US"/>
              <a:t> </a:t>
            </a:r>
            <a:r>
              <a:rPr lang="en-US" err="1"/>
              <a:t>và</a:t>
            </a:r>
            <a:r>
              <a:rPr lang="en-US"/>
              <a:t> ĐM vị tá </a:t>
            </a:r>
            <a:r>
              <a:rPr lang="en-US" err="1"/>
              <a:t>tràng</a:t>
            </a:r>
            <a:r>
              <a:rPr lang="en-US"/>
              <a:t> (3) </a:t>
            </a:r>
            <a:r>
              <a:rPr lang="en-US" err="1"/>
              <a:t>xuất</a:t>
            </a:r>
            <a:r>
              <a:rPr lang="en-US"/>
              <a:t> </a:t>
            </a:r>
            <a:r>
              <a:rPr lang="en-US" err="1"/>
              <a:t>phát</a:t>
            </a:r>
            <a:r>
              <a:rPr lang="en-US"/>
              <a:t> </a:t>
            </a:r>
            <a:r>
              <a:rPr lang="en-US" err="1"/>
              <a:t>tư</a:t>
            </a:r>
            <a:r>
              <a:rPr lang="en-US"/>
              <a:t>̀ ĐM </a:t>
            </a:r>
            <a:r>
              <a:rPr lang="en-US" err="1"/>
              <a:t>mạc</a:t>
            </a:r>
            <a:r>
              <a:rPr lang="en-US"/>
              <a:t> </a:t>
            </a:r>
            <a:r>
              <a:rPr lang="en-US" err="1"/>
              <a:t>treo</a:t>
            </a:r>
            <a:r>
              <a:rPr lang="en-US"/>
              <a:t> </a:t>
            </a:r>
            <a:r>
              <a:rPr lang="en-US" err="1"/>
              <a:t>tràng</a:t>
            </a:r>
            <a:r>
              <a:rPr lang="en-US"/>
              <a:t> </a:t>
            </a:r>
            <a:r>
              <a:rPr lang="en-US" err="1"/>
              <a:t>trên</a:t>
            </a:r>
            <a:r>
              <a:rPr lang="en-US"/>
              <a:t> (4) (</a:t>
            </a:r>
            <a:r>
              <a:rPr lang="en-US" err="1"/>
              <a:t>hình</a:t>
            </a:r>
            <a:r>
              <a:rPr lang="en-US"/>
              <a:t> b) (Michels type IV</a:t>
            </a:r>
          </a:p>
        </p:txBody>
      </p:sp>
      <p:sp>
        <p:nvSpPr>
          <p:cNvPr id="4" name="Slide Number Placeholder 3"/>
          <p:cNvSpPr>
            <a:spLocks noGrp="1"/>
          </p:cNvSpPr>
          <p:nvPr>
            <p:ph type="sldNum" sz="quarter" idx="5"/>
          </p:nvPr>
        </p:nvSpPr>
        <p:spPr/>
        <p:txBody>
          <a:bodyPr/>
          <a:lstStyle/>
          <a:p>
            <a:fld id="{2F6ABC20-3E01-42FE-B42A-3E1334215D5A}" type="slidenum">
              <a:rPr lang="en-US"/>
              <a:t>24</a:t>
            </a:fld>
            <a:endParaRPr lang="en-US"/>
          </a:p>
        </p:txBody>
      </p:sp>
    </p:spTree>
    <p:extLst>
      <p:ext uri="{BB962C8B-B14F-4D97-AF65-F5344CB8AC3E}">
        <p14:creationId xmlns:p14="http://schemas.microsoft.com/office/powerpoint/2010/main" val="1613345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5</a:t>
            </a:r>
          </a:p>
          <a:p>
            <a:r>
              <a:rPr lang="en-US" err="1"/>
              <a:t>Hình</a:t>
            </a:r>
            <a:r>
              <a:rPr lang="en-US"/>
              <a:t> 5: </a:t>
            </a:r>
            <a:r>
              <a:rPr lang="en-US" err="1"/>
              <a:t>Trường</a:t>
            </a:r>
            <a:r>
              <a:rPr lang="en-US"/>
              <a:t> </a:t>
            </a:r>
            <a:r>
              <a:rPr lang="en-US" err="1"/>
              <a:t>hợp</a:t>
            </a:r>
            <a:r>
              <a:rPr lang="en-US"/>
              <a:t> </a:t>
            </a:r>
            <a:r>
              <a:rPr lang="en-US" err="1"/>
              <a:t>nư</a:t>
            </a:r>
            <a:r>
              <a:rPr lang="en-US"/>
              <a:t>̃ 55 </a:t>
            </a:r>
            <a:r>
              <a:rPr lang="en-US" err="1"/>
              <a:t>tuổi</a:t>
            </a:r>
            <a:r>
              <a:rPr lang="en-US"/>
              <a:t> có </a:t>
            </a:r>
            <a:r>
              <a:rPr lang="en-US" err="1"/>
              <a:t>nhánh</a:t>
            </a:r>
            <a:r>
              <a:rPr lang="en-US"/>
              <a:t> ĐM </a:t>
            </a:r>
            <a:r>
              <a:rPr lang="en-US" err="1"/>
              <a:t>gan</a:t>
            </a:r>
            <a:r>
              <a:rPr lang="en-US"/>
              <a:t> </a:t>
            </a:r>
            <a:r>
              <a:rPr lang="en-US" err="1"/>
              <a:t>trái</a:t>
            </a:r>
            <a:r>
              <a:rPr lang="en-US"/>
              <a:t> </a:t>
            </a:r>
            <a:r>
              <a:rPr lang="en-US" err="1"/>
              <a:t>phu</a:t>
            </a:r>
            <a:r>
              <a:rPr lang="en-US"/>
              <a:t>̣ (1) </a:t>
            </a:r>
            <a:r>
              <a:rPr lang="en-US" err="1"/>
              <a:t>xuất</a:t>
            </a:r>
            <a:r>
              <a:rPr lang="en-US"/>
              <a:t> </a:t>
            </a:r>
            <a:r>
              <a:rPr lang="en-US" err="1"/>
              <a:t>phát</a:t>
            </a:r>
            <a:r>
              <a:rPr lang="en-US"/>
              <a:t> </a:t>
            </a:r>
            <a:r>
              <a:rPr lang="en-US" err="1"/>
              <a:t>tư</a:t>
            </a:r>
            <a:r>
              <a:rPr lang="en-US"/>
              <a:t>̀ ĐM vị </a:t>
            </a:r>
            <a:r>
              <a:rPr lang="en-US" err="1"/>
              <a:t>trái</a:t>
            </a:r>
            <a:r>
              <a:rPr lang="en-US"/>
              <a:t> (2), ĐM </a:t>
            </a:r>
            <a:r>
              <a:rPr lang="en-US" err="1"/>
              <a:t>gan</a:t>
            </a:r>
            <a:r>
              <a:rPr lang="en-US"/>
              <a:t> </a:t>
            </a:r>
            <a:r>
              <a:rPr lang="en-US" err="1"/>
              <a:t>chung</a:t>
            </a:r>
            <a:r>
              <a:rPr lang="en-US"/>
              <a:t> (3), ĐM </a:t>
            </a:r>
            <a:r>
              <a:rPr lang="en-US" err="1"/>
              <a:t>gan</a:t>
            </a:r>
            <a:r>
              <a:rPr lang="en-US"/>
              <a:t> </a:t>
            </a:r>
            <a:r>
              <a:rPr lang="en-US" err="1"/>
              <a:t>phải</a:t>
            </a:r>
            <a:r>
              <a:rPr lang="en-US"/>
              <a:t> (4), ĐM </a:t>
            </a:r>
            <a:r>
              <a:rPr lang="en-US" err="1"/>
              <a:t>gan</a:t>
            </a:r>
            <a:r>
              <a:rPr lang="en-US"/>
              <a:t> </a:t>
            </a:r>
            <a:r>
              <a:rPr lang="en-US" err="1"/>
              <a:t>trái</a:t>
            </a:r>
            <a:r>
              <a:rPr lang="en-US"/>
              <a:t> (5) </a:t>
            </a:r>
            <a:r>
              <a:rPr lang="en-US" err="1"/>
              <a:t>xuất</a:t>
            </a:r>
            <a:r>
              <a:rPr lang="en-US"/>
              <a:t> </a:t>
            </a:r>
            <a:r>
              <a:rPr lang="en-US" err="1"/>
              <a:t>phát</a:t>
            </a:r>
            <a:r>
              <a:rPr lang="en-US"/>
              <a:t> </a:t>
            </a:r>
            <a:r>
              <a:rPr lang="en-US" err="1"/>
              <a:t>tư</a:t>
            </a:r>
            <a:r>
              <a:rPr lang="en-US"/>
              <a:t>̀ vị trí </a:t>
            </a:r>
            <a:r>
              <a:rPr lang="en-US" err="1"/>
              <a:t>bình</a:t>
            </a:r>
            <a:r>
              <a:rPr lang="en-US"/>
              <a:t> </a:t>
            </a:r>
            <a:r>
              <a:rPr lang="en-US" err="1"/>
              <a:t>thường</a:t>
            </a:r>
            <a:r>
              <a:rPr lang="en-US"/>
              <a:t> (Michels type V)</a:t>
            </a:r>
            <a:endParaRPr lang="en-US">
              <a:cs typeface="Calibri"/>
            </a:endParaRPr>
          </a:p>
          <a:p>
            <a:r>
              <a:rPr lang="en-US"/>
              <a:t>10</a:t>
            </a:r>
            <a:endParaRPr lang="en-US">
              <a:cs typeface="Calibri" panose="020F0502020204030204"/>
            </a:endParaRPr>
          </a:p>
          <a:p>
            <a:r>
              <a:rPr lang="en-US" err="1"/>
              <a:t>Hình</a:t>
            </a:r>
            <a:r>
              <a:rPr lang="en-US"/>
              <a:t> 6: </a:t>
            </a:r>
            <a:r>
              <a:rPr lang="en-US" err="1"/>
              <a:t>Trường</a:t>
            </a:r>
            <a:r>
              <a:rPr lang="en-US"/>
              <a:t> </a:t>
            </a:r>
            <a:r>
              <a:rPr lang="en-US" err="1"/>
              <a:t>hợp</a:t>
            </a:r>
            <a:r>
              <a:rPr lang="en-US"/>
              <a:t> </a:t>
            </a:r>
            <a:r>
              <a:rPr lang="en-US" err="1"/>
              <a:t>nam</a:t>
            </a:r>
            <a:r>
              <a:rPr lang="en-US"/>
              <a:t> 45 </a:t>
            </a:r>
            <a:r>
              <a:rPr lang="en-US" err="1"/>
              <a:t>tuổi</a:t>
            </a:r>
            <a:r>
              <a:rPr lang="en-US"/>
              <a:t>, có ĐM </a:t>
            </a:r>
            <a:r>
              <a:rPr lang="en-US" err="1"/>
              <a:t>gan</a:t>
            </a:r>
            <a:r>
              <a:rPr lang="en-US"/>
              <a:t> </a:t>
            </a:r>
            <a:r>
              <a:rPr lang="en-US" err="1"/>
              <a:t>chung</a:t>
            </a:r>
            <a:r>
              <a:rPr lang="en-US"/>
              <a:t> (1) </a:t>
            </a:r>
            <a:r>
              <a:rPr lang="en-US" err="1"/>
              <a:t>xuất</a:t>
            </a:r>
            <a:r>
              <a:rPr lang="en-US"/>
              <a:t> </a:t>
            </a:r>
            <a:r>
              <a:rPr lang="en-US" err="1"/>
              <a:t>phát</a:t>
            </a:r>
            <a:r>
              <a:rPr lang="en-US"/>
              <a:t> </a:t>
            </a:r>
            <a:r>
              <a:rPr lang="en-US" err="1"/>
              <a:t>tư</a:t>
            </a:r>
            <a:r>
              <a:rPr lang="en-US"/>
              <a:t>̀ ĐM </a:t>
            </a:r>
            <a:r>
              <a:rPr lang="en-US" err="1"/>
              <a:t>mạc</a:t>
            </a:r>
            <a:r>
              <a:rPr lang="en-US"/>
              <a:t> vị </a:t>
            </a:r>
            <a:r>
              <a:rPr lang="en-US" err="1"/>
              <a:t>trái</a:t>
            </a:r>
            <a:r>
              <a:rPr lang="en-US"/>
              <a:t> (2) (Michels type X)</a:t>
            </a:r>
          </a:p>
        </p:txBody>
      </p:sp>
      <p:sp>
        <p:nvSpPr>
          <p:cNvPr id="4" name="Slide Number Placeholder 3"/>
          <p:cNvSpPr>
            <a:spLocks noGrp="1"/>
          </p:cNvSpPr>
          <p:nvPr>
            <p:ph type="sldNum" sz="quarter" idx="5"/>
          </p:nvPr>
        </p:nvSpPr>
        <p:spPr/>
        <p:txBody>
          <a:bodyPr/>
          <a:lstStyle/>
          <a:p>
            <a:fld id="{2F6ABC20-3E01-42FE-B42A-3E1334215D5A}" type="slidenum">
              <a:rPr lang="en-US"/>
              <a:t>25</a:t>
            </a:fld>
            <a:endParaRPr lang="en-US"/>
          </a:p>
        </p:txBody>
      </p:sp>
    </p:spTree>
    <p:extLst>
      <p:ext uri="{BB962C8B-B14F-4D97-AF65-F5344CB8AC3E}">
        <p14:creationId xmlns:p14="http://schemas.microsoft.com/office/powerpoint/2010/main" val="2334282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6</a:t>
            </a:r>
          </a:p>
          <a:p>
            <a:r>
              <a:rPr lang="en-US" err="1"/>
              <a:t>Hình</a:t>
            </a:r>
            <a:r>
              <a:rPr lang="en-US"/>
              <a:t> 7: </a:t>
            </a:r>
            <a:r>
              <a:rPr lang="en-US" err="1"/>
              <a:t>Trường</a:t>
            </a:r>
            <a:r>
              <a:rPr lang="en-US"/>
              <a:t> </a:t>
            </a:r>
            <a:r>
              <a:rPr lang="en-US" err="1"/>
              <a:t>hợp</a:t>
            </a:r>
            <a:r>
              <a:rPr lang="en-US"/>
              <a:t> </a:t>
            </a:r>
            <a:r>
              <a:rPr lang="en-US" err="1"/>
              <a:t>nam</a:t>
            </a:r>
            <a:r>
              <a:rPr lang="en-US"/>
              <a:t> 58 </a:t>
            </a:r>
            <a:r>
              <a:rPr lang="en-US" err="1"/>
              <a:t>tuổi</a:t>
            </a:r>
            <a:r>
              <a:rPr lang="en-US"/>
              <a:t>, có </a:t>
            </a:r>
            <a:r>
              <a:rPr lang="en-US" err="1"/>
              <a:t>nhánh</a:t>
            </a:r>
            <a:r>
              <a:rPr lang="en-US"/>
              <a:t> ĐM </a:t>
            </a:r>
            <a:r>
              <a:rPr lang="en-US" err="1"/>
              <a:t>gan</a:t>
            </a:r>
            <a:r>
              <a:rPr lang="en-US"/>
              <a:t> </a:t>
            </a:r>
            <a:r>
              <a:rPr lang="en-US" err="1"/>
              <a:t>phải</a:t>
            </a:r>
            <a:r>
              <a:rPr lang="en-US"/>
              <a:t> </a:t>
            </a:r>
            <a:r>
              <a:rPr lang="en-US" err="1"/>
              <a:t>phu</a:t>
            </a:r>
            <a:r>
              <a:rPr lang="en-US"/>
              <a:t>̣ (1) </a:t>
            </a:r>
            <a:r>
              <a:rPr lang="en-US" err="1"/>
              <a:t>xuất</a:t>
            </a:r>
            <a:r>
              <a:rPr lang="en-US"/>
              <a:t> </a:t>
            </a:r>
            <a:r>
              <a:rPr lang="en-US" err="1"/>
              <a:t>phát</a:t>
            </a:r>
            <a:r>
              <a:rPr lang="en-US"/>
              <a:t> </a:t>
            </a:r>
            <a:r>
              <a:rPr lang="en-US" err="1"/>
              <a:t>tư</a:t>
            </a:r>
            <a:r>
              <a:rPr lang="en-US"/>
              <a:t>̀ ĐM </a:t>
            </a:r>
            <a:r>
              <a:rPr lang="en-US" err="1"/>
              <a:t>mạc</a:t>
            </a:r>
            <a:r>
              <a:rPr lang="en-US"/>
              <a:t> </a:t>
            </a:r>
            <a:r>
              <a:rPr lang="en-US" err="1"/>
              <a:t>treo</a:t>
            </a:r>
            <a:r>
              <a:rPr lang="en-US"/>
              <a:t> </a:t>
            </a:r>
            <a:r>
              <a:rPr lang="en-US" err="1"/>
              <a:t>tràng</a:t>
            </a:r>
            <a:r>
              <a:rPr lang="en-US"/>
              <a:t> </a:t>
            </a:r>
            <a:r>
              <a:rPr lang="en-US" err="1"/>
              <a:t>trên</a:t>
            </a:r>
            <a:r>
              <a:rPr lang="en-US"/>
              <a:t> (2) (</a:t>
            </a:r>
            <a:r>
              <a:rPr lang="en-US" err="1"/>
              <a:t>hình</a:t>
            </a:r>
            <a:r>
              <a:rPr lang="en-US"/>
              <a:t> b); ĐM </a:t>
            </a:r>
            <a:r>
              <a:rPr lang="en-US" err="1"/>
              <a:t>gan</a:t>
            </a:r>
            <a:r>
              <a:rPr lang="en-US"/>
              <a:t> </a:t>
            </a:r>
            <a:r>
              <a:rPr lang="en-US" err="1"/>
              <a:t>chung</a:t>
            </a:r>
            <a:r>
              <a:rPr lang="en-US"/>
              <a:t> (3), ĐM </a:t>
            </a:r>
            <a:r>
              <a:rPr lang="en-US" err="1"/>
              <a:t>gan</a:t>
            </a:r>
            <a:r>
              <a:rPr lang="en-US"/>
              <a:t> </a:t>
            </a:r>
            <a:r>
              <a:rPr lang="en-US" err="1"/>
              <a:t>phải</a:t>
            </a:r>
            <a:r>
              <a:rPr lang="en-US"/>
              <a:t> (4), ĐM </a:t>
            </a:r>
            <a:r>
              <a:rPr lang="en-US" err="1"/>
              <a:t>gan</a:t>
            </a:r>
            <a:r>
              <a:rPr lang="en-US"/>
              <a:t> </a:t>
            </a:r>
            <a:r>
              <a:rPr lang="en-US" err="1"/>
              <a:t>trái</a:t>
            </a:r>
            <a:r>
              <a:rPr lang="en-US"/>
              <a:t> (5) </a:t>
            </a:r>
            <a:r>
              <a:rPr lang="en-US" err="1"/>
              <a:t>xuất</a:t>
            </a:r>
            <a:r>
              <a:rPr lang="en-US"/>
              <a:t> </a:t>
            </a:r>
            <a:r>
              <a:rPr lang="en-US" err="1"/>
              <a:t>phát</a:t>
            </a:r>
            <a:r>
              <a:rPr lang="en-US"/>
              <a:t> </a:t>
            </a:r>
            <a:r>
              <a:rPr lang="en-US" err="1"/>
              <a:t>tư</a:t>
            </a:r>
            <a:r>
              <a:rPr lang="en-US"/>
              <a:t>̀ vị trí </a:t>
            </a:r>
            <a:r>
              <a:rPr lang="en-US" err="1"/>
              <a:t>bình</a:t>
            </a:r>
            <a:r>
              <a:rPr lang="en-US"/>
              <a:t> </a:t>
            </a:r>
            <a:r>
              <a:rPr lang="en-US" err="1"/>
              <a:t>thường</a:t>
            </a:r>
            <a:r>
              <a:rPr lang="en-US"/>
              <a:t> (</a:t>
            </a:r>
            <a:r>
              <a:rPr lang="en-US" err="1"/>
              <a:t>hình</a:t>
            </a:r>
            <a:r>
              <a:rPr lang="en-US"/>
              <a:t> a) (Michels type VI)</a:t>
            </a:r>
          </a:p>
        </p:txBody>
      </p:sp>
      <p:sp>
        <p:nvSpPr>
          <p:cNvPr id="4" name="Slide Number Placeholder 3"/>
          <p:cNvSpPr>
            <a:spLocks noGrp="1"/>
          </p:cNvSpPr>
          <p:nvPr>
            <p:ph type="sldNum" sz="quarter" idx="5"/>
          </p:nvPr>
        </p:nvSpPr>
        <p:spPr/>
        <p:txBody>
          <a:bodyPr/>
          <a:lstStyle/>
          <a:p>
            <a:fld id="{2F6ABC20-3E01-42FE-B42A-3E1334215D5A}" type="slidenum">
              <a:rPr lang="en-US"/>
              <a:t>26</a:t>
            </a:fld>
            <a:endParaRPr lang="en-US"/>
          </a:p>
        </p:txBody>
      </p:sp>
    </p:spTree>
    <p:extLst>
      <p:ext uri="{BB962C8B-B14F-4D97-AF65-F5344CB8AC3E}">
        <p14:creationId xmlns:p14="http://schemas.microsoft.com/office/powerpoint/2010/main" val="1456395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7</a:t>
            </a:r>
          </a:p>
          <a:p>
            <a:r>
              <a:rPr lang="en-US" err="1"/>
              <a:t>Hình</a:t>
            </a:r>
            <a:r>
              <a:rPr lang="en-US"/>
              <a:t> 8: </a:t>
            </a:r>
            <a:r>
              <a:rPr lang="en-US" err="1"/>
              <a:t>Trường</a:t>
            </a:r>
            <a:r>
              <a:rPr lang="en-US"/>
              <a:t> hợp nữ 42 tuổi, ĐM gan chung, gan phải (1), gan trái (2) xuất phát từ vị trí bình thường (hình a); ngoài ra tồn tại đồng thời cả ĐM gan trái phụ (3) từ ĐM vị trái (4) (hình a) và ĐM gan phải phụ (5) từ ĐM mạc treo tràng trên (6) (hình b) (Michels type VII)</a:t>
            </a:r>
          </a:p>
        </p:txBody>
      </p:sp>
      <p:sp>
        <p:nvSpPr>
          <p:cNvPr id="4" name="Slide Number Placeholder 3"/>
          <p:cNvSpPr>
            <a:spLocks noGrp="1"/>
          </p:cNvSpPr>
          <p:nvPr>
            <p:ph type="sldNum" sz="quarter" idx="5"/>
          </p:nvPr>
        </p:nvSpPr>
        <p:spPr/>
        <p:txBody>
          <a:bodyPr/>
          <a:lstStyle/>
          <a:p>
            <a:fld id="{2F6ABC20-3E01-42FE-B42A-3E1334215D5A}" type="slidenum">
              <a:rPr lang="en-US"/>
              <a:t>27</a:t>
            </a:fld>
            <a:endParaRPr lang="en-US"/>
          </a:p>
        </p:txBody>
      </p:sp>
    </p:spTree>
    <p:extLst>
      <p:ext uri="{BB962C8B-B14F-4D97-AF65-F5344CB8AC3E}">
        <p14:creationId xmlns:p14="http://schemas.microsoft.com/office/powerpoint/2010/main" val="11500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3999"/>
              </a:lnSpc>
              <a:spcBef>
                <a:spcPts val="1000"/>
              </a:spcBef>
            </a:pPr>
            <a:r>
              <a:rPr lang="en-US" b="1"/>
              <a:t>CHẨN ĐOÁN</a:t>
            </a:r>
            <a:endParaRPr lang="en-US"/>
          </a:p>
          <a:p>
            <a:pPr marL="342900" indent="-342900">
              <a:spcBef>
                <a:spcPts val="1000"/>
              </a:spcBef>
              <a:buFont typeface="Wingdings,Sans-Serif"/>
              <a:buChar char="ü"/>
            </a:pPr>
            <a:r>
              <a:rPr lang="en-US" i="1"/>
              <a:t>CHẨN ĐOÁN CÁC TỔN THƯƠNG MẠCH MÁU</a:t>
            </a:r>
            <a:endParaRPr lang="en-US"/>
          </a:p>
          <a:p>
            <a:pPr marL="342900" indent="-342900">
              <a:spcBef>
                <a:spcPts val="1000"/>
              </a:spcBef>
              <a:buFont typeface="Calibri,Sans-Serif"/>
              <a:buChar char="-"/>
            </a:pPr>
            <a:r>
              <a:rPr lang="en-US" err="1"/>
              <a:t>Dị</a:t>
            </a:r>
            <a:r>
              <a:rPr lang="en-US"/>
              <a:t> </a:t>
            </a:r>
            <a:r>
              <a:rPr lang="en-US" err="1"/>
              <a:t>dạng</a:t>
            </a:r>
            <a:r>
              <a:rPr lang="en-US"/>
              <a:t> </a:t>
            </a:r>
            <a:r>
              <a:rPr lang="en-US" err="1"/>
              <a:t>động</a:t>
            </a:r>
            <a:r>
              <a:rPr lang="en-US"/>
              <a:t> </a:t>
            </a:r>
            <a:r>
              <a:rPr lang="en-US" err="1"/>
              <a:t>tĩnh</a:t>
            </a:r>
            <a:r>
              <a:rPr lang="en-US"/>
              <a:t> </a:t>
            </a:r>
            <a:r>
              <a:rPr lang="en-US" err="1"/>
              <a:t>mạch</a:t>
            </a:r>
            <a:r>
              <a:rPr lang="en-US"/>
              <a:t> (AVF, AVM)</a:t>
            </a:r>
            <a:endParaRPr lang="en-US">
              <a:ea typeface="Calibri"/>
              <a:cs typeface="Calibri"/>
            </a:endParaRPr>
          </a:p>
          <a:p>
            <a:pPr marL="342900" indent="-342900">
              <a:spcBef>
                <a:spcPts val="1000"/>
              </a:spcBef>
              <a:buFont typeface="Calibri,Sans-Serif"/>
              <a:buChar char="-"/>
            </a:pPr>
            <a:r>
              <a:rPr lang="en-US" err="1"/>
              <a:t>Phình</a:t>
            </a:r>
            <a:r>
              <a:rPr lang="en-US"/>
              <a:t> </a:t>
            </a:r>
            <a:r>
              <a:rPr lang="en-US" err="1"/>
              <a:t>mạch</a:t>
            </a:r>
            <a:endParaRPr lang="en-US" err="1">
              <a:ea typeface="Calibri"/>
              <a:cs typeface="Calibri"/>
            </a:endParaRPr>
          </a:p>
          <a:p>
            <a:pPr marL="342900" indent="-342900">
              <a:spcBef>
                <a:spcPts val="1000"/>
              </a:spcBef>
              <a:buFont typeface="Calibri,Sans-Serif"/>
              <a:buChar char="-"/>
            </a:pPr>
            <a:r>
              <a:rPr lang="en-US" err="1"/>
              <a:t>Hẹp</a:t>
            </a:r>
            <a:r>
              <a:rPr lang="en-US"/>
              <a:t> </a:t>
            </a:r>
            <a:r>
              <a:rPr lang="en-US" err="1"/>
              <a:t>hoặc</a:t>
            </a:r>
            <a:r>
              <a:rPr lang="en-US"/>
              <a:t> </a:t>
            </a:r>
            <a:r>
              <a:rPr lang="en-US" err="1"/>
              <a:t>tắc</a:t>
            </a:r>
            <a:r>
              <a:rPr lang="en-US"/>
              <a:t> </a:t>
            </a:r>
            <a:r>
              <a:rPr lang="en-US" err="1"/>
              <a:t>mạch</a:t>
            </a:r>
            <a:r>
              <a:rPr lang="en-US"/>
              <a:t> </a:t>
            </a:r>
            <a:r>
              <a:rPr lang="en-US" err="1"/>
              <a:t>máu</a:t>
            </a:r>
            <a:endParaRPr lang="en-US" err="1">
              <a:ea typeface="Calibri"/>
              <a:cs typeface="Calibri"/>
            </a:endParaRPr>
          </a:p>
          <a:p>
            <a:pPr marL="342900" indent="-342900">
              <a:spcBef>
                <a:spcPts val="1000"/>
              </a:spcBef>
              <a:buFont typeface="Calibri,Sans-Serif"/>
              <a:buChar char="-"/>
            </a:pPr>
            <a:r>
              <a:rPr lang="en-US" err="1"/>
              <a:t>Bệnh</a:t>
            </a:r>
            <a:r>
              <a:rPr lang="en-US"/>
              <a:t> </a:t>
            </a:r>
            <a:r>
              <a:rPr lang="en-US" err="1"/>
              <a:t>lý</a:t>
            </a:r>
            <a:r>
              <a:rPr lang="en-US"/>
              <a:t> </a:t>
            </a:r>
            <a:r>
              <a:rPr lang="en-US" err="1"/>
              <a:t>mô</a:t>
            </a:r>
            <a:r>
              <a:rPr lang="en-US"/>
              <a:t> </a:t>
            </a:r>
            <a:r>
              <a:rPr lang="en-US" err="1"/>
              <a:t>liên</a:t>
            </a:r>
            <a:r>
              <a:rPr lang="en-US"/>
              <a:t> </a:t>
            </a:r>
            <a:r>
              <a:rPr lang="en-US" err="1"/>
              <a:t>kết</a:t>
            </a:r>
            <a:r>
              <a:rPr lang="en-US"/>
              <a:t> (Fibrous Muscular</a:t>
            </a:r>
            <a:endParaRPr lang="en-US">
              <a:ea typeface="Calibri"/>
              <a:cs typeface="Calibri"/>
            </a:endParaRPr>
          </a:p>
          <a:p>
            <a:pPr>
              <a:spcBef>
                <a:spcPts val="1000"/>
              </a:spcBef>
            </a:pPr>
            <a:r>
              <a:rPr lang="en-US"/>
              <a:t>Disease)</a:t>
            </a:r>
            <a:endParaRPr lang="en-US">
              <a:ea typeface="Calibri"/>
              <a:cs typeface="Calibri"/>
            </a:endParaRPr>
          </a:p>
          <a:p>
            <a:pPr marL="342900" indent="-342900">
              <a:spcBef>
                <a:spcPts val="1000"/>
              </a:spcBef>
              <a:buFont typeface="Calibri,Sans-Serif"/>
              <a:buChar char="-"/>
            </a:pPr>
            <a:r>
              <a:rPr lang="en-US" err="1"/>
              <a:t>Thoát</a:t>
            </a:r>
            <a:r>
              <a:rPr lang="en-US"/>
              <a:t> </a:t>
            </a:r>
            <a:r>
              <a:rPr lang="en-US" err="1"/>
              <a:t>mạch</a:t>
            </a:r>
            <a:r>
              <a:rPr lang="en-US"/>
              <a:t>, </a:t>
            </a:r>
            <a:r>
              <a:rPr lang="en-US" err="1"/>
              <a:t>giả</a:t>
            </a:r>
            <a:r>
              <a:rPr lang="en-US"/>
              <a:t> </a:t>
            </a:r>
            <a:r>
              <a:rPr lang="en-US" err="1"/>
              <a:t>phình</a:t>
            </a:r>
            <a:r>
              <a:rPr lang="en-US"/>
              <a:t>...</a:t>
            </a:r>
            <a:endParaRPr lang="en-US">
              <a:ea typeface="Calibri"/>
              <a:cs typeface="Calibri"/>
            </a:endParaRPr>
          </a:p>
          <a:p>
            <a:pPr marL="342900" indent="-342900">
              <a:spcBef>
                <a:spcPts val="1000"/>
              </a:spcBef>
              <a:buFont typeface="Wingdings,Sans-Serif"/>
              <a:buChar char="ü"/>
            </a:pPr>
            <a:r>
              <a:rPr lang="en-US" i="1"/>
              <a:t>SINH THIẾT:</a:t>
            </a:r>
            <a:r>
              <a:rPr lang="en-US"/>
              <a:t> Gan, </a:t>
            </a:r>
            <a:r>
              <a:rPr lang="en-US" err="1"/>
              <a:t>vú</a:t>
            </a:r>
            <a:r>
              <a:rPr lang="en-US"/>
              <a:t>, </a:t>
            </a:r>
            <a:r>
              <a:rPr lang="en-US" err="1"/>
              <a:t>tuyến</a:t>
            </a:r>
            <a:r>
              <a:rPr lang="en-US"/>
              <a:t> </a:t>
            </a:r>
            <a:r>
              <a:rPr lang="en-US" err="1"/>
              <a:t>giáp</a:t>
            </a:r>
            <a:r>
              <a:rPr lang="en-US"/>
              <a:t>,…</a:t>
            </a:r>
            <a:endParaRPr lang="en-US">
              <a:ea typeface="Calibri"/>
              <a:cs typeface="Calibri"/>
            </a:endParaRPr>
          </a:p>
          <a:p>
            <a:pPr marL="171450" indent="-171450">
              <a:spcBef>
                <a:spcPts val="1000"/>
              </a:spcBef>
              <a:buFont typeface="Arial,Sans-Serif"/>
              <a:buChar char="•"/>
            </a:pPr>
            <a:r>
              <a:rPr lang="en-US" b="1"/>
              <a:t>ĐIỀU TRỊ</a:t>
            </a:r>
            <a:endParaRPr lang="en-US"/>
          </a:p>
          <a:p>
            <a:pPr marL="342900" indent="-342900">
              <a:spcBef>
                <a:spcPts val="1000"/>
              </a:spcBef>
              <a:buFont typeface="Wingdings,Sans-Serif"/>
              <a:buChar char="ü"/>
            </a:pPr>
            <a:r>
              <a:rPr lang="en-US" i="1"/>
              <a:t>LIÊN QUAN MẠCH MÁU:</a:t>
            </a:r>
            <a:endParaRPr lang="en-US"/>
          </a:p>
          <a:p>
            <a:pPr marL="342900" indent="-342900">
              <a:spcBef>
                <a:spcPts val="1000"/>
              </a:spcBef>
              <a:buFont typeface="Arial,Sans-Serif"/>
              <a:buChar char="•"/>
            </a:pPr>
            <a:r>
              <a:rPr lang="en-US" err="1"/>
              <a:t>Làm</a:t>
            </a:r>
            <a:r>
              <a:rPr lang="en-US"/>
              <a:t> </a:t>
            </a:r>
            <a:r>
              <a:rPr lang="en-US" err="1"/>
              <a:t>thông</a:t>
            </a:r>
            <a:endParaRPr lang="en-US" err="1">
              <a:ea typeface="Calibri"/>
              <a:cs typeface="Calibri"/>
            </a:endParaRPr>
          </a:p>
          <a:p>
            <a:pPr marL="342900" indent="-342900">
              <a:spcBef>
                <a:spcPts val="1000"/>
              </a:spcBef>
              <a:buFont typeface="Arial,Sans-Serif"/>
              <a:buChar char="•"/>
            </a:pPr>
            <a:r>
              <a:rPr lang="en-US" err="1"/>
              <a:t>Thuyên</a:t>
            </a:r>
            <a:r>
              <a:rPr lang="en-US"/>
              <a:t> </a:t>
            </a:r>
            <a:r>
              <a:rPr lang="en-US" err="1"/>
              <a:t>tắc</a:t>
            </a:r>
            <a:endParaRPr lang="en-US" err="1">
              <a:ea typeface="Calibri"/>
              <a:cs typeface="Calibri"/>
            </a:endParaRPr>
          </a:p>
          <a:p>
            <a:pPr marL="342900" indent="-342900">
              <a:spcBef>
                <a:spcPts val="1000"/>
              </a:spcBef>
              <a:buFont typeface="Arial,Sans-Serif"/>
              <a:buChar char="•"/>
            </a:pPr>
            <a:r>
              <a:rPr lang="en-US" err="1"/>
              <a:t>Lấy</a:t>
            </a:r>
            <a:r>
              <a:rPr lang="en-US"/>
              <a:t> </a:t>
            </a:r>
            <a:r>
              <a:rPr lang="en-US" err="1"/>
              <a:t>vật</a:t>
            </a:r>
            <a:r>
              <a:rPr lang="en-US"/>
              <a:t> </a:t>
            </a:r>
            <a:r>
              <a:rPr lang="en-US" err="1"/>
              <a:t>lạ</a:t>
            </a:r>
            <a:endParaRPr lang="en-US" err="1">
              <a:ea typeface="Calibri"/>
              <a:cs typeface="Calibri"/>
            </a:endParaRPr>
          </a:p>
          <a:p>
            <a:pPr marL="342900" indent="-342900">
              <a:spcBef>
                <a:spcPts val="1000"/>
              </a:spcBef>
              <a:buFont typeface="Arial,Sans-Serif"/>
              <a:buChar char="•"/>
            </a:pPr>
            <a:r>
              <a:rPr lang="en-US" err="1"/>
              <a:t>Đặt</a:t>
            </a:r>
            <a:r>
              <a:rPr lang="en-US"/>
              <a:t> </a:t>
            </a:r>
            <a:r>
              <a:rPr lang="en-US" err="1"/>
              <a:t>dụng</a:t>
            </a:r>
            <a:r>
              <a:rPr lang="en-US"/>
              <a:t> </a:t>
            </a:r>
            <a:r>
              <a:rPr lang="en-US" err="1"/>
              <a:t>cụ</a:t>
            </a:r>
            <a:r>
              <a:rPr lang="en-US"/>
              <a:t> </a:t>
            </a:r>
            <a:r>
              <a:rPr lang="en-US" err="1"/>
              <a:t>vào</a:t>
            </a:r>
            <a:r>
              <a:rPr lang="en-US"/>
              <a:t> </a:t>
            </a:r>
            <a:r>
              <a:rPr lang="en-US" err="1"/>
              <a:t>lòng</a:t>
            </a:r>
            <a:r>
              <a:rPr lang="en-US"/>
              <a:t> </a:t>
            </a:r>
            <a:r>
              <a:rPr lang="en-US" err="1"/>
              <a:t>mạch</a:t>
            </a:r>
            <a:endParaRPr lang="en-US" err="1">
              <a:ea typeface="Calibri"/>
              <a:cs typeface="Calibri"/>
            </a:endParaRPr>
          </a:p>
          <a:p>
            <a:pPr marL="342900" indent="-342900">
              <a:spcBef>
                <a:spcPts val="1000"/>
              </a:spcBef>
              <a:buFont typeface="Wingdings,Sans-Serif"/>
              <a:buChar char="ü"/>
            </a:pPr>
            <a:r>
              <a:rPr lang="en-US" i="1"/>
              <a:t>KHÔNG LIÊN QUAN MẠCH MÁU:</a:t>
            </a:r>
            <a:endParaRPr lang="en-US"/>
          </a:p>
          <a:p>
            <a:pPr marL="342900" indent="-342900">
              <a:spcBef>
                <a:spcPts val="1000"/>
              </a:spcBef>
              <a:buFont typeface="Arial,Sans-Serif"/>
              <a:buChar char="•"/>
            </a:pPr>
            <a:r>
              <a:rPr lang="en-US" err="1"/>
              <a:t>Dẫn</a:t>
            </a:r>
            <a:r>
              <a:rPr lang="en-US"/>
              <a:t> </a:t>
            </a:r>
            <a:r>
              <a:rPr lang="en-US" err="1"/>
              <a:t>lưu</a:t>
            </a:r>
            <a:r>
              <a:rPr lang="en-US"/>
              <a:t> </a:t>
            </a:r>
            <a:r>
              <a:rPr lang="en-US" err="1"/>
              <a:t>đường</a:t>
            </a:r>
            <a:r>
              <a:rPr lang="en-US"/>
              <a:t> </a:t>
            </a:r>
            <a:r>
              <a:rPr lang="en-US" err="1"/>
              <a:t>mật</a:t>
            </a:r>
            <a:r>
              <a:rPr lang="en-US"/>
              <a:t>, </a:t>
            </a:r>
            <a:r>
              <a:rPr lang="en-US" err="1"/>
              <a:t>túi</a:t>
            </a:r>
            <a:r>
              <a:rPr lang="en-US"/>
              <a:t> </a:t>
            </a:r>
            <a:r>
              <a:rPr lang="en-US" err="1"/>
              <a:t>mật</a:t>
            </a:r>
            <a:r>
              <a:rPr lang="en-US"/>
              <a:t> qua da, stent </a:t>
            </a:r>
            <a:r>
              <a:rPr lang="en-US" err="1"/>
              <a:t>đường</a:t>
            </a:r>
            <a:r>
              <a:rPr lang="en-US"/>
              <a:t> </a:t>
            </a:r>
            <a:r>
              <a:rPr lang="en-US" err="1"/>
              <a:t>mật</a:t>
            </a:r>
            <a:r>
              <a:rPr lang="en-US"/>
              <a:t>, </a:t>
            </a:r>
            <a:r>
              <a:rPr lang="en-US" err="1"/>
              <a:t>lấy</a:t>
            </a:r>
            <a:r>
              <a:rPr lang="en-US"/>
              <a:t> </a:t>
            </a:r>
            <a:r>
              <a:rPr lang="en-US" err="1"/>
              <a:t>sỏi</a:t>
            </a:r>
            <a:r>
              <a:rPr lang="en-US"/>
              <a:t> </a:t>
            </a:r>
            <a:r>
              <a:rPr lang="en-US" err="1"/>
              <a:t>đường</a:t>
            </a:r>
            <a:r>
              <a:rPr lang="en-US"/>
              <a:t> </a:t>
            </a:r>
            <a:r>
              <a:rPr lang="en-US" err="1"/>
              <a:t>mật</a:t>
            </a:r>
            <a:r>
              <a:rPr lang="en-US"/>
              <a:t>...</a:t>
            </a:r>
            <a:endParaRPr lang="en-US">
              <a:ea typeface="Calibri"/>
              <a:cs typeface="Calibri"/>
            </a:endParaRPr>
          </a:p>
          <a:p>
            <a:pPr marL="342900" indent="-342900">
              <a:spcBef>
                <a:spcPts val="1000"/>
              </a:spcBef>
              <a:buFont typeface="Arial,Sans-Serif"/>
              <a:buChar char="•"/>
            </a:pPr>
            <a:r>
              <a:rPr lang="en-US" err="1"/>
              <a:t>Đặt</a:t>
            </a:r>
            <a:r>
              <a:rPr lang="en-US"/>
              <a:t> stent </a:t>
            </a:r>
            <a:r>
              <a:rPr lang="en-US" err="1"/>
              <a:t>điều</a:t>
            </a:r>
            <a:r>
              <a:rPr lang="en-US"/>
              <a:t> </a:t>
            </a:r>
            <a:r>
              <a:rPr lang="en-US" err="1"/>
              <a:t>trị</a:t>
            </a:r>
            <a:r>
              <a:rPr lang="en-US"/>
              <a:t> </a:t>
            </a:r>
            <a:r>
              <a:rPr lang="en-US" err="1"/>
              <a:t>hẹp</a:t>
            </a:r>
            <a:r>
              <a:rPr lang="en-US"/>
              <a:t>...</a:t>
            </a:r>
            <a:endParaRPr lang="en-US">
              <a:ea typeface="Calibri"/>
              <a:cs typeface="Calibri"/>
            </a:endParaRPr>
          </a:p>
        </p:txBody>
      </p:sp>
      <p:sp>
        <p:nvSpPr>
          <p:cNvPr id="4" name="Slide Number Placeholder 3"/>
          <p:cNvSpPr>
            <a:spLocks noGrp="1"/>
          </p:cNvSpPr>
          <p:nvPr>
            <p:ph type="sldNum" sz="quarter" idx="5"/>
          </p:nvPr>
        </p:nvSpPr>
        <p:spPr/>
        <p:txBody>
          <a:bodyPr/>
          <a:lstStyle/>
          <a:p>
            <a:fld id="{2F6ABC20-3E01-42FE-B42A-3E1334215D5A}" type="slidenum">
              <a:rPr lang="en-US"/>
              <a:t>5</a:t>
            </a:fld>
            <a:endParaRPr lang="en-US"/>
          </a:p>
        </p:txBody>
      </p:sp>
    </p:spTree>
    <p:extLst>
      <p:ext uri="{BB962C8B-B14F-4D97-AF65-F5344CB8AC3E}">
        <p14:creationId xmlns:p14="http://schemas.microsoft.com/office/powerpoint/2010/main" val="601209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8</a:t>
            </a:r>
          </a:p>
          <a:p>
            <a:r>
              <a:rPr lang="en-US" err="1"/>
              <a:t>Hình</a:t>
            </a:r>
            <a:r>
              <a:rPr lang="en-US"/>
              <a:t> 9: </a:t>
            </a:r>
            <a:r>
              <a:rPr lang="en-US" err="1"/>
              <a:t>Trường</a:t>
            </a:r>
            <a:r>
              <a:rPr lang="en-US"/>
              <a:t> </a:t>
            </a:r>
            <a:r>
              <a:rPr lang="en-US" err="1"/>
              <a:t>hợp</a:t>
            </a:r>
            <a:r>
              <a:rPr lang="en-US"/>
              <a:t> </a:t>
            </a:r>
            <a:r>
              <a:rPr lang="en-US" err="1"/>
              <a:t>nam</a:t>
            </a:r>
            <a:r>
              <a:rPr lang="en-US"/>
              <a:t> 56 </a:t>
            </a:r>
            <a:r>
              <a:rPr lang="en-US" err="1"/>
              <a:t>tuổi</a:t>
            </a:r>
            <a:r>
              <a:rPr lang="en-US"/>
              <a:t>, ĐM </a:t>
            </a:r>
            <a:r>
              <a:rPr lang="en-US" err="1"/>
              <a:t>gan</a:t>
            </a:r>
            <a:r>
              <a:rPr lang="en-US"/>
              <a:t> </a:t>
            </a:r>
            <a:r>
              <a:rPr lang="en-US" err="1"/>
              <a:t>phải</a:t>
            </a:r>
            <a:r>
              <a:rPr lang="en-US"/>
              <a:t> (1) </a:t>
            </a:r>
            <a:r>
              <a:rPr lang="en-US" err="1"/>
              <a:t>xuất</a:t>
            </a:r>
            <a:r>
              <a:rPr lang="en-US"/>
              <a:t> </a:t>
            </a:r>
            <a:r>
              <a:rPr lang="en-US" err="1"/>
              <a:t>phát</a:t>
            </a:r>
            <a:r>
              <a:rPr lang="en-US"/>
              <a:t> </a:t>
            </a:r>
            <a:r>
              <a:rPr lang="en-US" err="1"/>
              <a:t>tư</a:t>
            </a:r>
            <a:r>
              <a:rPr lang="en-US"/>
              <a:t>̀ ĐM </a:t>
            </a:r>
            <a:r>
              <a:rPr lang="en-US" err="1"/>
              <a:t>mạc</a:t>
            </a:r>
            <a:r>
              <a:rPr lang="en-US"/>
              <a:t> </a:t>
            </a:r>
            <a:r>
              <a:rPr lang="en-US" err="1"/>
              <a:t>treo</a:t>
            </a:r>
            <a:r>
              <a:rPr lang="en-US"/>
              <a:t> </a:t>
            </a:r>
            <a:r>
              <a:rPr lang="en-US" err="1"/>
              <a:t>tràng</a:t>
            </a:r>
            <a:r>
              <a:rPr lang="en-US"/>
              <a:t> </a:t>
            </a:r>
            <a:r>
              <a:rPr lang="en-US" err="1"/>
              <a:t>trên</a:t>
            </a:r>
            <a:r>
              <a:rPr lang="en-US"/>
              <a:t> (2) (</a:t>
            </a:r>
            <a:r>
              <a:rPr lang="en-US" err="1"/>
              <a:t>hình</a:t>
            </a:r>
            <a:r>
              <a:rPr lang="en-US"/>
              <a:t> b); ĐM </a:t>
            </a:r>
            <a:r>
              <a:rPr lang="en-US" err="1"/>
              <a:t>gan</a:t>
            </a:r>
            <a:r>
              <a:rPr lang="en-US"/>
              <a:t> </a:t>
            </a:r>
            <a:r>
              <a:rPr lang="en-US" err="1"/>
              <a:t>chung</a:t>
            </a:r>
            <a:r>
              <a:rPr lang="en-US"/>
              <a:t> (3), ĐM </a:t>
            </a:r>
            <a:r>
              <a:rPr lang="en-US" err="1"/>
              <a:t>gan</a:t>
            </a:r>
            <a:r>
              <a:rPr lang="en-US"/>
              <a:t> </a:t>
            </a:r>
            <a:r>
              <a:rPr lang="en-US" err="1"/>
              <a:t>trái</a:t>
            </a:r>
            <a:r>
              <a:rPr lang="en-US"/>
              <a:t> (4) </a:t>
            </a:r>
            <a:r>
              <a:rPr lang="en-US" err="1"/>
              <a:t>xuất</a:t>
            </a:r>
            <a:r>
              <a:rPr lang="en-US"/>
              <a:t> </a:t>
            </a:r>
            <a:r>
              <a:rPr lang="en-US" err="1"/>
              <a:t>phát</a:t>
            </a:r>
            <a:r>
              <a:rPr lang="en-US"/>
              <a:t> </a:t>
            </a:r>
            <a:r>
              <a:rPr lang="en-US" err="1"/>
              <a:t>tư</a:t>
            </a:r>
            <a:r>
              <a:rPr lang="en-US"/>
              <a:t>̀ ĐM </a:t>
            </a:r>
            <a:r>
              <a:rPr lang="en-US" err="1"/>
              <a:t>thân</a:t>
            </a:r>
            <a:r>
              <a:rPr lang="en-US"/>
              <a:t> </a:t>
            </a:r>
            <a:r>
              <a:rPr lang="en-US" err="1"/>
              <a:t>tạng</a:t>
            </a:r>
            <a:r>
              <a:rPr lang="en-US"/>
              <a:t> (5); </a:t>
            </a:r>
            <a:r>
              <a:rPr lang="en-US" err="1"/>
              <a:t>kèm</a:t>
            </a:r>
            <a:r>
              <a:rPr lang="en-US"/>
              <a:t> </a:t>
            </a:r>
            <a:r>
              <a:rPr lang="en-US" err="1"/>
              <a:t>theo</a:t>
            </a:r>
            <a:r>
              <a:rPr lang="en-US"/>
              <a:t> có ĐM </a:t>
            </a:r>
            <a:r>
              <a:rPr lang="en-US" err="1"/>
              <a:t>gan</a:t>
            </a:r>
            <a:r>
              <a:rPr lang="en-US"/>
              <a:t> </a:t>
            </a:r>
            <a:r>
              <a:rPr lang="en-US" err="1"/>
              <a:t>trái</a:t>
            </a:r>
            <a:r>
              <a:rPr lang="en-US"/>
              <a:t> </a:t>
            </a:r>
            <a:r>
              <a:rPr lang="en-US" err="1"/>
              <a:t>phu</a:t>
            </a:r>
            <a:r>
              <a:rPr lang="en-US"/>
              <a:t>̣ (6) </a:t>
            </a:r>
            <a:r>
              <a:rPr lang="en-US" err="1"/>
              <a:t>xuất</a:t>
            </a:r>
            <a:r>
              <a:rPr lang="en-US"/>
              <a:t> </a:t>
            </a:r>
            <a:r>
              <a:rPr lang="en-US" err="1"/>
              <a:t>phát</a:t>
            </a:r>
            <a:r>
              <a:rPr lang="en-US"/>
              <a:t> </a:t>
            </a:r>
            <a:r>
              <a:rPr lang="en-US" err="1"/>
              <a:t>tư</a:t>
            </a:r>
            <a:r>
              <a:rPr lang="en-US"/>
              <a:t>̀ ĐM vị </a:t>
            </a:r>
            <a:r>
              <a:rPr lang="en-US" err="1"/>
              <a:t>trái</a:t>
            </a:r>
            <a:r>
              <a:rPr lang="en-US"/>
              <a:t> (7) (</a:t>
            </a:r>
            <a:r>
              <a:rPr lang="en-US" err="1"/>
              <a:t>hình</a:t>
            </a:r>
            <a:r>
              <a:rPr lang="en-US"/>
              <a:t> a) (Michels type VIII)</a:t>
            </a:r>
          </a:p>
        </p:txBody>
      </p:sp>
      <p:sp>
        <p:nvSpPr>
          <p:cNvPr id="4" name="Slide Number Placeholder 3"/>
          <p:cNvSpPr>
            <a:spLocks noGrp="1"/>
          </p:cNvSpPr>
          <p:nvPr>
            <p:ph type="sldNum" sz="quarter" idx="5"/>
          </p:nvPr>
        </p:nvSpPr>
        <p:spPr/>
        <p:txBody>
          <a:bodyPr/>
          <a:lstStyle/>
          <a:p>
            <a:fld id="{2F6ABC20-3E01-42FE-B42A-3E1334215D5A}" type="slidenum">
              <a:rPr lang="en-US"/>
              <a:t>28</a:t>
            </a:fld>
            <a:endParaRPr lang="en-US"/>
          </a:p>
        </p:txBody>
      </p:sp>
    </p:spTree>
    <p:extLst>
      <p:ext uri="{BB962C8B-B14F-4D97-AF65-F5344CB8AC3E}">
        <p14:creationId xmlns:p14="http://schemas.microsoft.com/office/powerpoint/2010/main" val="1869235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9</a:t>
            </a:r>
          </a:p>
          <a:p>
            <a:r>
              <a:rPr lang="en-US" err="1"/>
              <a:t>Hình</a:t>
            </a:r>
            <a:r>
              <a:rPr lang="en-US"/>
              <a:t> 10: </a:t>
            </a:r>
            <a:r>
              <a:rPr lang="en-US" err="1"/>
              <a:t>Trường</a:t>
            </a:r>
            <a:r>
              <a:rPr lang="en-US"/>
              <a:t> </a:t>
            </a:r>
            <a:r>
              <a:rPr lang="en-US" err="1"/>
              <a:t>hợp</a:t>
            </a:r>
            <a:r>
              <a:rPr lang="en-US"/>
              <a:t> </a:t>
            </a:r>
            <a:r>
              <a:rPr lang="en-US" err="1"/>
              <a:t>nam</a:t>
            </a:r>
            <a:r>
              <a:rPr lang="en-US"/>
              <a:t> 71 </a:t>
            </a:r>
            <a:r>
              <a:rPr lang="en-US" err="1"/>
              <a:t>tuổi</a:t>
            </a:r>
            <a:r>
              <a:rPr lang="en-US"/>
              <a:t>, có </a:t>
            </a:r>
            <a:r>
              <a:rPr lang="en-US" err="1"/>
              <a:t>hình</a:t>
            </a:r>
            <a:r>
              <a:rPr lang="en-US"/>
              <a:t> </a:t>
            </a:r>
            <a:r>
              <a:rPr lang="en-US" err="1"/>
              <a:t>ảnh</a:t>
            </a:r>
            <a:r>
              <a:rPr lang="en-US"/>
              <a:t> ĐM </a:t>
            </a:r>
            <a:r>
              <a:rPr lang="en-US" err="1"/>
              <a:t>gan</a:t>
            </a:r>
            <a:r>
              <a:rPr lang="en-US"/>
              <a:t> </a:t>
            </a:r>
            <a:r>
              <a:rPr lang="en-US" err="1"/>
              <a:t>chung</a:t>
            </a:r>
            <a:r>
              <a:rPr lang="en-US"/>
              <a:t> (1) </a:t>
            </a:r>
            <a:r>
              <a:rPr lang="en-US" err="1"/>
              <a:t>xuất</a:t>
            </a:r>
            <a:r>
              <a:rPr lang="en-US"/>
              <a:t> </a:t>
            </a:r>
            <a:r>
              <a:rPr lang="en-US" err="1"/>
              <a:t>phát</a:t>
            </a:r>
            <a:r>
              <a:rPr lang="en-US"/>
              <a:t> </a:t>
            </a:r>
            <a:r>
              <a:rPr lang="en-US" err="1"/>
              <a:t>tư</a:t>
            </a:r>
            <a:r>
              <a:rPr lang="en-US"/>
              <a:t>̀ ĐM </a:t>
            </a:r>
            <a:r>
              <a:rPr lang="en-US" err="1"/>
              <a:t>mạc</a:t>
            </a:r>
            <a:r>
              <a:rPr lang="en-US"/>
              <a:t> </a:t>
            </a:r>
            <a:r>
              <a:rPr lang="en-US" err="1"/>
              <a:t>treo</a:t>
            </a:r>
            <a:r>
              <a:rPr lang="en-US"/>
              <a:t> </a:t>
            </a:r>
            <a:r>
              <a:rPr lang="en-US" err="1"/>
              <a:t>tràng</a:t>
            </a:r>
            <a:r>
              <a:rPr lang="en-US"/>
              <a:t> </a:t>
            </a:r>
            <a:r>
              <a:rPr lang="en-US" err="1"/>
              <a:t>trên</a:t>
            </a:r>
            <a:r>
              <a:rPr lang="en-US"/>
              <a:t> (2) (</a:t>
            </a:r>
            <a:r>
              <a:rPr lang="en-US" err="1"/>
              <a:t>hình</a:t>
            </a:r>
            <a:r>
              <a:rPr lang="en-US"/>
              <a:t> b), </a:t>
            </a:r>
            <a:r>
              <a:rPr lang="en-US" err="1"/>
              <a:t>không</a:t>
            </a:r>
            <a:r>
              <a:rPr lang="en-US"/>
              <a:t> </a:t>
            </a:r>
            <a:r>
              <a:rPr lang="en-US" err="1"/>
              <a:t>có</a:t>
            </a:r>
            <a:r>
              <a:rPr lang="en-US"/>
              <a:t> </a:t>
            </a:r>
            <a:r>
              <a:rPr lang="en-US" err="1"/>
              <a:t>nhánh</a:t>
            </a:r>
            <a:r>
              <a:rPr lang="en-US"/>
              <a:t> </a:t>
            </a:r>
            <a:r>
              <a:rPr lang="en-US" err="1"/>
              <a:t>nào</a:t>
            </a:r>
            <a:r>
              <a:rPr lang="en-US"/>
              <a:t> </a:t>
            </a:r>
            <a:r>
              <a:rPr lang="en-US" err="1"/>
              <a:t>cấp</a:t>
            </a:r>
            <a:r>
              <a:rPr lang="en-US"/>
              <a:t> </a:t>
            </a:r>
            <a:r>
              <a:rPr lang="en-US" err="1"/>
              <a:t>máu</a:t>
            </a:r>
            <a:r>
              <a:rPr lang="en-US"/>
              <a:t> </a:t>
            </a:r>
            <a:r>
              <a:rPr lang="en-US" err="1"/>
              <a:t>cho</a:t>
            </a:r>
            <a:r>
              <a:rPr lang="en-US"/>
              <a:t> </a:t>
            </a:r>
            <a:r>
              <a:rPr lang="en-US" err="1"/>
              <a:t>gan</a:t>
            </a:r>
            <a:r>
              <a:rPr lang="en-US"/>
              <a:t> </a:t>
            </a:r>
            <a:r>
              <a:rPr lang="en-US" err="1"/>
              <a:t>từ</a:t>
            </a:r>
            <a:r>
              <a:rPr lang="en-US"/>
              <a:t> ĐM </a:t>
            </a:r>
            <a:r>
              <a:rPr lang="en-US" err="1"/>
              <a:t>thân</a:t>
            </a:r>
            <a:r>
              <a:rPr lang="en-US"/>
              <a:t> </a:t>
            </a:r>
            <a:r>
              <a:rPr lang="en-US" err="1"/>
              <a:t>tạng</a:t>
            </a:r>
            <a:r>
              <a:rPr lang="en-US"/>
              <a:t> (</a:t>
            </a:r>
            <a:r>
              <a:rPr lang="en-US" err="1"/>
              <a:t>hình</a:t>
            </a:r>
            <a:r>
              <a:rPr lang="en-US"/>
              <a:t> a) (Michels type IX)</a:t>
            </a:r>
          </a:p>
        </p:txBody>
      </p:sp>
      <p:sp>
        <p:nvSpPr>
          <p:cNvPr id="4" name="Slide Number Placeholder 3"/>
          <p:cNvSpPr>
            <a:spLocks noGrp="1"/>
          </p:cNvSpPr>
          <p:nvPr>
            <p:ph type="sldNum" sz="quarter" idx="5"/>
          </p:nvPr>
        </p:nvSpPr>
        <p:spPr/>
        <p:txBody>
          <a:bodyPr/>
          <a:lstStyle/>
          <a:p>
            <a:fld id="{2F6ABC20-3E01-42FE-B42A-3E1334215D5A}" type="slidenum">
              <a:rPr lang="en-US"/>
              <a:t>29</a:t>
            </a:fld>
            <a:endParaRPr lang="en-US"/>
          </a:p>
        </p:txBody>
      </p:sp>
    </p:spTree>
    <p:extLst>
      <p:ext uri="{BB962C8B-B14F-4D97-AF65-F5344CB8AC3E}">
        <p14:creationId xmlns:p14="http://schemas.microsoft.com/office/powerpoint/2010/main" val="957321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a:t>
            </a:r>
            <a:r>
              <a:rPr lang="en-US" err="1"/>
              <a:t>trường</a:t>
            </a:r>
            <a:r>
              <a:rPr lang="en-US"/>
              <a:t> </a:t>
            </a:r>
            <a:r>
              <a:rPr lang="en-US" err="1"/>
              <a:t>hợp</a:t>
            </a:r>
            <a:r>
              <a:rPr lang="en-US"/>
              <a:t> </a:t>
            </a:r>
            <a:r>
              <a:rPr lang="en-US" err="1"/>
              <a:t>kết</a:t>
            </a:r>
            <a:r>
              <a:rPr lang="en-US"/>
              <a:t> </a:t>
            </a:r>
            <a:r>
              <a:rPr lang="en-US" err="1"/>
              <a:t>quả</a:t>
            </a:r>
            <a:r>
              <a:rPr lang="en-US"/>
              <a:t> </a:t>
            </a:r>
            <a:r>
              <a:rPr lang="en-US" err="1"/>
              <a:t>âm</a:t>
            </a:r>
            <a:r>
              <a:rPr lang="en-US"/>
              <a:t> </a:t>
            </a:r>
            <a:r>
              <a:rPr lang="en-US" err="1"/>
              <a:t>tính</a:t>
            </a:r>
            <a:r>
              <a:rPr lang="en-US"/>
              <a:t> </a:t>
            </a:r>
            <a:r>
              <a:rPr lang="en-US" err="1"/>
              <a:t>khi</a:t>
            </a:r>
            <a:r>
              <a:rPr lang="en-US"/>
              <a:t> </a:t>
            </a:r>
            <a:r>
              <a:rPr lang="en-US" err="1"/>
              <a:t>chụp</a:t>
            </a:r>
            <a:r>
              <a:rPr lang="en-US"/>
              <a:t> </a:t>
            </a:r>
            <a:r>
              <a:rPr lang="en-US" err="1"/>
              <a:t>mạch</a:t>
            </a:r>
            <a:r>
              <a:rPr lang="en-US"/>
              <a:t> MDCT, </a:t>
            </a:r>
            <a:r>
              <a:rPr lang="en-US" err="1"/>
              <a:t>xác</a:t>
            </a:r>
            <a:r>
              <a:rPr lang="en-US"/>
              <a:t> </a:t>
            </a:r>
            <a:r>
              <a:rPr lang="en-US" err="1"/>
              <a:t>suất</a:t>
            </a:r>
            <a:r>
              <a:rPr lang="en-US"/>
              <a:t> </a:t>
            </a:r>
            <a:r>
              <a:rPr lang="en-US" err="1"/>
              <a:t>phát</a:t>
            </a:r>
            <a:r>
              <a:rPr lang="en-US"/>
              <a:t> </a:t>
            </a:r>
            <a:r>
              <a:rPr lang="en-US" err="1"/>
              <a:t>hiện</a:t>
            </a:r>
            <a:r>
              <a:rPr lang="en-US"/>
              <a:t> </a:t>
            </a:r>
            <a:r>
              <a:rPr lang="en-US" err="1"/>
              <a:t>vị</a:t>
            </a:r>
            <a:r>
              <a:rPr lang="en-US"/>
              <a:t> </a:t>
            </a:r>
            <a:r>
              <a:rPr lang="en-US" err="1"/>
              <a:t>trí</a:t>
            </a:r>
            <a:r>
              <a:rPr lang="en-US"/>
              <a:t> </a:t>
            </a:r>
            <a:r>
              <a:rPr lang="en-US" err="1"/>
              <a:t>chảy</a:t>
            </a:r>
            <a:r>
              <a:rPr lang="en-US"/>
              <a:t> </a:t>
            </a:r>
            <a:r>
              <a:rPr lang="en-US" err="1"/>
              <a:t>máu</a:t>
            </a:r>
            <a:r>
              <a:rPr lang="en-US"/>
              <a:t> </a:t>
            </a:r>
            <a:r>
              <a:rPr lang="en-US" err="1"/>
              <a:t>trong</a:t>
            </a:r>
            <a:r>
              <a:rPr lang="en-US"/>
              <a:t> DSA </a:t>
            </a:r>
            <a:r>
              <a:rPr lang="en-US" err="1"/>
              <a:t>là</a:t>
            </a:r>
            <a:r>
              <a:rPr lang="en-US"/>
              <a:t> </a:t>
            </a:r>
            <a:r>
              <a:rPr lang="en-US" err="1"/>
              <a:t>thấp</a:t>
            </a:r>
            <a:r>
              <a:rPr lang="en-US"/>
              <a:t> . </a:t>
            </a:r>
            <a:r>
              <a:rPr lang="en-US" err="1"/>
              <a:t>Điều</a:t>
            </a:r>
            <a:r>
              <a:rPr lang="en-US"/>
              <a:t> </a:t>
            </a:r>
            <a:r>
              <a:rPr lang="en-US" err="1"/>
              <a:t>trị</a:t>
            </a:r>
            <a:r>
              <a:rPr lang="en-US"/>
              <a:t> </a:t>
            </a:r>
            <a:r>
              <a:rPr lang="en-US" err="1"/>
              <a:t>phẫu</a:t>
            </a:r>
            <a:r>
              <a:rPr lang="en-US"/>
              <a:t> </a:t>
            </a:r>
            <a:r>
              <a:rPr lang="en-US" err="1"/>
              <a:t>thuật</a:t>
            </a:r>
            <a:r>
              <a:rPr lang="en-US"/>
              <a:t> </a:t>
            </a:r>
            <a:r>
              <a:rPr lang="en-US" err="1"/>
              <a:t>thường</a:t>
            </a:r>
            <a:r>
              <a:rPr lang="en-US"/>
              <a:t> </a:t>
            </a:r>
            <a:r>
              <a:rPr lang="en-US" err="1"/>
              <a:t>được</a:t>
            </a:r>
            <a:r>
              <a:rPr lang="en-US"/>
              <a:t> </a:t>
            </a:r>
            <a:r>
              <a:rPr lang="en-US" err="1"/>
              <a:t>xem</a:t>
            </a:r>
            <a:r>
              <a:rPr lang="en-US"/>
              <a:t> </a:t>
            </a:r>
            <a:r>
              <a:rPr lang="en-US" err="1"/>
              <a:t>xét</a:t>
            </a:r>
            <a:r>
              <a:rPr lang="en-US"/>
              <a:t> ở </a:t>
            </a:r>
            <a:r>
              <a:rPr lang="en-US" err="1"/>
              <a:t>những</a:t>
            </a:r>
            <a:r>
              <a:rPr lang="en-US"/>
              <a:t> </a:t>
            </a:r>
            <a:r>
              <a:rPr lang="en-US" err="1"/>
              <a:t>bệnh</a:t>
            </a:r>
            <a:r>
              <a:rPr lang="en-US"/>
              <a:t> </a:t>
            </a:r>
            <a:r>
              <a:rPr lang="en-US" err="1"/>
              <a:t>nhân</a:t>
            </a:r>
            <a:r>
              <a:rPr lang="en-US"/>
              <a:t> </a:t>
            </a:r>
            <a:r>
              <a:rPr lang="en-US" err="1"/>
              <a:t>có</a:t>
            </a:r>
            <a:r>
              <a:rPr lang="en-US"/>
              <a:t> </a:t>
            </a:r>
            <a:r>
              <a:rPr lang="en-US" err="1"/>
              <a:t>thể</a:t>
            </a:r>
            <a:r>
              <a:rPr lang="en-US"/>
              <a:t> </a:t>
            </a:r>
            <a:r>
              <a:rPr lang="en-US" err="1"/>
              <a:t>phẫu</a:t>
            </a:r>
            <a:r>
              <a:rPr lang="en-US"/>
              <a:t> </a:t>
            </a:r>
            <a:r>
              <a:rPr lang="en-US" err="1"/>
              <a:t>thuật</a:t>
            </a:r>
            <a:endParaRPr lang="en-US">
              <a:cs typeface="Calibri"/>
            </a:endParaRPr>
          </a:p>
          <a:p>
            <a:r>
              <a:rPr lang="en-US">
                <a:ea typeface="Calibri"/>
                <a:cs typeface="Calibri"/>
              </a:rPr>
              <a:t>Trong </a:t>
            </a:r>
            <a:r>
              <a:rPr lang="en-US" err="1">
                <a:ea typeface="Calibri"/>
                <a:cs typeface="Calibri"/>
              </a:rPr>
              <a:t>các</a:t>
            </a:r>
            <a:r>
              <a:rPr lang="en-US">
                <a:ea typeface="Calibri"/>
                <a:cs typeface="Calibri"/>
              </a:rPr>
              <a:t> TH </a:t>
            </a:r>
            <a:r>
              <a:rPr lang="en-US" err="1">
                <a:ea typeface="Calibri"/>
                <a:cs typeface="Calibri"/>
              </a:rPr>
              <a:t>chảy</a:t>
            </a:r>
            <a:r>
              <a:rPr lang="en-US">
                <a:ea typeface="Calibri"/>
                <a:cs typeface="Calibri"/>
              </a:rPr>
              <a:t> </a:t>
            </a:r>
            <a:r>
              <a:rPr lang="en-US" err="1">
                <a:ea typeface="Calibri"/>
                <a:cs typeface="Calibri"/>
              </a:rPr>
              <a:t>máu</a:t>
            </a:r>
            <a:r>
              <a:rPr lang="en-US">
                <a:ea typeface="Calibri"/>
                <a:cs typeface="Calibri"/>
              </a:rPr>
              <a:t> </a:t>
            </a:r>
            <a:r>
              <a:rPr lang="en-US" err="1">
                <a:ea typeface="Calibri"/>
                <a:cs typeface="Calibri"/>
              </a:rPr>
              <a:t>tiêu</a:t>
            </a:r>
            <a:r>
              <a:rPr lang="en-US">
                <a:ea typeface="Calibri"/>
                <a:cs typeface="Calibri"/>
              </a:rPr>
              <a:t> </a:t>
            </a:r>
            <a:r>
              <a:rPr lang="en-US" err="1">
                <a:ea typeface="Calibri"/>
                <a:cs typeface="Calibri"/>
              </a:rPr>
              <a:t>hóa</a:t>
            </a:r>
            <a:r>
              <a:rPr lang="en-US">
                <a:ea typeface="Calibri"/>
                <a:cs typeface="Calibri"/>
              </a:rPr>
              <a:t> </a:t>
            </a:r>
            <a:r>
              <a:rPr lang="en-US" err="1">
                <a:ea typeface="Calibri"/>
                <a:cs typeface="Calibri"/>
              </a:rPr>
              <a:t>trên</a:t>
            </a:r>
            <a:r>
              <a:rPr lang="en-US">
                <a:ea typeface="Calibri"/>
                <a:cs typeface="Calibri"/>
              </a:rPr>
              <a:t>, can thiệp nội mạch thành công </a:t>
            </a:r>
            <a:r>
              <a:rPr lang="en-US" err="1">
                <a:ea typeface="Calibri"/>
                <a:cs typeface="Calibri"/>
              </a:rPr>
              <a:t>có</a:t>
            </a:r>
            <a:r>
              <a:rPr lang="en-US">
                <a:ea typeface="Calibri"/>
                <a:cs typeface="Calibri"/>
              </a:rPr>
              <a:t> </a:t>
            </a:r>
            <a:r>
              <a:rPr lang="en-US" err="1">
                <a:ea typeface="Calibri"/>
                <a:cs typeface="Calibri"/>
              </a:rPr>
              <a:t>thể</a:t>
            </a:r>
            <a:r>
              <a:rPr lang="en-US">
                <a:ea typeface="Calibri"/>
                <a:cs typeface="Calibri"/>
              </a:rPr>
              <a:t> </a:t>
            </a:r>
            <a:r>
              <a:rPr lang="en-US" err="1">
                <a:ea typeface="Calibri"/>
                <a:cs typeface="Calibri"/>
              </a:rPr>
              <a:t>giúp</a:t>
            </a:r>
            <a:r>
              <a:rPr lang="en-US">
                <a:ea typeface="Calibri"/>
                <a:cs typeface="Calibri"/>
              </a:rPr>
              <a:t> BN </a:t>
            </a:r>
            <a:r>
              <a:rPr lang="en-US" err="1">
                <a:ea typeface="Calibri"/>
                <a:cs typeface="Calibri"/>
              </a:rPr>
              <a:t>tránh</a:t>
            </a:r>
            <a:r>
              <a:rPr lang="en-US">
                <a:ea typeface="Calibri"/>
                <a:cs typeface="Calibri"/>
              </a:rPr>
              <a:t> </a:t>
            </a:r>
            <a:r>
              <a:rPr lang="en-US" err="1">
                <a:ea typeface="Calibri"/>
                <a:cs typeface="Calibri"/>
              </a:rPr>
              <a:t>đc</a:t>
            </a:r>
            <a:r>
              <a:rPr lang="en-US">
                <a:ea typeface="Calibri"/>
                <a:cs typeface="Calibri"/>
              </a:rPr>
              <a:t> </a:t>
            </a:r>
            <a:r>
              <a:rPr lang="en-US" err="1">
                <a:ea typeface="Calibri"/>
                <a:cs typeface="Calibri"/>
              </a:rPr>
              <a:t>phẫu</a:t>
            </a:r>
            <a:r>
              <a:rPr lang="en-US">
                <a:ea typeface="Calibri"/>
                <a:cs typeface="Calibri"/>
              </a:rPr>
              <a:t> </a:t>
            </a:r>
            <a:r>
              <a:rPr lang="en-US" err="1">
                <a:ea typeface="Calibri"/>
                <a:cs typeface="Calibri"/>
              </a:rPr>
              <a:t>thuật</a:t>
            </a:r>
            <a:r>
              <a:rPr lang="en-US">
                <a:ea typeface="Calibri"/>
                <a:cs typeface="Calibri"/>
              </a:rPr>
              <a:t>, </a:t>
            </a:r>
            <a:r>
              <a:rPr lang="en-US" err="1">
                <a:ea typeface="Calibri"/>
                <a:cs typeface="Calibri"/>
              </a:rPr>
              <a:t>có</a:t>
            </a:r>
            <a:r>
              <a:rPr lang="en-US">
                <a:ea typeface="Calibri"/>
                <a:cs typeface="Calibri"/>
              </a:rPr>
              <a:t> </a:t>
            </a:r>
            <a:r>
              <a:rPr lang="en-US" err="1">
                <a:ea typeface="Calibri"/>
                <a:cs typeface="Calibri"/>
              </a:rPr>
              <a:t>khi</a:t>
            </a:r>
            <a:r>
              <a:rPr lang="en-US">
                <a:ea typeface="Calibri"/>
                <a:cs typeface="Calibri"/>
              </a:rPr>
              <a:t> </a:t>
            </a:r>
            <a:r>
              <a:rPr lang="en-US" err="1">
                <a:ea typeface="Calibri"/>
                <a:cs typeface="Calibri"/>
              </a:rPr>
              <a:t>là</a:t>
            </a:r>
            <a:r>
              <a:rPr lang="en-US">
                <a:ea typeface="Calibri"/>
                <a:cs typeface="Calibri"/>
              </a:rPr>
              <a:t> </a:t>
            </a:r>
            <a:r>
              <a:rPr lang="en-US" err="1">
                <a:ea typeface="Calibri"/>
                <a:cs typeface="Calibri"/>
              </a:rPr>
              <a:t>cắt</a:t>
            </a:r>
            <a:r>
              <a:rPr lang="en-US">
                <a:ea typeface="Calibri"/>
                <a:cs typeface="Calibri"/>
              </a:rPr>
              <a:t> </a:t>
            </a:r>
            <a:r>
              <a:rPr lang="en-US" err="1">
                <a:ea typeface="Calibri"/>
                <a:cs typeface="Calibri"/>
              </a:rPr>
              <a:t>bỏ</a:t>
            </a:r>
            <a:r>
              <a:rPr lang="en-US">
                <a:ea typeface="Calibri"/>
                <a:cs typeface="Calibri"/>
              </a:rPr>
              <a:t> </a:t>
            </a:r>
            <a:r>
              <a:rPr lang="en-US" err="1">
                <a:ea typeface="Calibri"/>
                <a:cs typeface="Calibri"/>
              </a:rPr>
              <a:t>dạ</a:t>
            </a:r>
            <a:r>
              <a:rPr lang="en-US">
                <a:ea typeface="Calibri"/>
                <a:cs typeface="Calibri"/>
              </a:rPr>
              <a:t> </a:t>
            </a:r>
            <a:r>
              <a:rPr lang="en-US" err="1">
                <a:ea typeface="Calibri"/>
                <a:cs typeface="Calibri"/>
              </a:rPr>
              <a:t>dày</a:t>
            </a:r>
            <a:r>
              <a:rPr lang="en-US">
                <a:ea typeface="Calibri"/>
                <a:cs typeface="Calibri"/>
              </a:rPr>
              <a:t> </a:t>
            </a:r>
            <a:r>
              <a:rPr lang="en-US" err="1">
                <a:ea typeface="Calibri"/>
                <a:cs typeface="Calibri"/>
              </a:rPr>
              <a:t>không</a:t>
            </a:r>
            <a:r>
              <a:rPr lang="en-US">
                <a:ea typeface="Calibri"/>
                <a:cs typeface="Calibri"/>
              </a:rPr>
              <a:t> </a:t>
            </a:r>
            <a:r>
              <a:rPr lang="en-US" err="1">
                <a:ea typeface="Calibri"/>
                <a:cs typeface="Calibri"/>
              </a:rPr>
              <a:t>cần</a:t>
            </a:r>
            <a:r>
              <a:rPr lang="en-US">
                <a:ea typeface="Calibri"/>
                <a:cs typeface="Calibri"/>
              </a:rPr>
              <a:t> </a:t>
            </a:r>
            <a:r>
              <a:rPr lang="en-US" err="1">
                <a:ea typeface="Calibri"/>
                <a:cs typeface="Calibri"/>
              </a:rPr>
              <a:t>thiết</a:t>
            </a:r>
            <a:r>
              <a:rPr lang="en-US">
                <a:ea typeface="Calibri"/>
                <a:cs typeface="Calibri"/>
              </a:rPr>
              <a:t>.</a:t>
            </a:r>
          </a:p>
        </p:txBody>
      </p:sp>
      <p:sp>
        <p:nvSpPr>
          <p:cNvPr id="4" name="Slide Number Placeholder 3"/>
          <p:cNvSpPr>
            <a:spLocks noGrp="1"/>
          </p:cNvSpPr>
          <p:nvPr>
            <p:ph type="sldNum" sz="quarter" idx="5"/>
          </p:nvPr>
        </p:nvSpPr>
        <p:spPr/>
        <p:txBody>
          <a:bodyPr/>
          <a:lstStyle/>
          <a:p>
            <a:fld id="{2F6ABC20-3E01-42FE-B42A-3E1334215D5A}" type="slidenum">
              <a:rPr lang="en-US"/>
              <a:t>34</a:t>
            </a:fld>
            <a:endParaRPr lang="en-US"/>
          </a:p>
        </p:txBody>
      </p:sp>
    </p:spTree>
    <p:extLst>
      <p:ext uri="{BB962C8B-B14F-4D97-AF65-F5344CB8AC3E}">
        <p14:creationId xmlns:p14="http://schemas.microsoft.com/office/powerpoint/2010/main" val="3090726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Ở </a:t>
            </a:r>
            <a:r>
              <a:rPr lang="en-US" err="1"/>
              <a:t>những</a:t>
            </a:r>
            <a:r>
              <a:rPr lang="en-US"/>
              <a:t> </a:t>
            </a:r>
            <a:r>
              <a:rPr lang="en-US" err="1"/>
              <a:t>bệnh</a:t>
            </a:r>
            <a:r>
              <a:rPr lang="en-US"/>
              <a:t> </a:t>
            </a:r>
            <a:r>
              <a:rPr lang="en-US" err="1"/>
              <a:t>nhân</a:t>
            </a:r>
            <a:r>
              <a:rPr lang="en-US"/>
              <a:t> </a:t>
            </a:r>
            <a:r>
              <a:rPr lang="en-US" err="1"/>
              <a:t>này</a:t>
            </a:r>
            <a:r>
              <a:rPr lang="en-US"/>
              <a:t>, </a:t>
            </a:r>
            <a:r>
              <a:rPr lang="en-US" err="1"/>
              <a:t>bác</a:t>
            </a:r>
            <a:r>
              <a:rPr lang="en-US"/>
              <a:t> </a:t>
            </a:r>
            <a:r>
              <a:rPr lang="en-US" err="1"/>
              <a:t>sĩ</a:t>
            </a:r>
            <a:r>
              <a:rPr lang="en-US"/>
              <a:t> </a:t>
            </a:r>
            <a:r>
              <a:rPr lang="en-US" err="1"/>
              <a:t>nội</a:t>
            </a:r>
            <a:r>
              <a:rPr lang="en-US"/>
              <a:t> soi </a:t>
            </a:r>
            <a:r>
              <a:rPr lang="en-US" err="1"/>
              <a:t>có</a:t>
            </a:r>
            <a:r>
              <a:rPr lang="en-US"/>
              <a:t> </a:t>
            </a:r>
            <a:r>
              <a:rPr lang="en-US" err="1"/>
              <a:t>thể</a:t>
            </a:r>
            <a:r>
              <a:rPr lang="en-US"/>
              <a:t> </a:t>
            </a:r>
            <a:r>
              <a:rPr lang="en-US" err="1"/>
              <a:t>đặt</a:t>
            </a:r>
            <a:r>
              <a:rPr lang="en-US"/>
              <a:t> </a:t>
            </a:r>
            <a:r>
              <a:rPr lang="en-US" err="1"/>
              <a:t>các</a:t>
            </a:r>
            <a:r>
              <a:rPr lang="en-US"/>
              <a:t> clip </a:t>
            </a:r>
            <a:r>
              <a:rPr lang="en-US" err="1"/>
              <a:t>liền</a:t>
            </a:r>
            <a:r>
              <a:rPr lang="en-US"/>
              <a:t> </a:t>
            </a:r>
            <a:r>
              <a:rPr lang="en-US" err="1"/>
              <a:t>kề</a:t>
            </a:r>
            <a:r>
              <a:rPr lang="en-US"/>
              <a:t> </a:t>
            </a:r>
            <a:r>
              <a:rPr lang="en-US" err="1"/>
              <a:t>với</a:t>
            </a:r>
            <a:r>
              <a:rPr lang="en-US"/>
              <a:t>  </a:t>
            </a:r>
            <a:r>
              <a:rPr lang="en-US" err="1"/>
              <a:t>tổn</a:t>
            </a:r>
            <a:r>
              <a:rPr lang="en-US"/>
              <a:t> </a:t>
            </a:r>
            <a:r>
              <a:rPr lang="en-US" err="1"/>
              <a:t>thương</a:t>
            </a:r>
            <a:r>
              <a:rPr lang="en-US"/>
              <a:t> </a:t>
            </a:r>
            <a:r>
              <a:rPr lang="en-US" err="1"/>
              <a:t>chảy</a:t>
            </a:r>
            <a:r>
              <a:rPr lang="en-US"/>
              <a:t> </a:t>
            </a:r>
            <a:r>
              <a:rPr lang="en-US" err="1"/>
              <a:t>máu</a:t>
            </a:r>
            <a:r>
              <a:rPr lang="en-US"/>
              <a:t> </a:t>
            </a:r>
            <a:r>
              <a:rPr lang="en-US" err="1"/>
              <a:t>để</a:t>
            </a:r>
            <a:r>
              <a:rPr lang="en-US"/>
              <a:t> </a:t>
            </a:r>
            <a:r>
              <a:rPr lang="en-US" err="1"/>
              <a:t>cung</a:t>
            </a:r>
            <a:r>
              <a:rPr lang="en-US"/>
              <a:t> </a:t>
            </a:r>
            <a:r>
              <a:rPr lang="en-US" err="1"/>
              <a:t>cấp</a:t>
            </a:r>
            <a:r>
              <a:rPr lang="en-US"/>
              <a:t> </a:t>
            </a:r>
            <a:r>
              <a:rPr lang="en-US" err="1"/>
              <a:t>hướng</a:t>
            </a:r>
            <a:r>
              <a:rPr lang="en-US"/>
              <a:t> </a:t>
            </a:r>
            <a:r>
              <a:rPr lang="en-US" err="1"/>
              <a:t>dẫn</a:t>
            </a:r>
            <a:r>
              <a:rPr lang="en-US"/>
              <a:t> </a:t>
            </a:r>
            <a:r>
              <a:rPr lang="en-US" err="1"/>
              <a:t>cho</a:t>
            </a:r>
            <a:r>
              <a:rPr lang="en-US"/>
              <a:t> </a:t>
            </a:r>
            <a:r>
              <a:rPr lang="en-US" err="1"/>
              <a:t>bác</a:t>
            </a:r>
            <a:r>
              <a:rPr lang="en-US"/>
              <a:t> </a:t>
            </a:r>
            <a:r>
              <a:rPr lang="en-US" err="1"/>
              <a:t>sĩ</a:t>
            </a:r>
            <a:r>
              <a:rPr lang="en-US"/>
              <a:t> X </a:t>
            </a:r>
            <a:r>
              <a:rPr lang="en-US" err="1"/>
              <a:t>quang</a:t>
            </a:r>
            <a:r>
              <a:rPr lang="en-US"/>
              <a:t> can </a:t>
            </a:r>
            <a:r>
              <a:rPr lang="en-US" err="1"/>
              <a:t>thiệp</a:t>
            </a:r>
            <a:r>
              <a:rPr lang="en-US"/>
              <a:t>. </a:t>
            </a:r>
            <a:r>
              <a:rPr lang="en-US" err="1"/>
              <a:t>Bởi</a:t>
            </a:r>
            <a:r>
              <a:rPr lang="en-US"/>
              <a:t> </a:t>
            </a:r>
            <a:r>
              <a:rPr lang="en-US" err="1"/>
              <a:t>vì</a:t>
            </a:r>
            <a:r>
              <a:rPr lang="en-US"/>
              <a:t> </a:t>
            </a:r>
            <a:r>
              <a:rPr lang="en-US" err="1"/>
              <a:t>bản</a:t>
            </a:r>
            <a:r>
              <a:rPr lang="en-US"/>
              <a:t> </a:t>
            </a:r>
            <a:r>
              <a:rPr lang="en-US" err="1"/>
              <a:t>chất</a:t>
            </a:r>
            <a:r>
              <a:rPr lang="en-US"/>
              <a:t> </a:t>
            </a:r>
            <a:r>
              <a:rPr lang="en-US" err="1"/>
              <a:t>của</a:t>
            </a:r>
            <a:r>
              <a:rPr lang="en-US"/>
              <a:t> </a:t>
            </a:r>
            <a:r>
              <a:rPr lang="en-US" err="1"/>
              <a:t>tổn</a:t>
            </a:r>
            <a:r>
              <a:rPr lang="en-US"/>
              <a:t> </a:t>
            </a:r>
            <a:r>
              <a:rPr lang="en-US" err="1"/>
              <a:t>thương</a:t>
            </a:r>
            <a:r>
              <a:rPr lang="en-US"/>
              <a:t> </a:t>
            </a:r>
            <a:r>
              <a:rPr lang="en-US" err="1"/>
              <a:t>chảy</a:t>
            </a:r>
            <a:r>
              <a:rPr lang="en-US"/>
              <a:t> </a:t>
            </a:r>
            <a:r>
              <a:rPr lang="en-US" err="1"/>
              <a:t>máu</a:t>
            </a:r>
            <a:r>
              <a:rPr lang="en-US"/>
              <a:t> </a:t>
            </a:r>
            <a:r>
              <a:rPr lang="en-US" err="1"/>
              <a:t>và</a:t>
            </a:r>
            <a:r>
              <a:rPr lang="en-US"/>
              <a:t> </a:t>
            </a:r>
            <a:r>
              <a:rPr lang="en-US" err="1"/>
              <a:t>vị</a:t>
            </a:r>
            <a:r>
              <a:rPr lang="en-US"/>
              <a:t> </a:t>
            </a:r>
            <a:r>
              <a:rPr lang="en-US" err="1"/>
              <a:t>trí</a:t>
            </a:r>
            <a:r>
              <a:rPr lang="en-US"/>
              <a:t> </a:t>
            </a:r>
            <a:r>
              <a:rPr lang="en-US" err="1"/>
              <a:t>của</a:t>
            </a:r>
            <a:r>
              <a:rPr lang="en-US"/>
              <a:t> </a:t>
            </a:r>
            <a:r>
              <a:rPr lang="en-US" err="1"/>
              <a:t>nó</a:t>
            </a:r>
            <a:r>
              <a:rPr lang="en-US"/>
              <a:t> ở </a:t>
            </a:r>
            <a:r>
              <a:rPr lang="en-US" err="1"/>
              <a:t>đường</a:t>
            </a:r>
            <a:r>
              <a:rPr lang="en-US"/>
              <a:t> </a:t>
            </a:r>
            <a:r>
              <a:rPr lang="en-US" err="1"/>
              <a:t>tiêu</a:t>
            </a:r>
            <a:r>
              <a:rPr lang="en-US"/>
              <a:t> </a:t>
            </a:r>
            <a:r>
              <a:rPr lang="en-US" err="1"/>
              <a:t>hóa</a:t>
            </a:r>
            <a:r>
              <a:rPr lang="en-US"/>
              <a:t> </a:t>
            </a:r>
            <a:r>
              <a:rPr lang="en-US" err="1"/>
              <a:t>trên</a:t>
            </a:r>
            <a:r>
              <a:rPr lang="en-US"/>
              <a:t> </a:t>
            </a:r>
            <a:r>
              <a:rPr lang="en-US" err="1"/>
              <a:t>đã</a:t>
            </a:r>
            <a:r>
              <a:rPr lang="en-US"/>
              <a:t> </a:t>
            </a:r>
            <a:r>
              <a:rPr lang="en-US" err="1"/>
              <a:t>được</a:t>
            </a:r>
            <a:r>
              <a:rPr lang="en-US"/>
              <a:t> </a:t>
            </a:r>
            <a:r>
              <a:rPr lang="en-US" err="1"/>
              <a:t>thiết</a:t>
            </a:r>
            <a:r>
              <a:rPr lang="en-US"/>
              <a:t> </a:t>
            </a:r>
            <a:r>
              <a:rPr lang="en-US" err="1"/>
              <a:t>lập</a:t>
            </a:r>
            <a:r>
              <a:rPr lang="en-US"/>
              <a:t> </a:t>
            </a:r>
            <a:r>
              <a:rPr lang="en-US" err="1"/>
              <a:t>bằng</a:t>
            </a:r>
            <a:r>
              <a:rPr lang="en-US"/>
              <a:t> </a:t>
            </a:r>
            <a:r>
              <a:rPr lang="en-US" err="1"/>
              <a:t>nội</a:t>
            </a:r>
            <a:r>
              <a:rPr lang="en-US"/>
              <a:t> soi</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2F6ABC20-3E01-42FE-B42A-3E1334215D5A}" type="slidenum">
              <a:rPr lang="en-US"/>
              <a:t>35</a:t>
            </a:fld>
            <a:endParaRPr lang="en-US"/>
          </a:p>
        </p:txBody>
      </p:sp>
    </p:spTree>
    <p:extLst>
      <p:ext uri="{BB962C8B-B14F-4D97-AF65-F5344CB8AC3E}">
        <p14:creationId xmlns:p14="http://schemas.microsoft.com/office/powerpoint/2010/main" val="2893967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Chảy</a:t>
            </a:r>
            <a:r>
              <a:rPr lang="en-US"/>
              <a:t> </a:t>
            </a:r>
            <a:r>
              <a:rPr lang="en-US" err="1"/>
              <a:t>máu</a:t>
            </a:r>
            <a:r>
              <a:rPr lang="en-US"/>
              <a:t> </a:t>
            </a:r>
            <a:r>
              <a:rPr lang="en-US" err="1"/>
              <a:t>hỗng</a:t>
            </a:r>
            <a:r>
              <a:rPr lang="en-US"/>
              <a:t> </a:t>
            </a:r>
            <a:r>
              <a:rPr lang="en-US" err="1"/>
              <a:t>tràng</a:t>
            </a:r>
            <a:r>
              <a:rPr lang="en-US"/>
              <a:t> </a:t>
            </a:r>
            <a:r>
              <a:rPr lang="en-US" err="1"/>
              <a:t>cấp</a:t>
            </a:r>
            <a:r>
              <a:rPr lang="en-US"/>
              <a:t> </a:t>
            </a:r>
            <a:r>
              <a:rPr lang="en-US" err="1"/>
              <a:t>tính</a:t>
            </a:r>
            <a:r>
              <a:rPr lang="en-US"/>
              <a:t> (</a:t>
            </a:r>
            <a:r>
              <a:rPr lang="en-US" err="1"/>
              <a:t>mũi</a:t>
            </a:r>
            <a:r>
              <a:rPr lang="en-US"/>
              <a:t> </a:t>
            </a:r>
            <a:r>
              <a:rPr lang="en-US" err="1"/>
              <a:t>tên</a:t>
            </a:r>
            <a:r>
              <a:rPr lang="en-US"/>
              <a:t>). </a:t>
            </a:r>
            <a:r>
              <a:rPr lang="en-US" err="1"/>
              <a:t>chụp</a:t>
            </a:r>
            <a:r>
              <a:rPr lang="en-US"/>
              <a:t> </a:t>
            </a:r>
            <a:r>
              <a:rPr lang="en-US" err="1"/>
              <a:t>mạch</a:t>
            </a:r>
            <a:r>
              <a:rPr lang="en-US"/>
              <a:t> CT </a:t>
            </a:r>
            <a:r>
              <a:rPr lang="en-US" err="1"/>
              <a:t>đa</a:t>
            </a:r>
            <a:r>
              <a:rPr lang="en-US"/>
              <a:t> </a:t>
            </a:r>
            <a:r>
              <a:rPr lang="en-US" err="1"/>
              <a:t>đầu</a:t>
            </a:r>
            <a:r>
              <a:rPr lang="en-US"/>
              <a:t> </a:t>
            </a:r>
            <a:r>
              <a:rPr lang="en-US" err="1"/>
              <a:t>dò</a:t>
            </a:r>
            <a:r>
              <a:rPr lang="en-US"/>
              <a:t> (A) </a:t>
            </a:r>
            <a:r>
              <a:rPr lang="en-US" err="1"/>
              <a:t>xác</a:t>
            </a:r>
            <a:r>
              <a:rPr lang="en-US"/>
              <a:t> </a:t>
            </a:r>
            <a:r>
              <a:rPr lang="en-US" err="1"/>
              <a:t>định</a:t>
            </a:r>
            <a:r>
              <a:rPr lang="en-US"/>
              <a:t> </a:t>
            </a:r>
            <a:r>
              <a:rPr lang="en-US" err="1"/>
              <a:t>vị</a:t>
            </a:r>
            <a:r>
              <a:rPr lang="en-US"/>
              <a:t> </a:t>
            </a:r>
            <a:r>
              <a:rPr lang="en-US" err="1"/>
              <a:t>trí</a:t>
            </a:r>
            <a:r>
              <a:rPr lang="en-US"/>
              <a:t> </a:t>
            </a:r>
            <a:r>
              <a:rPr lang="en-US" err="1"/>
              <a:t>chảy</a:t>
            </a:r>
            <a:r>
              <a:rPr lang="en-US"/>
              <a:t> </a:t>
            </a:r>
            <a:r>
              <a:rPr lang="en-US" err="1"/>
              <a:t>máu</a:t>
            </a:r>
            <a:r>
              <a:rPr lang="en-US"/>
              <a:t> </a:t>
            </a:r>
            <a:r>
              <a:rPr lang="en-US" err="1"/>
              <a:t>đang</a:t>
            </a:r>
            <a:r>
              <a:rPr lang="en-US"/>
              <a:t> </a:t>
            </a:r>
            <a:r>
              <a:rPr lang="en-US" err="1"/>
              <a:t>hoạt</a:t>
            </a:r>
            <a:r>
              <a:rPr lang="en-US"/>
              <a:t> </a:t>
            </a:r>
            <a:r>
              <a:rPr lang="en-US" err="1"/>
              <a:t>động</a:t>
            </a:r>
            <a:r>
              <a:rPr lang="en-US"/>
              <a:t> </a:t>
            </a:r>
            <a:r>
              <a:rPr lang="en-US" err="1"/>
              <a:t>để</a:t>
            </a:r>
            <a:r>
              <a:rPr lang="en-US"/>
              <a:t> </a:t>
            </a:r>
            <a:r>
              <a:rPr lang="en-US" err="1"/>
              <a:t>chụp</a:t>
            </a:r>
            <a:r>
              <a:rPr lang="en-US"/>
              <a:t> </a:t>
            </a:r>
            <a:r>
              <a:rPr lang="en-US" err="1"/>
              <a:t>động</a:t>
            </a:r>
            <a:r>
              <a:rPr lang="en-US"/>
              <a:t> </a:t>
            </a:r>
            <a:r>
              <a:rPr lang="en-US" err="1"/>
              <a:t>mạch</a:t>
            </a:r>
            <a:r>
              <a:rPr lang="en-US"/>
              <a:t> (</a:t>
            </a:r>
            <a:r>
              <a:rPr lang="en-US" err="1"/>
              <a:t>giai</a:t>
            </a:r>
            <a:r>
              <a:rPr lang="en-US"/>
              <a:t> </a:t>
            </a:r>
            <a:r>
              <a:rPr lang="en-US" err="1"/>
              <a:t>đoạn</a:t>
            </a:r>
            <a:r>
              <a:rPr lang="en-US"/>
              <a:t> </a:t>
            </a:r>
            <a:r>
              <a:rPr lang="en-US" err="1"/>
              <a:t>đầu</a:t>
            </a:r>
            <a:r>
              <a:rPr lang="en-US"/>
              <a:t> [B] </a:t>
            </a:r>
            <a:r>
              <a:rPr lang="en-US" err="1"/>
              <a:t>và</a:t>
            </a:r>
            <a:r>
              <a:rPr lang="en-US"/>
              <a:t> </a:t>
            </a:r>
            <a:r>
              <a:rPr lang="en-US" err="1"/>
              <a:t>giai</a:t>
            </a:r>
            <a:r>
              <a:rPr lang="en-US"/>
              <a:t> </a:t>
            </a:r>
            <a:r>
              <a:rPr lang="en-US" err="1"/>
              <a:t>đoạn</a:t>
            </a:r>
            <a:r>
              <a:rPr lang="en-US"/>
              <a:t> </a:t>
            </a:r>
            <a:r>
              <a:rPr lang="en-US" err="1"/>
              <a:t>muộn</a:t>
            </a:r>
            <a:r>
              <a:rPr lang="en-US"/>
              <a:t> [C]).</a:t>
            </a:r>
          </a:p>
          <a:p>
            <a:r>
              <a:rPr lang="en-US" err="1">
                <a:ea typeface="Calibri"/>
                <a:cs typeface="Calibri"/>
              </a:rPr>
              <a:t>Hàng</a:t>
            </a:r>
            <a:r>
              <a:rPr lang="en-US">
                <a:ea typeface="Calibri"/>
                <a:cs typeface="Calibri"/>
              </a:rPr>
              <a:t> </a:t>
            </a:r>
            <a:r>
              <a:rPr lang="en-US" err="1">
                <a:ea typeface="Calibri"/>
                <a:cs typeface="Calibri"/>
              </a:rPr>
              <a:t>dưới</a:t>
            </a:r>
          </a:p>
          <a:p>
            <a:r>
              <a:rPr lang="en-US" err="1"/>
              <a:t>Chảy</a:t>
            </a:r>
            <a:r>
              <a:rPr lang="en-US"/>
              <a:t> </a:t>
            </a:r>
            <a:r>
              <a:rPr lang="en-US" err="1"/>
              <a:t>máu</a:t>
            </a:r>
            <a:r>
              <a:rPr lang="en-US"/>
              <a:t> ồ </a:t>
            </a:r>
            <a:r>
              <a:rPr lang="vi-VN">
                <a:latin typeface="Arial"/>
                <a:cs typeface="Arial"/>
              </a:rPr>
              <a:t>ạt</a:t>
            </a:r>
            <a:r>
              <a:rPr lang="en-US"/>
              <a:t> do </a:t>
            </a:r>
            <a:r>
              <a:rPr lang="en-US" err="1"/>
              <a:t>loét</a:t>
            </a:r>
            <a:r>
              <a:rPr lang="en-US"/>
              <a:t> </a:t>
            </a:r>
            <a:r>
              <a:rPr lang="en-US" err="1"/>
              <a:t>tá</a:t>
            </a:r>
            <a:r>
              <a:rPr lang="en-US"/>
              <a:t> </a:t>
            </a:r>
            <a:r>
              <a:rPr lang="en-US" err="1"/>
              <a:t>tràng</a:t>
            </a:r>
            <a:r>
              <a:rPr lang="en-US"/>
              <a:t>. </a:t>
            </a:r>
            <a:r>
              <a:rPr lang="en-US" err="1"/>
              <a:t>Chất</a:t>
            </a:r>
            <a:r>
              <a:rPr lang="en-US"/>
              <a:t> </a:t>
            </a:r>
            <a:r>
              <a:rPr lang="en-US" err="1"/>
              <a:t>cản</a:t>
            </a:r>
            <a:r>
              <a:rPr lang="en-US"/>
              <a:t> </a:t>
            </a:r>
            <a:r>
              <a:rPr lang="en-US" err="1"/>
              <a:t>quang</a:t>
            </a:r>
            <a:r>
              <a:rPr lang="en-US"/>
              <a:t> </a:t>
            </a:r>
            <a:r>
              <a:rPr lang="en-US" err="1"/>
              <a:t>thoát</a:t>
            </a:r>
            <a:r>
              <a:rPr lang="en-US"/>
              <a:t> </a:t>
            </a:r>
            <a:r>
              <a:rPr lang="en-US" err="1"/>
              <a:t>ra</a:t>
            </a:r>
            <a:r>
              <a:rPr lang="en-US"/>
              <a:t> </a:t>
            </a:r>
            <a:r>
              <a:rPr lang="en-US" err="1"/>
              <a:t>từ</a:t>
            </a:r>
            <a:r>
              <a:rPr lang="en-US"/>
              <a:t> </a:t>
            </a:r>
            <a:r>
              <a:rPr lang="en-US" err="1"/>
              <a:t>động</a:t>
            </a:r>
            <a:r>
              <a:rPr lang="en-US"/>
              <a:t> </a:t>
            </a:r>
            <a:r>
              <a:rPr lang="en-US" err="1"/>
              <a:t>mạch</a:t>
            </a:r>
            <a:r>
              <a:rPr lang="en-US"/>
              <a:t> </a:t>
            </a:r>
            <a:r>
              <a:rPr lang="en-US" err="1"/>
              <a:t>vị</a:t>
            </a:r>
            <a:r>
              <a:rPr lang="en-US"/>
              <a:t> </a:t>
            </a:r>
            <a:r>
              <a:rPr lang="en-US" err="1"/>
              <a:t>tá</a:t>
            </a:r>
            <a:r>
              <a:rPr lang="en-US"/>
              <a:t> </a:t>
            </a:r>
            <a:r>
              <a:rPr lang="en-US" err="1"/>
              <a:t>tràng</a:t>
            </a:r>
            <a:r>
              <a:rPr lang="en-US"/>
              <a:t>. </a:t>
            </a:r>
            <a:r>
              <a:rPr lang="en-US" err="1"/>
              <a:t>Bệnh</a:t>
            </a:r>
            <a:r>
              <a:rPr lang="en-US"/>
              <a:t> </a:t>
            </a:r>
            <a:r>
              <a:rPr lang="en-US" err="1"/>
              <a:t>nhân</a:t>
            </a:r>
            <a:r>
              <a:rPr lang="en-US"/>
              <a:t> </a:t>
            </a:r>
            <a:r>
              <a:rPr lang="en-US" err="1"/>
              <a:t>bị</a:t>
            </a:r>
            <a:r>
              <a:rPr lang="en-US"/>
              <a:t> </a:t>
            </a:r>
            <a:r>
              <a:rPr lang="en-US" err="1"/>
              <a:t>sốc</a:t>
            </a:r>
            <a:r>
              <a:rPr lang="en-US"/>
              <a:t> do co </a:t>
            </a:r>
            <a:r>
              <a:rPr lang="en-US" err="1"/>
              <a:t>thắt</a:t>
            </a:r>
            <a:r>
              <a:rPr lang="en-US"/>
              <a:t> </a:t>
            </a:r>
            <a:r>
              <a:rPr lang="en-US" err="1"/>
              <a:t>động</a:t>
            </a:r>
            <a:r>
              <a:rPr lang="en-US"/>
              <a:t> </a:t>
            </a:r>
            <a:r>
              <a:rPr lang="en-US" err="1"/>
              <a:t>mạch</a:t>
            </a:r>
            <a:r>
              <a:rPr lang="en-US"/>
              <a:t> </a:t>
            </a:r>
            <a:r>
              <a:rPr lang="en-US" err="1"/>
              <a:t>gan</a:t>
            </a:r>
            <a:r>
              <a:rPr lang="en-US"/>
              <a:t> </a:t>
            </a:r>
            <a:r>
              <a:rPr lang="en-US" err="1"/>
              <a:t>chung</a:t>
            </a:r>
            <a:r>
              <a:rPr lang="en-US"/>
              <a:t> (</a:t>
            </a:r>
            <a:r>
              <a:rPr lang="en-US" err="1"/>
              <a:t>mũi</a:t>
            </a:r>
            <a:r>
              <a:rPr lang="en-US"/>
              <a:t> </a:t>
            </a:r>
            <a:r>
              <a:rPr lang="en-US" err="1"/>
              <a:t>tên</a:t>
            </a:r>
            <a:r>
              <a:rPr lang="en-US"/>
              <a:t>) (A). Sau khi đặt coil vào động mạch vị tá tràng, cả đoạn gần và đoạn xa của vị trí chảy máu, tình trạng xuất huyết được kiểm soát. Động mạch gan chung (mũi tên) tương ứng với huyết áp trở lại bình thường (B)</a:t>
            </a:r>
          </a:p>
        </p:txBody>
      </p:sp>
      <p:sp>
        <p:nvSpPr>
          <p:cNvPr id="4" name="Slide Number Placeholder 3"/>
          <p:cNvSpPr>
            <a:spLocks noGrp="1"/>
          </p:cNvSpPr>
          <p:nvPr>
            <p:ph type="sldNum" sz="quarter" idx="5"/>
          </p:nvPr>
        </p:nvSpPr>
        <p:spPr/>
        <p:txBody>
          <a:bodyPr/>
          <a:lstStyle/>
          <a:p>
            <a:fld id="{2F6ABC20-3E01-42FE-B42A-3E1334215D5A}" type="slidenum">
              <a:rPr lang="en-US"/>
              <a:t>38</a:t>
            </a:fld>
            <a:endParaRPr lang="en-US"/>
          </a:p>
        </p:txBody>
      </p:sp>
    </p:spTree>
    <p:extLst>
      <p:ext uri="{BB962C8B-B14F-4D97-AF65-F5344CB8AC3E}">
        <p14:creationId xmlns:p14="http://schemas.microsoft.com/office/powerpoint/2010/main" val="1755299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BN </a:t>
            </a:r>
            <a:r>
              <a:rPr lang="en-US" err="1">
                <a:cs typeface="Calibri"/>
              </a:rPr>
              <a:t>nam</a:t>
            </a:r>
            <a:r>
              <a:rPr lang="en-US">
                <a:cs typeface="Calibri"/>
              </a:rPr>
              <a:t> 44 </a:t>
            </a:r>
            <a:r>
              <a:rPr lang="en-US" err="1">
                <a:cs typeface="Calibri"/>
              </a:rPr>
              <a:t>tuổi</a:t>
            </a:r>
            <a:r>
              <a:rPr lang="en-US">
                <a:cs typeface="Calibri"/>
              </a:rPr>
              <a:t>, BN </a:t>
            </a:r>
            <a:r>
              <a:rPr lang="en-US" err="1">
                <a:cs typeface="Calibri"/>
              </a:rPr>
              <a:t>xuất</a:t>
            </a:r>
            <a:r>
              <a:rPr lang="en-US">
                <a:cs typeface="Calibri"/>
              </a:rPr>
              <a:t> </a:t>
            </a:r>
            <a:r>
              <a:rPr lang="en-US" err="1">
                <a:cs typeface="Calibri"/>
              </a:rPr>
              <a:t>viện</a:t>
            </a:r>
            <a:r>
              <a:rPr lang="en-US">
                <a:cs typeface="Calibri"/>
              </a:rPr>
              <a:t> </a:t>
            </a:r>
            <a:r>
              <a:rPr lang="en-US" err="1">
                <a:cs typeface="Calibri"/>
              </a:rPr>
              <a:t>từ</a:t>
            </a:r>
            <a:r>
              <a:rPr lang="en-US">
                <a:cs typeface="Calibri"/>
              </a:rPr>
              <a:t> </a:t>
            </a:r>
            <a:r>
              <a:rPr lang="en-US" err="1">
                <a:cs typeface="Calibri"/>
              </a:rPr>
              <a:t>ngày</a:t>
            </a:r>
            <a:r>
              <a:rPr lang="en-US">
                <a:cs typeface="Calibri"/>
              </a:rPr>
              <a:t> 27/11/2020 vs </a:t>
            </a:r>
            <a:r>
              <a:rPr lang="en-US" err="1">
                <a:cs typeface="Calibri"/>
              </a:rPr>
              <a:t>chẩn</a:t>
            </a:r>
            <a:r>
              <a:rPr lang="en-US">
                <a:cs typeface="Calibri"/>
              </a:rPr>
              <a:t> </a:t>
            </a:r>
            <a:r>
              <a:rPr lang="en-US" err="1">
                <a:cs typeface="Calibri"/>
              </a:rPr>
              <a:t>đoán</a:t>
            </a:r>
            <a:r>
              <a:rPr lang="en-US">
                <a:cs typeface="Calibri"/>
              </a:rPr>
              <a:t> XHTH </a:t>
            </a:r>
            <a:r>
              <a:rPr lang="en-US" err="1">
                <a:cs typeface="Calibri"/>
              </a:rPr>
              <a:t>trên</a:t>
            </a:r>
            <a:r>
              <a:rPr lang="en-US">
                <a:cs typeface="Calibri"/>
              </a:rPr>
              <a:t> do </a:t>
            </a:r>
            <a:r>
              <a:rPr lang="en-US" err="1">
                <a:cs typeface="Calibri"/>
              </a:rPr>
              <a:t>loét</a:t>
            </a:r>
            <a:r>
              <a:rPr lang="en-US">
                <a:cs typeface="Calibri"/>
              </a:rPr>
              <a:t> </a:t>
            </a:r>
            <a:r>
              <a:rPr lang="en-US" err="1">
                <a:cs typeface="Calibri"/>
              </a:rPr>
              <a:t>hành</a:t>
            </a:r>
            <a:r>
              <a:rPr lang="en-US">
                <a:cs typeface="Calibri"/>
              </a:rPr>
              <a:t> </a:t>
            </a:r>
            <a:r>
              <a:rPr lang="en-US" err="1">
                <a:cs typeface="Calibri"/>
              </a:rPr>
              <a:t>tá</a:t>
            </a:r>
            <a:r>
              <a:rPr lang="en-US">
                <a:cs typeface="Calibri"/>
              </a:rPr>
              <a:t> </a:t>
            </a:r>
            <a:r>
              <a:rPr lang="en-US" err="1">
                <a:cs typeface="Calibri"/>
              </a:rPr>
              <a:t>tràng</a:t>
            </a:r>
            <a:r>
              <a:rPr lang="en-US">
                <a:cs typeface="Calibri"/>
              </a:rPr>
              <a:t> Forrest </a:t>
            </a:r>
            <a:r>
              <a:rPr lang="en-US" err="1">
                <a:cs typeface="Calibri"/>
              </a:rPr>
              <a:t>Ib</a:t>
            </a:r>
            <a:r>
              <a:rPr lang="en-US">
                <a:cs typeface="Calibri"/>
              </a:rPr>
              <a:t> </a:t>
            </a:r>
            <a:r>
              <a:rPr lang="en-US" err="1">
                <a:cs typeface="Calibri"/>
              </a:rPr>
              <a:t>đã</a:t>
            </a:r>
            <a:r>
              <a:rPr lang="en-US">
                <a:cs typeface="Calibri"/>
              </a:rPr>
              <a:t> </a:t>
            </a:r>
            <a:r>
              <a:rPr lang="en-US" err="1">
                <a:cs typeface="Calibri"/>
              </a:rPr>
              <a:t>kẹp</a:t>
            </a:r>
            <a:r>
              <a:rPr lang="en-US">
                <a:cs typeface="Calibri"/>
              </a:rPr>
              <a:t> </a:t>
            </a:r>
            <a:r>
              <a:rPr lang="en-US" err="1">
                <a:cs typeface="Calibri"/>
              </a:rPr>
              <a:t>và</a:t>
            </a:r>
            <a:r>
              <a:rPr lang="en-US">
                <a:cs typeface="Calibri"/>
              </a:rPr>
              <a:t> </a:t>
            </a:r>
            <a:r>
              <a:rPr lang="en-US" err="1">
                <a:cs typeface="Calibri"/>
              </a:rPr>
              <a:t>chích</a:t>
            </a:r>
            <a:r>
              <a:rPr lang="en-US">
                <a:cs typeface="Calibri"/>
              </a:rPr>
              <a:t> </a:t>
            </a:r>
            <a:r>
              <a:rPr lang="en-US" err="1">
                <a:cs typeface="Calibri"/>
              </a:rPr>
              <a:t>cầm</a:t>
            </a:r>
            <a:r>
              <a:rPr lang="en-US">
                <a:cs typeface="Calibri"/>
              </a:rPr>
              <a:t> </a:t>
            </a:r>
            <a:r>
              <a:rPr lang="en-US" err="1">
                <a:cs typeface="Calibri"/>
              </a:rPr>
              <a:t>máu</a:t>
            </a:r>
            <a:r>
              <a:rPr lang="en-US">
                <a:cs typeface="Calibri"/>
              </a:rPr>
              <a:t>. </a:t>
            </a:r>
            <a:r>
              <a:rPr lang="en-US" err="1">
                <a:cs typeface="Calibri"/>
              </a:rPr>
              <a:t>Từ</a:t>
            </a:r>
            <a:r>
              <a:rPr lang="en-US">
                <a:cs typeface="Calibri"/>
              </a:rPr>
              <a:t> </a:t>
            </a:r>
            <a:r>
              <a:rPr lang="en-US" err="1">
                <a:cs typeface="Calibri"/>
              </a:rPr>
              <a:t>ngày</a:t>
            </a:r>
            <a:r>
              <a:rPr lang="en-US">
                <a:cs typeface="Calibri"/>
              </a:rPr>
              <a:t> </a:t>
            </a:r>
            <a:r>
              <a:rPr lang="en-US" err="1">
                <a:cs typeface="Calibri"/>
              </a:rPr>
              <a:t>xuất</a:t>
            </a:r>
            <a:r>
              <a:rPr lang="en-US">
                <a:cs typeface="Calibri"/>
              </a:rPr>
              <a:t> </a:t>
            </a:r>
            <a:r>
              <a:rPr lang="en-US" err="1">
                <a:cs typeface="Calibri"/>
              </a:rPr>
              <a:t>viện</a:t>
            </a:r>
            <a:r>
              <a:rPr lang="en-US">
                <a:cs typeface="Calibri"/>
              </a:rPr>
              <a:t> BN </a:t>
            </a:r>
            <a:r>
              <a:rPr lang="en-US" err="1">
                <a:cs typeface="Calibri"/>
              </a:rPr>
              <a:t>đi</a:t>
            </a:r>
            <a:r>
              <a:rPr lang="en-US">
                <a:cs typeface="Calibri"/>
              </a:rPr>
              <a:t> </a:t>
            </a:r>
            <a:r>
              <a:rPr lang="en-US" err="1">
                <a:cs typeface="Calibri"/>
              </a:rPr>
              <a:t>tiêu</a:t>
            </a:r>
            <a:r>
              <a:rPr lang="en-US">
                <a:cs typeface="Calibri"/>
              </a:rPr>
              <a:t> </a:t>
            </a:r>
            <a:r>
              <a:rPr lang="en-US" err="1">
                <a:cs typeface="Calibri"/>
              </a:rPr>
              <a:t>phân</a:t>
            </a:r>
            <a:r>
              <a:rPr lang="en-US">
                <a:cs typeface="Calibri"/>
              </a:rPr>
              <a:t> </a:t>
            </a:r>
            <a:r>
              <a:rPr lang="en-US" err="1">
                <a:cs typeface="Calibri"/>
              </a:rPr>
              <a:t>khuôn</a:t>
            </a:r>
            <a:r>
              <a:rPr lang="en-US">
                <a:cs typeface="Calibri"/>
              </a:rPr>
              <a:t> </a:t>
            </a:r>
            <a:r>
              <a:rPr lang="en-US" err="1">
                <a:cs typeface="Calibri"/>
              </a:rPr>
              <a:t>đen</a:t>
            </a:r>
            <a:r>
              <a:rPr lang="en-US">
                <a:cs typeface="Calibri"/>
              </a:rPr>
              <a:t> (</a:t>
            </a:r>
            <a:r>
              <a:rPr lang="en-US" err="1">
                <a:cs typeface="Calibri"/>
              </a:rPr>
              <a:t>có</a:t>
            </a:r>
            <a:r>
              <a:rPr lang="en-US">
                <a:cs typeface="Calibri"/>
              </a:rPr>
              <a:t> </a:t>
            </a:r>
            <a:r>
              <a:rPr lang="en-US" err="1">
                <a:cs typeface="Calibri"/>
              </a:rPr>
              <a:t>dùng</a:t>
            </a:r>
            <a:r>
              <a:rPr lang="en-US">
                <a:cs typeface="Calibri"/>
              </a:rPr>
              <a:t> </a:t>
            </a:r>
            <a:r>
              <a:rPr lang="en-US" err="1">
                <a:cs typeface="Calibri"/>
              </a:rPr>
              <a:t>sắt</a:t>
            </a:r>
            <a:r>
              <a:rPr lang="en-US">
                <a:cs typeface="Calibri"/>
              </a:rPr>
              <a:t>). 11/12/2020 BN </a:t>
            </a:r>
            <a:r>
              <a:rPr lang="en-US" err="1">
                <a:cs typeface="Calibri"/>
              </a:rPr>
              <a:t>tiêu</a:t>
            </a:r>
            <a:r>
              <a:rPr lang="en-US">
                <a:cs typeface="Calibri"/>
              </a:rPr>
              <a:t> </a:t>
            </a:r>
            <a:r>
              <a:rPr lang="en-US" err="1">
                <a:cs typeface="Calibri"/>
              </a:rPr>
              <a:t>phân</a:t>
            </a:r>
            <a:r>
              <a:rPr lang="en-US">
                <a:cs typeface="Calibri"/>
              </a:rPr>
              <a:t> </a:t>
            </a:r>
            <a:r>
              <a:rPr lang="en-US" err="1">
                <a:cs typeface="Calibri"/>
              </a:rPr>
              <a:t>đen</a:t>
            </a:r>
            <a:r>
              <a:rPr lang="en-US">
                <a:cs typeface="Calibri"/>
              </a:rPr>
              <a:t> </a:t>
            </a:r>
            <a:r>
              <a:rPr lang="en-US" err="1">
                <a:cs typeface="Calibri"/>
              </a:rPr>
              <a:t>sệt</a:t>
            </a:r>
            <a:r>
              <a:rPr lang="en-US">
                <a:cs typeface="Calibri"/>
              </a:rPr>
              <a:t> </a:t>
            </a:r>
            <a:r>
              <a:rPr lang="en-US" err="1">
                <a:cs typeface="Calibri"/>
              </a:rPr>
              <a:t>lượng</a:t>
            </a:r>
            <a:r>
              <a:rPr lang="en-US">
                <a:cs typeface="Calibri"/>
              </a:rPr>
              <a:t> </a:t>
            </a:r>
            <a:r>
              <a:rPr lang="en-US" err="1">
                <a:cs typeface="Calibri"/>
              </a:rPr>
              <a:t>nhiều</a:t>
            </a:r>
            <a:r>
              <a:rPr lang="en-US">
                <a:cs typeface="Calibri"/>
              </a:rPr>
              <a:t>, </a:t>
            </a:r>
            <a:r>
              <a:rPr lang="en-US" err="1">
                <a:cs typeface="Calibri"/>
              </a:rPr>
              <a:t>sau</a:t>
            </a:r>
            <a:r>
              <a:rPr lang="en-US">
                <a:cs typeface="Calibri"/>
              </a:rPr>
              <a:t> </a:t>
            </a:r>
            <a:r>
              <a:rPr lang="en-US" err="1">
                <a:cs typeface="Calibri"/>
              </a:rPr>
              <a:t>đi</a:t>
            </a:r>
            <a:r>
              <a:rPr lang="en-US">
                <a:cs typeface="Calibri"/>
              </a:rPr>
              <a:t> </a:t>
            </a:r>
            <a:r>
              <a:rPr lang="en-US" err="1">
                <a:cs typeface="Calibri"/>
              </a:rPr>
              <a:t>tiêu</a:t>
            </a:r>
            <a:r>
              <a:rPr lang="en-US">
                <a:cs typeface="Calibri"/>
              </a:rPr>
              <a:t> BN </a:t>
            </a:r>
            <a:r>
              <a:rPr lang="en-US" err="1">
                <a:cs typeface="Calibri"/>
              </a:rPr>
              <a:t>mệt</a:t>
            </a:r>
            <a:r>
              <a:rPr lang="en-US">
                <a:cs typeface="Calibri"/>
              </a:rPr>
              <a:t> </a:t>
            </a:r>
            <a:r>
              <a:rPr lang="en-US" err="1">
                <a:cs typeface="Calibri"/>
              </a:rPr>
              <a:t>và</a:t>
            </a:r>
            <a:r>
              <a:rPr lang="en-US">
                <a:cs typeface="Calibri"/>
              </a:rPr>
              <a:t> </a:t>
            </a:r>
            <a:r>
              <a:rPr lang="en-US" err="1">
                <a:cs typeface="Calibri"/>
              </a:rPr>
              <a:t>chóng</a:t>
            </a:r>
            <a:r>
              <a:rPr lang="en-US">
                <a:cs typeface="Calibri"/>
              </a:rPr>
              <a:t> </a:t>
            </a:r>
            <a:r>
              <a:rPr lang="en-US" err="1">
                <a:cs typeface="Calibri"/>
              </a:rPr>
              <a:t>măt</a:t>
            </a:r>
            <a:r>
              <a:rPr lang="en-US">
                <a:cs typeface="Calibri"/>
              </a:rPr>
              <a:t> -&gt; </a:t>
            </a:r>
            <a:r>
              <a:rPr lang="en-US" err="1">
                <a:cs typeface="Calibri"/>
              </a:rPr>
              <a:t>nhập</a:t>
            </a:r>
            <a:r>
              <a:rPr lang="en-US">
                <a:cs typeface="Calibri"/>
              </a:rPr>
              <a:t> BV DHYD TP HCM. </a:t>
            </a:r>
            <a:r>
              <a:rPr lang="en-US" err="1">
                <a:cs typeface="Calibri"/>
              </a:rPr>
              <a:t>Tình</a:t>
            </a:r>
            <a:r>
              <a:rPr lang="en-US">
                <a:cs typeface="Calibri"/>
              </a:rPr>
              <a:t> </a:t>
            </a:r>
            <a:r>
              <a:rPr lang="en-US" err="1">
                <a:cs typeface="Calibri"/>
              </a:rPr>
              <a:t>trạng</a:t>
            </a:r>
            <a:r>
              <a:rPr lang="en-US">
                <a:cs typeface="Calibri"/>
              </a:rPr>
              <a:t> </a:t>
            </a:r>
            <a:r>
              <a:rPr lang="en-US" err="1">
                <a:cs typeface="Calibri"/>
              </a:rPr>
              <a:t>lúc</a:t>
            </a:r>
            <a:r>
              <a:rPr lang="en-US">
                <a:cs typeface="Calibri"/>
              </a:rPr>
              <a:t> NV: M 136, HA 89/62, NT 16, SpO2 98%. BN </a:t>
            </a:r>
            <a:r>
              <a:rPr lang="en-US" err="1">
                <a:cs typeface="Calibri"/>
              </a:rPr>
              <a:t>sau</a:t>
            </a:r>
            <a:r>
              <a:rPr lang="en-US">
                <a:cs typeface="Calibri"/>
              </a:rPr>
              <a:t> </a:t>
            </a:r>
            <a:r>
              <a:rPr lang="en-US" err="1">
                <a:cs typeface="Calibri"/>
              </a:rPr>
              <a:t>đó</a:t>
            </a:r>
            <a:r>
              <a:rPr lang="en-US">
                <a:cs typeface="Calibri"/>
              </a:rPr>
              <a:t> </a:t>
            </a:r>
            <a:r>
              <a:rPr lang="en-US" err="1">
                <a:cs typeface="Calibri"/>
              </a:rPr>
              <a:t>đc</a:t>
            </a:r>
            <a:r>
              <a:rPr lang="en-US">
                <a:cs typeface="Calibri"/>
              </a:rPr>
              <a:t> </a:t>
            </a:r>
            <a:r>
              <a:rPr lang="en-US" err="1">
                <a:cs typeface="Calibri"/>
              </a:rPr>
              <a:t>hồi</a:t>
            </a:r>
            <a:r>
              <a:rPr lang="en-US">
                <a:cs typeface="Calibri"/>
              </a:rPr>
              <a:t> </a:t>
            </a:r>
            <a:r>
              <a:rPr lang="en-US" err="1">
                <a:cs typeface="Calibri"/>
              </a:rPr>
              <a:t>sức</a:t>
            </a:r>
            <a:r>
              <a:rPr lang="en-US">
                <a:cs typeface="Calibri"/>
              </a:rPr>
              <a:t> </a:t>
            </a:r>
            <a:r>
              <a:rPr lang="en-US" err="1">
                <a:cs typeface="Calibri"/>
              </a:rPr>
              <a:t>và</a:t>
            </a:r>
            <a:r>
              <a:rPr lang="en-US">
                <a:cs typeface="Calibri"/>
              </a:rPr>
              <a:t> </a:t>
            </a:r>
            <a:r>
              <a:rPr lang="en-US" err="1">
                <a:cs typeface="Calibri"/>
              </a:rPr>
              <a:t>nội</a:t>
            </a:r>
            <a:r>
              <a:rPr lang="en-US">
                <a:cs typeface="Calibri"/>
              </a:rPr>
              <a:t> soi: </a:t>
            </a:r>
            <a:r>
              <a:rPr lang="en-US"/>
              <a:t>* </a:t>
            </a:r>
            <a:r>
              <a:rPr lang="en-US" err="1"/>
              <a:t>Dạ</a:t>
            </a:r>
            <a:r>
              <a:rPr lang="en-US"/>
              <a:t> </a:t>
            </a:r>
            <a:r>
              <a:rPr lang="en-US" err="1"/>
              <a:t>dày</a:t>
            </a:r>
            <a:r>
              <a:rPr lang="en-US"/>
              <a:t>: </a:t>
            </a:r>
            <a:r>
              <a:rPr lang="en-US" err="1"/>
              <a:t>có</a:t>
            </a:r>
            <a:r>
              <a:rPr lang="en-US"/>
              <a:t> </a:t>
            </a:r>
            <a:r>
              <a:rPr lang="en-US" err="1"/>
              <a:t>máu</a:t>
            </a:r>
            <a:r>
              <a:rPr lang="en-US"/>
              <a:t> </a:t>
            </a:r>
            <a:r>
              <a:rPr lang="en-US" err="1"/>
              <a:t>đỏ</a:t>
            </a:r>
            <a:r>
              <a:rPr lang="en-US"/>
              <a:t> + </a:t>
            </a:r>
            <a:r>
              <a:rPr lang="en-US" err="1"/>
              <a:t>máu</a:t>
            </a:r>
            <a:r>
              <a:rPr lang="en-US"/>
              <a:t> </a:t>
            </a:r>
            <a:r>
              <a:rPr lang="en-US" err="1"/>
              <a:t>cục</a:t>
            </a:r>
            <a:r>
              <a:rPr lang="en-US"/>
              <a:t>. * </a:t>
            </a:r>
            <a:r>
              <a:rPr lang="en-US" err="1"/>
              <a:t>Hành</a:t>
            </a:r>
            <a:r>
              <a:rPr lang="en-US"/>
              <a:t> </a:t>
            </a:r>
            <a:r>
              <a:rPr lang="en-US" err="1"/>
              <a:t>tá</a:t>
            </a:r>
            <a:r>
              <a:rPr lang="en-US"/>
              <a:t> </a:t>
            </a:r>
            <a:r>
              <a:rPr lang="en-US" err="1"/>
              <a:t>tràng</a:t>
            </a:r>
            <a:r>
              <a:rPr lang="en-US"/>
              <a:t>: </a:t>
            </a:r>
            <a:r>
              <a:rPr lang="en-US" err="1"/>
              <a:t>vách</a:t>
            </a:r>
            <a:r>
              <a:rPr lang="en-US"/>
              <a:t> </a:t>
            </a:r>
            <a:r>
              <a:rPr lang="en-US" err="1"/>
              <a:t>trước</a:t>
            </a:r>
            <a:r>
              <a:rPr lang="en-US"/>
              <a:t> </a:t>
            </a:r>
            <a:r>
              <a:rPr lang="en-US" err="1"/>
              <a:t>hành</a:t>
            </a:r>
            <a:r>
              <a:rPr lang="en-US"/>
              <a:t> </a:t>
            </a:r>
            <a:r>
              <a:rPr lang="en-US" err="1"/>
              <a:t>tá</a:t>
            </a:r>
            <a:r>
              <a:rPr lang="en-US"/>
              <a:t> </a:t>
            </a:r>
            <a:r>
              <a:rPr lang="en-US" err="1"/>
              <a:t>tràng</a:t>
            </a:r>
            <a:r>
              <a:rPr lang="en-US"/>
              <a:t> </a:t>
            </a:r>
            <a:r>
              <a:rPr lang="en-US" err="1"/>
              <a:t>có</a:t>
            </a:r>
            <a:r>
              <a:rPr lang="en-US"/>
              <a:t> </a:t>
            </a:r>
            <a:r>
              <a:rPr lang="en-US" err="1"/>
              <a:t>khối</a:t>
            </a:r>
            <a:r>
              <a:rPr lang="en-US"/>
              <a:t> </a:t>
            </a:r>
            <a:r>
              <a:rPr lang="en-US" err="1"/>
              <a:t>máu</a:t>
            </a:r>
            <a:r>
              <a:rPr lang="en-US"/>
              <a:t> </a:t>
            </a:r>
            <a:r>
              <a:rPr lang="en-US" err="1"/>
              <a:t>đông</a:t>
            </a:r>
            <a:r>
              <a:rPr lang="en-US"/>
              <a:t> </a:t>
            </a:r>
            <a:r>
              <a:rPr lang="en-US" err="1"/>
              <a:t>lớn</a:t>
            </a:r>
            <a:r>
              <a:rPr lang="en-US"/>
              <a:t> </a:t>
            </a:r>
            <a:r>
              <a:rPr lang="en-US" err="1"/>
              <a:t>chiếm</a:t>
            </a:r>
            <a:r>
              <a:rPr lang="en-US"/>
              <a:t> 1/2 chu vi </a:t>
            </a:r>
            <a:r>
              <a:rPr lang="en-US" err="1"/>
              <a:t>tá</a:t>
            </a:r>
            <a:r>
              <a:rPr lang="en-US"/>
              <a:t> </a:t>
            </a:r>
            <a:r>
              <a:rPr lang="en-US" err="1"/>
              <a:t>tràng</a:t>
            </a:r>
            <a:r>
              <a:rPr lang="en-US"/>
              <a:t>, </a:t>
            </a:r>
            <a:r>
              <a:rPr lang="en-US" err="1"/>
              <a:t>không</a:t>
            </a:r>
            <a:r>
              <a:rPr lang="en-US"/>
              <a:t> </a:t>
            </a:r>
            <a:r>
              <a:rPr lang="en-US" err="1"/>
              <a:t>thể</a:t>
            </a:r>
            <a:r>
              <a:rPr lang="en-US"/>
              <a:t> can </a:t>
            </a:r>
            <a:r>
              <a:rPr lang="en-US" err="1"/>
              <a:t>thiệp</a:t>
            </a:r>
            <a:r>
              <a:rPr lang="en-US"/>
              <a:t> qua </a:t>
            </a:r>
            <a:r>
              <a:rPr lang="en-US" err="1"/>
              <a:t>nội</a:t>
            </a:r>
            <a:r>
              <a:rPr lang="en-US"/>
              <a:t> soi * </a:t>
            </a:r>
            <a:r>
              <a:rPr lang="en-US" err="1"/>
              <a:t>Tá</a:t>
            </a:r>
            <a:r>
              <a:rPr lang="en-US"/>
              <a:t> </a:t>
            </a:r>
            <a:r>
              <a:rPr lang="en-US" err="1"/>
              <a:t>tràng</a:t>
            </a:r>
            <a:r>
              <a:rPr lang="en-US"/>
              <a:t> DII: </a:t>
            </a:r>
            <a:r>
              <a:rPr lang="en-US" err="1"/>
              <a:t>có</a:t>
            </a:r>
            <a:r>
              <a:rPr lang="en-US"/>
              <a:t> </a:t>
            </a:r>
            <a:r>
              <a:rPr lang="en-US" err="1"/>
              <a:t>máu</a:t>
            </a:r>
            <a:r>
              <a:rPr lang="en-US"/>
              <a:t> </a:t>
            </a:r>
            <a:r>
              <a:rPr lang="en-US" err="1"/>
              <a:t>đỏ</a:t>
            </a:r>
            <a:r>
              <a:rPr lang="en-US"/>
              <a:t> + </a:t>
            </a:r>
            <a:r>
              <a:rPr lang="en-US" err="1"/>
              <a:t>máu</a:t>
            </a:r>
            <a:r>
              <a:rPr lang="en-US"/>
              <a:t> </a:t>
            </a:r>
            <a:r>
              <a:rPr lang="en-US" err="1"/>
              <a:t>cục</a:t>
            </a:r>
            <a:r>
              <a:rPr lang="en-US"/>
              <a:t>. </a:t>
            </a:r>
            <a:r>
              <a:rPr lang="en-US" err="1"/>
              <a:t>ChẨN</a:t>
            </a:r>
            <a:r>
              <a:rPr lang="en-US"/>
              <a:t> ĐOÁN: </a:t>
            </a:r>
            <a:r>
              <a:rPr lang="en-US" err="1"/>
              <a:t>Xuất</a:t>
            </a:r>
            <a:r>
              <a:rPr lang="en-US"/>
              <a:t> </a:t>
            </a:r>
            <a:r>
              <a:rPr lang="en-US" err="1"/>
              <a:t>huyết</a:t>
            </a:r>
            <a:r>
              <a:rPr lang="en-US"/>
              <a:t> </a:t>
            </a:r>
            <a:r>
              <a:rPr lang="en-US" err="1"/>
              <a:t>tiêu</a:t>
            </a:r>
            <a:r>
              <a:rPr lang="en-US"/>
              <a:t> </a:t>
            </a:r>
            <a:r>
              <a:rPr lang="en-US" err="1"/>
              <a:t>hóa</a:t>
            </a:r>
            <a:r>
              <a:rPr lang="en-US"/>
              <a:t> </a:t>
            </a:r>
            <a:r>
              <a:rPr lang="en-US" err="1"/>
              <a:t>trên</a:t>
            </a:r>
            <a:r>
              <a:rPr lang="en-US"/>
              <a:t> </a:t>
            </a:r>
            <a:r>
              <a:rPr lang="en-US" err="1"/>
              <a:t>tái</a:t>
            </a:r>
            <a:r>
              <a:rPr lang="en-US"/>
              <a:t> </a:t>
            </a:r>
            <a:r>
              <a:rPr lang="en-US" err="1"/>
              <a:t>phát</a:t>
            </a:r>
            <a:r>
              <a:rPr lang="en-US"/>
              <a:t> </a:t>
            </a:r>
            <a:r>
              <a:rPr lang="en-US" err="1"/>
              <a:t>mức</a:t>
            </a:r>
            <a:r>
              <a:rPr lang="en-US"/>
              <a:t> </a:t>
            </a:r>
            <a:r>
              <a:rPr lang="en-US" err="1"/>
              <a:t>độ</a:t>
            </a:r>
            <a:r>
              <a:rPr lang="en-US"/>
              <a:t> </a:t>
            </a:r>
            <a:r>
              <a:rPr lang="en-US" err="1"/>
              <a:t>nặng</a:t>
            </a:r>
            <a:r>
              <a:rPr lang="en-US"/>
              <a:t> do </a:t>
            </a:r>
            <a:r>
              <a:rPr lang="en-US" err="1"/>
              <a:t>loét</a:t>
            </a:r>
            <a:r>
              <a:rPr lang="en-US"/>
              <a:t> </a:t>
            </a:r>
            <a:r>
              <a:rPr lang="en-US" err="1"/>
              <a:t>tá</a:t>
            </a:r>
            <a:r>
              <a:rPr lang="en-US"/>
              <a:t> </a:t>
            </a:r>
            <a:r>
              <a:rPr lang="en-US" err="1"/>
              <a:t>tràng</a:t>
            </a:r>
            <a:r>
              <a:rPr lang="en-US"/>
              <a:t>.</a:t>
            </a:r>
          </a:p>
          <a:p>
            <a:r>
              <a:rPr lang="en-US" err="1"/>
              <a:t>Hội</a:t>
            </a:r>
            <a:r>
              <a:rPr lang="en-US"/>
              <a:t> </a:t>
            </a:r>
            <a:r>
              <a:rPr lang="en-US" err="1"/>
              <a:t>chẩn</a:t>
            </a:r>
            <a:r>
              <a:rPr lang="en-US"/>
              <a:t> </a:t>
            </a:r>
            <a:r>
              <a:rPr lang="en-US" err="1"/>
              <a:t>ngoại</a:t>
            </a:r>
            <a:r>
              <a:rPr lang="en-US"/>
              <a:t> </a:t>
            </a:r>
            <a:r>
              <a:rPr lang="en-US" err="1"/>
              <a:t>xét</a:t>
            </a:r>
            <a:r>
              <a:rPr lang="en-US"/>
              <a:t> </a:t>
            </a:r>
            <a:r>
              <a:rPr lang="en-US" err="1"/>
              <a:t>chỉ</a:t>
            </a:r>
            <a:r>
              <a:rPr lang="en-US"/>
              <a:t> </a:t>
            </a:r>
            <a:r>
              <a:rPr lang="en-US" err="1"/>
              <a:t>định</a:t>
            </a:r>
            <a:r>
              <a:rPr lang="en-US"/>
              <a:t> can </a:t>
            </a:r>
            <a:r>
              <a:rPr lang="en-US" err="1"/>
              <a:t>thiệp</a:t>
            </a:r>
            <a:r>
              <a:rPr lang="en-US"/>
              <a:t> </a:t>
            </a:r>
            <a:r>
              <a:rPr lang="en-US" err="1"/>
              <a:t>ngoại</a:t>
            </a:r>
            <a:r>
              <a:rPr lang="en-US"/>
              <a:t> khoa. Trong </a:t>
            </a:r>
            <a:r>
              <a:rPr lang="en-US" err="1"/>
              <a:t>quá</a:t>
            </a:r>
            <a:r>
              <a:rPr lang="en-US"/>
              <a:t> </a:t>
            </a:r>
            <a:r>
              <a:rPr lang="en-US" err="1"/>
              <a:t>trình</a:t>
            </a:r>
            <a:r>
              <a:rPr lang="en-US"/>
              <a:t> </a:t>
            </a:r>
            <a:r>
              <a:rPr lang="en-US" err="1"/>
              <a:t>hội</a:t>
            </a:r>
            <a:r>
              <a:rPr lang="en-US"/>
              <a:t> </a:t>
            </a:r>
            <a:r>
              <a:rPr lang="en-US" err="1"/>
              <a:t>chẩn</a:t>
            </a:r>
            <a:r>
              <a:rPr lang="en-US"/>
              <a:t>, </a:t>
            </a:r>
            <a:r>
              <a:rPr lang="en-US" err="1"/>
              <a:t>huyết</a:t>
            </a:r>
            <a:r>
              <a:rPr lang="en-US"/>
              <a:t> </a:t>
            </a:r>
            <a:r>
              <a:rPr lang="en-US" err="1"/>
              <a:t>áp</a:t>
            </a:r>
            <a:r>
              <a:rPr lang="en-US"/>
              <a:t> </a:t>
            </a:r>
            <a:r>
              <a:rPr lang="en-US" err="1"/>
              <a:t>thấp</a:t>
            </a:r>
            <a:r>
              <a:rPr lang="en-US"/>
              <a:t> 60/40, da </a:t>
            </a:r>
            <a:r>
              <a:rPr lang="en-US" err="1"/>
              <a:t>niêm</a:t>
            </a:r>
            <a:r>
              <a:rPr lang="en-US"/>
              <a:t> </a:t>
            </a:r>
            <a:r>
              <a:rPr lang="en-US" err="1"/>
              <a:t>nhợt</a:t>
            </a:r>
            <a:r>
              <a:rPr lang="en-US"/>
              <a:t>. Soi </a:t>
            </a:r>
            <a:r>
              <a:rPr lang="en-US" err="1"/>
              <a:t>đánh</a:t>
            </a:r>
            <a:r>
              <a:rPr lang="en-US"/>
              <a:t> </a:t>
            </a:r>
            <a:r>
              <a:rPr lang="en-US" err="1"/>
              <a:t>giá</a:t>
            </a:r>
            <a:r>
              <a:rPr lang="en-US"/>
              <a:t> </a:t>
            </a:r>
            <a:r>
              <a:rPr lang="en-US" err="1"/>
              <a:t>lại</a:t>
            </a:r>
            <a:r>
              <a:rPr lang="en-US"/>
              <a:t>: </a:t>
            </a:r>
            <a:r>
              <a:rPr lang="en-US" err="1"/>
              <a:t>dạ</a:t>
            </a:r>
            <a:r>
              <a:rPr lang="en-US"/>
              <a:t> </a:t>
            </a:r>
            <a:r>
              <a:rPr lang="en-US" err="1"/>
              <a:t>dày</a:t>
            </a:r>
            <a:r>
              <a:rPr lang="en-US"/>
              <a:t> </a:t>
            </a:r>
            <a:r>
              <a:rPr lang="en-US" err="1"/>
              <a:t>nhiều</a:t>
            </a:r>
            <a:r>
              <a:rPr lang="en-US"/>
              <a:t> </a:t>
            </a:r>
            <a:r>
              <a:rPr lang="en-US" err="1"/>
              <a:t>máu</a:t>
            </a:r>
            <a:r>
              <a:rPr lang="en-US"/>
              <a:t> </a:t>
            </a:r>
            <a:r>
              <a:rPr lang="en-US" err="1"/>
              <a:t>đỏ</a:t>
            </a:r>
            <a:r>
              <a:rPr lang="en-US"/>
              <a:t> </a:t>
            </a:r>
            <a:r>
              <a:rPr lang="en-US" err="1"/>
              <a:t>tươi</a:t>
            </a:r>
            <a:r>
              <a:rPr lang="en-US"/>
              <a:t> </a:t>
            </a:r>
            <a:r>
              <a:rPr lang="en-US" err="1"/>
              <a:t>không</a:t>
            </a:r>
            <a:r>
              <a:rPr lang="en-US"/>
              <a:t> </a:t>
            </a:r>
            <a:r>
              <a:rPr lang="en-US" err="1"/>
              <a:t>thể</a:t>
            </a:r>
            <a:r>
              <a:rPr lang="en-US"/>
              <a:t> </a:t>
            </a:r>
            <a:r>
              <a:rPr lang="en-US" err="1"/>
              <a:t>quan</a:t>
            </a:r>
            <a:r>
              <a:rPr lang="en-US"/>
              <a:t> </a:t>
            </a:r>
            <a:r>
              <a:rPr lang="en-US" err="1"/>
              <a:t>sát</a:t>
            </a:r>
            <a:r>
              <a:rPr lang="en-US"/>
              <a:t> qua </a:t>
            </a:r>
            <a:r>
              <a:rPr lang="en-US" err="1"/>
              <a:t>nội</a:t>
            </a:r>
            <a:r>
              <a:rPr lang="en-US"/>
              <a:t> soi. </a:t>
            </a:r>
            <a:endParaRPr lang="en-US">
              <a:cs typeface="Calibri"/>
            </a:endParaRPr>
          </a:p>
          <a:p>
            <a:r>
              <a:rPr lang="en-US">
                <a:cs typeface="Calibri"/>
              </a:rPr>
              <a:t>Sau </a:t>
            </a:r>
            <a:r>
              <a:rPr lang="en-US" err="1">
                <a:cs typeface="Calibri"/>
              </a:rPr>
              <a:t>đó</a:t>
            </a:r>
            <a:r>
              <a:rPr lang="en-US">
                <a:cs typeface="Calibri"/>
              </a:rPr>
              <a:t> BN </a:t>
            </a:r>
            <a:r>
              <a:rPr lang="en-US" err="1">
                <a:cs typeface="Calibri"/>
              </a:rPr>
              <a:t>đc</a:t>
            </a:r>
            <a:r>
              <a:rPr lang="en-US">
                <a:cs typeface="Calibri"/>
              </a:rPr>
              <a:t> </a:t>
            </a:r>
            <a:r>
              <a:rPr lang="en-US" err="1">
                <a:cs typeface="Calibri"/>
              </a:rPr>
              <a:t>làm</a:t>
            </a:r>
            <a:r>
              <a:rPr lang="en-US">
                <a:cs typeface="Calibri"/>
              </a:rPr>
              <a:t> DSA, </a:t>
            </a:r>
            <a:r>
              <a:rPr lang="en-US"/>
              <a:t>Ghi </a:t>
            </a:r>
            <a:r>
              <a:rPr lang="en-US" err="1"/>
              <a:t>nhận</a:t>
            </a:r>
            <a:r>
              <a:rPr lang="en-US"/>
              <a:t> </a:t>
            </a:r>
            <a:r>
              <a:rPr lang="en-US" err="1"/>
              <a:t>vùng</a:t>
            </a:r>
            <a:r>
              <a:rPr lang="en-US"/>
              <a:t> </a:t>
            </a:r>
            <a:r>
              <a:rPr lang="en-US" err="1"/>
              <a:t>thoát</a:t>
            </a:r>
            <a:r>
              <a:rPr lang="en-US"/>
              <a:t> </a:t>
            </a:r>
            <a:r>
              <a:rPr lang="en-US" err="1"/>
              <a:t>mạch</a:t>
            </a:r>
            <a:r>
              <a:rPr lang="en-US"/>
              <a:t> toa </a:t>
            </a:r>
            <a:r>
              <a:rPr lang="en-US" err="1"/>
              <a:t>và</a:t>
            </a:r>
            <a:r>
              <a:rPr lang="en-US"/>
              <a:t> </a:t>
            </a:r>
            <a:r>
              <a:rPr lang="en-US" err="1"/>
              <a:t>nhanh</a:t>
            </a:r>
            <a:r>
              <a:rPr lang="en-US"/>
              <a:t>, </a:t>
            </a:r>
            <a:r>
              <a:rPr lang="en-US" err="1"/>
              <a:t>không</a:t>
            </a:r>
            <a:r>
              <a:rPr lang="en-US"/>
              <a:t> </a:t>
            </a:r>
            <a:r>
              <a:rPr lang="en-US" err="1"/>
              <a:t>rõ</a:t>
            </a:r>
            <a:r>
              <a:rPr lang="en-US"/>
              <a:t> </a:t>
            </a:r>
            <a:r>
              <a:rPr lang="en-US" err="1"/>
              <a:t>tứ</a:t>
            </a:r>
            <a:r>
              <a:rPr lang="en-US"/>
              <a:t> </a:t>
            </a:r>
            <a:r>
              <a:rPr lang="en-US" err="1"/>
              <a:t>nhánh</a:t>
            </a:r>
            <a:r>
              <a:rPr lang="en-US"/>
              <a:t> </a:t>
            </a:r>
            <a:r>
              <a:rPr lang="en-US" err="1"/>
              <a:t>nào</a:t>
            </a:r>
            <a:r>
              <a:rPr lang="en-US"/>
              <a:t> </a:t>
            </a:r>
            <a:r>
              <a:rPr lang="en-US" err="1"/>
              <a:t>của</a:t>
            </a:r>
            <a:r>
              <a:rPr lang="en-US"/>
              <a:t> CHA (</a:t>
            </a:r>
            <a:r>
              <a:rPr lang="en-US" err="1"/>
              <a:t>nghĩ</a:t>
            </a:r>
            <a:r>
              <a:rPr lang="en-US"/>
              <a:t> </a:t>
            </a:r>
            <a:r>
              <a:rPr lang="en-US" err="1"/>
              <a:t>từ</a:t>
            </a:r>
            <a:r>
              <a:rPr lang="en-US"/>
              <a:t> GDA </a:t>
            </a:r>
            <a:r>
              <a:rPr lang="en-US" err="1"/>
              <a:t>nhưng</a:t>
            </a:r>
            <a:r>
              <a:rPr lang="en-US"/>
              <a:t> GDA </a:t>
            </a:r>
            <a:r>
              <a:rPr lang="en-US" err="1"/>
              <a:t>chồng</a:t>
            </a:r>
            <a:r>
              <a:rPr lang="en-US"/>
              <a:t> </a:t>
            </a:r>
            <a:r>
              <a:rPr lang="en-US" err="1"/>
              <a:t>ảnh</a:t>
            </a:r>
            <a:r>
              <a:rPr lang="en-US"/>
              <a:t> </a:t>
            </a:r>
            <a:r>
              <a:rPr lang="en-US" err="1"/>
              <a:t>vào</a:t>
            </a:r>
            <a:r>
              <a:rPr lang="en-US"/>
              <a:t> PHA, RHA </a:t>
            </a:r>
            <a:r>
              <a:rPr lang="en-US" err="1"/>
              <a:t>và</a:t>
            </a:r>
            <a:r>
              <a:rPr lang="en-US"/>
              <a:t> LHA </a:t>
            </a:r>
            <a:r>
              <a:rPr lang="en-US" err="1"/>
              <a:t>nên</a:t>
            </a:r>
            <a:r>
              <a:rPr lang="en-US"/>
              <a:t> </a:t>
            </a:r>
            <a:r>
              <a:rPr lang="en-US" err="1"/>
              <a:t>không</a:t>
            </a:r>
            <a:r>
              <a:rPr lang="en-US"/>
              <a:t> </a:t>
            </a:r>
            <a:r>
              <a:rPr lang="en-US" err="1"/>
              <a:t>phân</a:t>
            </a:r>
            <a:r>
              <a:rPr lang="en-US"/>
              <a:t> </a:t>
            </a:r>
            <a:r>
              <a:rPr lang="en-US" err="1"/>
              <a:t>biệt</a:t>
            </a:r>
            <a:r>
              <a:rPr lang="en-US"/>
              <a:t> </a:t>
            </a:r>
            <a:r>
              <a:rPr lang="en-US" err="1"/>
              <a:t>được</a:t>
            </a:r>
            <a:r>
              <a:rPr lang="en-US"/>
              <a:t> </a:t>
            </a:r>
            <a:r>
              <a:rPr lang="en-US" err="1"/>
              <a:t>rõ</a:t>
            </a:r>
            <a:r>
              <a:rPr lang="en-US"/>
              <a:t> </a:t>
            </a:r>
            <a:r>
              <a:rPr lang="en-US" err="1"/>
              <a:t>nhánh</a:t>
            </a:r>
            <a:r>
              <a:rPr lang="en-US"/>
              <a:t> </a:t>
            </a:r>
            <a:r>
              <a:rPr lang="en-US" err="1"/>
              <a:t>cho</a:t>
            </a:r>
            <a:r>
              <a:rPr lang="en-US"/>
              <a:t> </a:t>
            </a:r>
            <a:r>
              <a:rPr lang="en-US" err="1"/>
              <a:t>vùng</a:t>
            </a:r>
            <a:r>
              <a:rPr lang="en-US"/>
              <a:t> </a:t>
            </a:r>
            <a:r>
              <a:rPr lang="en-US" err="1"/>
              <a:t>thoát</a:t>
            </a:r>
            <a:r>
              <a:rPr lang="en-US"/>
              <a:t> </a:t>
            </a:r>
            <a:r>
              <a:rPr lang="en-US" err="1"/>
              <a:t>mạch</a:t>
            </a:r>
            <a:r>
              <a:rPr lang="en-US"/>
              <a:t>). </a:t>
            </a:r>
            <a:r>
              <a:rPr lang="en-US" err="1"/>
              <a:t>Chụp</a:t>
            </a:r>
            <a:r>
              <a:rPr lang="en-US"/>
              <a:t> </a:t>
            </a:r>
            <a:r>
              <a:rPr lang="en-US" err="1"/>
              <a:t>bình</a:t>
            </a:r>
            <a:r>
              <a:rPr lang="en-US"/>
              <a:t> </a:t>
            </a:r>
            <a:r>
              <a:rPr lang="en-US" err="1"/>
              <a:t>diện</a:t>
            </a:r>
            <a:r>
              <a:rPr lang="en-US"/>
              <a:t> </a:t>
            </a:r>
            <a:r>
              <a:rPr lang="en-US" err="1"/>
              <a:t>nghiêng</a:t>
            </a:r>
            <a:r>
              <a:rPr lang="en-US"/>
              <a:t>, </a:t>
            </a:r>
            <a:r>
              <a:rPr lang="en-US" err="1"/>
              <a:t>vẫn</a:t>
            </a:r>
            <a:r>
              <a:rPr lang="en-US"/>
              <a:t> </a:t>
            </a:r>
            <a:r>
              <a:rPr lang="en-US" err="1"/>
              <a:t>không</a:t>
            </a:r>
            <a:r>
              <a:rPr lang="en-US"/>
              <a:t> </a:t>
            </a:r>
            <a:r>
              <a:rPr lang="en-US" err="1"/>
              <a:t>thể</a:t>
            </a:r>
            <a:r>
              <a:rPr lang="en-US"/>
              <a:t> </a:t>
            </a:r>
            <a:r>
              <a:rPr lang="en-US" err="1"/>
              <a:t>phân</a:t>
            </a:r>
            <a:r>
              <a:rPr lang="en-US"/>
              <a:t> </a:t>
            </a:r>
            <a:r>
              <a:rPr lang="en-US" err="1"/>
              <a:t>biệt</a:t>
            </a:r>
            <a:r>
              <a:rPr lang="en-US"/>
              <a:t> </a:t>
            </a:r>
            <a:r>
              <a:rPr lang="en-US" err="1"/>
              <a:t>được</a:t>
            </a:r>
            <a:r>
              <a:rPr lang="en-US"/>
              <a:t> </a:t>
            </a:r>
            <a:r>
              <a:rPr lang="en-US" err="1"/>
              <a:t>sự</a:t>
            </a:r>
            <a:r>
              <a:rPr lang="en-US"/>
              <a:t> </a:t>
            </a:r>
            <a:r>
              <a:rPr lang="en-US" err="1"/>
              <a:t>chồng</a:t>
            </a:r>
            <a:r>
              <a:rPr lang="en-US"/>
              <a:t> </a:t>
            </a:r>
            <a:r>
              <a:rPr lang="en-US" err="1"/>
              <a:t>ảnh</a:t>
            </a:r>
            <a:r>
              <a:rPr lang="en-US"/>
              <a:t> </a:t>
            </a:r>
            <a:r>
              <a:rPr lang="en-US" err="1"/>
              <a:t>của</a:t>
            </a:r>
            <a:r>
              <a:rPr lang="en-US"/>
              <a:t> </a:t>
            </a:r>
            <a:r>
              <a:rPr lang="en-US" err="1"/>
              <a:t>các</a:t>
            </a:r>
            <a:r>
              <a:rPr lang="en-US"/>
              <a:t> </a:t>
            </a:r>
            <a:r>
              <a:rPr lang="en-US" err="1"/>
              <a:t>nhánh</a:t>
            </a:r>
            <a:r>
              <a:rPr lang="en-US"/>
              <a:t> GDA, RHA, </a:t>
            </a:r>
            <a:r>
              <a:rPr lang="en-US" err="1"/>
              <a:t>và</a:t>
            </a:r>
            <a:r>
              <a:rPr lang="en-US"/>
              <a:t> LHA. Tiên </a:t>
            </a:r>
            <a:r>
              <a:rPr lang="en-US" err="1"/>
              <a:t>lượng</a:t>
            </a:r>
            <a:r>
              <a:rPr lang="en-US"/>
              <a:t> </a:t>
            </a:r>
            <a:r>
              <a:rPr lang="en-US" err="1"/>
              <a:t>không</a:t>
            </a:r>
            <a:r>
              <a:rPr lang="en-US"/>
              <a:t> </a:t>
            </a:r>
            <a:r>
              <a:rPr lang="en-US" err="1"/>
              <a:t>thể</a:t>
            </a:r>
            <a:r>
              <a:rPr lang="en-US"/>
              <a:t> </a:t>
            </a:r>
            <a:r>
              <a:rPr lang="en-US" err="1"/>
              <a:t>tắc</a:t>
            </a:r>
            <a:r>
              <a:rPr lang="en-US"/>
              <a:t> </a:t>
            </a:r>
            <a:r>
              <a:rPr lang="en-US" err="1"/>
              <a:t>mạch</a:t>
            </a:r>
            <a:r>
              <a:rPr lang="en-US"/>
              <a:t> an </a:t>
            </a:r>
            <a:r>
              <a:rPr lang="en-US" err="1"/>
              <a:t>toàn</a:t>
            </a:r>
            <a:r>
              <a:rPr lang="en-US"/>
              <a:t> </a:t>
            </a:r>
            <a:r>
              <a:rPr lang="en-US" err="1"/>
              <a:t>và</a:t>
            </a:r>
            <a:r>
              <a:rPr lang="en-US"/>
              <a:t> </a:t>
            </a:r>
            <a:r>
              <a:rPr lang="en-US" err="1"/>
              <a:t>chảy</a:t>
            </a:r>
            <a:r>
              <a:rPr lang="en-US"/>
              <a:t> </a:t>
            </a:r>
            <a:r>
              <a:rPr lang="en-US" err="1"/>
              <a:t>máu</a:t>
            </a:r>
            <a:r>
              <a:rPr lang="en-US"/>
              <a:t> </a:t>
            </a:r>
            <a:r>
              <a:rPr lang="en-US" err="1"/>
              <a:t>rất</a:t>
            </a:r>
            <a:r>
              <a:rPr lang="en-US"/>
              <a:t> </a:t>
            </a:r>
            <a:r>
              <a:rPr lang="en-US" err="1"/>
              <a:t>nhanh</a:t>
            </a:r>
            <a:r>
              <a:rPr lang="en-US"/>
              <a:t>. Chuyển </a:t>
            </a:r>
            <a:r>
              <a:rPr lang="en-US" err="1"/>
              <a:t>mổ</a:t>
            </a:r>
            <a:r>
              <a:rPr lang="en-US"/>
              <a:t> </a:t>
            </a:r>
            <a:r>
              <a:rPr lang="en-US" err="1"/>
              <a:t>cấp</a:t>
            </a:r>
            <a:r>
              <a:rPr lang="en-US"/>
              <a:t> </a:t>
            </a:r>
            <a:r>
              <a:rPr lang="en-US" err="1"/>
              <a:t>cứu</a:t>
            </a:r>
            <a:r>
              <a:rPr lang="en-US"/>
              <a:t> </a:t>
            </a:r>
            <a:r>
              <a:rPr lang="en-US" err="1"/>
              <a:t>khẩn</a:t>
            </a:r>
            <a:r>
              <a:rPr lang="en-US"/>
              <a:t>. -&gt; </a:t>
            </a:r>
            <a:r>
              <a:rPr lang="en-US" err="1"/>
              <a:t>Phẫu</a:t>
            </a:r>
            <a:r>
              <a:rPr lang="en-US"/>
              <a:t> </a:t>
            </a:r>
            <a:r>
              <a:rPr lang="en-US" err="1"/>
              <a:t>thuật</a:t>
            </a:r>
            <a:r>
              <a:rPr lang="en-US"/>
              <a:t> </a:t>
            </a:r>
            <a:r>
              <a:rPr lang="en-US" err="1"/>
              <a:t>thám</a:t>
            </a:r>
            <a:r>
              <a:rPr lang="en-US"/>
              <a:t> </a:t>
            </a:r>
            <a:r>
              <a:rPr lang="en-US" err="1"/>
              <a:t>sát</a:t>
            </a:r>
            <a:r>
              <a:rPr lang="en-US"/>
              <a:t> </a:t>
            </a:r>
            <a:r>
              <a:rPr lang="en-US" err="1"/>
              <a:t>mở</a:t>
            </a:r>
            <a:r>
              <a:rPr lang="en-US"/>
              <a:t> </a:t>
            </a:r>
            <a:r>
              <a:rPr lang="en-US" err="1"/>
              <a:t>tá</a:t>
            </a:r>
            <a:r>
              <a:rPr lang="en-US"/>
              <a:t> </a:t>
            </a:r>
            <a:r>
              <a:rPr lang="en-US" err="1"/>
              <a:t>tràng</a:t>
            </a:r>
            <a:r>
              <a:rPr lang="en-US"/>
              <a:t>, </a:t>
            </a:r>
            <a:r>
              <a:rPr lang="en-US" err="1"/>
              <a:t>khâu</a:t>
            </a:r>
            <a:r>
              <a:rPr lang="en-US"/>
              <a:t> </a:t>
            </a:r>
            <a:r>
              <a:rPr lang="en-US" err="1"/>
              <a:t>cầm</a:t>
            </a:r>
            <a:r>
              <a:rPr lang="en-US"/>
              <a:t> </a:t>
            </a:r>
            <a:r>
              <a:rPr lang="en-US" err="1"/>
              <a:t>máu</a:t>
            </a:r>
            <a:r>
              <a:rPr lang="en-US"/>
              <a:t>, </a:t>
            </a:r>
            <a:r>
              <a:rPr lang="en-US" err="1"/>
              <a:t>nối</a:t>
            </a:r>
            <a:r>
              <a:rPr lang="en-US"/>
              <a:t> </a:t>
            </a:r>
            <a:r>
              <a:rPr lang="en-US" err="1"/>
              <a:t>tá</a:t>
            </a:r>
            <a:r>
              <a:rPr lang="en-US"/>
              <a:t> - </a:t>
            </a:r>
            <a:r>
              <a:rPr lang="en-US" err="1"/>
              <a:t>hỗng</a:t>
            </a:r>
            <a:r>
              <a:rPr lang="en-US"/>
              <a:t> </a:t>
            </a:r>
            <a:r>
              <a:rPr lang="en-US" err="1"/>
              <a:t>tràng</a:t>
            </a:r>
            <a:r>
              <a:rPr lang="en-US"/>
              <a:t>, </a:t>
            </a:r>
            <a:r>
              <a:rPr lang="en-US" err="1"/>
              <a:t>nối</a:t>
            </a:r>
            <a:r>
              <a:rPr lang="en-US"/>
              <a:t> </a:t>
            </a:r>
            <a:r>
              <a:rPr lang="en-US" err="1"/>
              <a:t>vị</a:t>
            </a:r>
            <a:r>
              <a:rPr lang="en-US"/>
              <a:t> </a:t>
            </a:r>
            <a:r>
              <a:rPr lang="en-US" err="1"/>
              <a:t>tràng</a:t>
            </a:r>
            <a:r>
              <a:rPr lang="en-US"/>
              <a:t>, </a:t>
            </a:r>
            <a:r>
              <a:rPr lang="en-US" err="1"/>
              <a:t>mở</a:t>
            </a:r>
            <a:r>
              <a:rPr lang="en-US"/>
              <a:t> </a:t>
            </a:r>
            <a:r>
              <a:rPr lang="en-US" err="1"/>
              <a:t>hỗng</a:t>
            </a:r>
            <a:r>
              <a:rPr lang="en-US"/>
              <a:t> </a:t>
            </a:r>
            <a:r>
              <a:rPr lang="en-US" err="1"/>
              <a:t>tràng</a:t>
            </a:r>
            <a:r>
              <a:rPr lang="en-US"/>
              <a:t> </a:t>
            </a:r>
            <a:r>
              <a:rPr lang="en-US" err="1"/>
              <a:t>nuôi</a:t>
            </a:r>
            <a:r>
              <a:rPr lang="en-US"/>
              <a:t> </a:t>
            </a:r>
            <a:r>
              <a:rPr lang="en-US" err="1"/>
              <a:t>ăn</a:t>
            </a:r>
            <a:r>
              <a:rPr lang="en-US"/>
              <a:t>. </a:t>
            </a:r>
            <a:r>
              <a:rPr lang="en-US" err="1"/>
              <a:t>Mở</a:t>
            </a:r>
            <a:r>
              <a:rPr lang="en-US"/>
              <a:t> </a:t>
            </a:r>
            <a:r>
              <a:rPr lang="en-US" err="1"/>
              <a:t>tá</a:t>
            </a:r>
            <a:r>
              <a:rPr lang="en-US"/>
              <a:t> </a:t>
            </a:r>
            <a:r>
              <a:rPr lang="en-US" err="1"/>
              <a:t>tràng</a:t>
            </a:r>
            <a:r>
              <a:rPr lang="en-US"/>
              <a:t> D1 </a:t>
            </a:r>
            <a:r>
              <a:rPr lang="en-US" err="1"/>
              <a:t>và</a:t>
            </a:r>
            <a:r>
              <a:rPr lang="en-US"/>
              <a:t> 1 </a:t>
            </a:r>
            <a:r>
              <a:rPr lang="en-US" err="1"/>
              <a:t>phần</a:t>
            </a:r>
            <a:r>
              <a:rPr lang="en-US"/>
              <a:t> D2: </a:t>
            </a:r>
            <a:r>
              <a:rPr lang="en-US" err="1"/>
              <a:t>thấy</a:t>
            </a:r>
            <a:r>
              <a:rPr lang="en-US"/>
              <a:t> 2 </a:t>
            </a:r>
            <a:r>
              <a:rPr lang="en-US" err="1"/>
              <a:t>điểm</a:t>
            </a:r>
            <a:r>
              <a:rPr lang="en-US"/>
              <a:t> </a:t>
            </a:r>
            <a:r>
              <a:rPr lang="en-US" err="1"/>
              <a:t>chảy</a:t>
            </a:r>
            <a:r>
              <a:rPr lang="en-US"/>
              <a:t> </a:t>
            </a:r>
            <a:r>
              <a:rPr lang="en-US" err="1"/>
              <a:t>máu</a:t>
            </a:r>
            <a:r>
              <a:rPr lang="en-US"/>
              <a:t> </a:t>
            </a:r>
            <a:r>
              <a:rPr lang="en-US" err="1"/>
              <a:t>phun</a:t>
            </a:r>
            <a:r>
              <a:rPr lang="en-US"/>
              <a:t> </a:t>
            </a:r>
            <a:r>
              <a:rPr lang="en-US" err="1"/>
              <a:t>thành</a:t>
            </a:r>
            <a:r>
              <a:rPr lang="en-US"/>
              <a:t> </a:t>
            </a:r>
            <a:r>
              <a:rPr lang="en-US" err="1"/>
              <a:t>vòi</a:t>
            </a:r>
            <a:r>
              <a:rPr lang="en-US"/>
              <a:t> </a:t>
            </a:r>
            <a:r>
              <a:rPr lang="en-US" err="1"/>
              <a:t>trên</a:t>
            </a:r>
            <a:r>
              <a:rPr lang="en-US"/>
              <a:t> </a:t>
            </a:r>
            <a:r>
              <a:rPr lang="en-US" err="1"/>
              <a:t>nền</a:t>
            </a:r>
            <a:r>
              <a:rPr lang="en-US"/>
              <a:t> ổ </a:t>
            </a:r>
            <a:r>
              <a:rPr lang="en-US" err="1"/>
              <a:t>loét</a:t>
            </a:r>
            <a:r>
              <a:rPr lang="en-US"/>
              <a:t> </a:t>
            </a:r>
            <a:r>
              <a:rPr lang="en-US" err="1"/>
              <a:t>xơ</a:t>
            </a:r>
            <a:r>
              <a:rPr lang="en-US"/>
              <a:t> chai ở </a:t>
            </a:r>
            <a:r>
              <a:rPr lang="en-US" err="1"/>
              <a:t>tá</a:t>
            </a:r>
            <a:r>
              <a:rPr lang="en-US"/>
              <a:t> </a:t>
            </a:r>
            <a:r>
              <a:rPr lang="en-US" err="1"/>
              <a:t>tràng</a:t>
            </a:r>
            <a:r>
              <a:rPr lang="en-US"/>
              <a:t> D1 (d#2cm). </a:t>
            </a:r>
            <a:endParaRPr lang="en-US">
              <a:cs typeface="Calibri"/>
            </a:endParaRPr>
          </a:p>
        </p:txBody>
      </p:sp>
      <p:sp>
        <p:nvSpPr>
          <p:cNvPr id="4" name="Slide Number Placeholder 3"/>
          <p:cNvSpPr>
            <a:spLocks noGrp="1"/>
          </p:cNvSpPr>
          <p:nvPr>
            <p:ph type="sldNum" sz="quarter" idx="5"/>
          </p:nvPr>
        </p:nvSpPr>
        <p:spPr/>
        <p:txBody>
          <a:bodyPr/>
          <a:lstStyle/>
          <a:p>
            <a:fld id="{2F6ABC20-3E01-42FE-B42A-3E1334215D5A}" type="slidenum">
              <a:rPr lang="en-US"/>
              <a:t>39</a:t>
            </a:fld>
            <a:endParaRPr lang="en-US"/>
          </a:p>
        </p:txBody>
      </p:sp>
    </p:spTree>
    <p:extLst>
      <p:ext uri="{BB962C8B-B14F-4D97-AF65-F5344CB8AC3E}">
        <p14:creationId xmlns:p14="http://schemas.microsoft.com/office/powerpoint/2010/main" val="820940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latin typeface="Arial"/>
                <a:cs typeface="Arial"/>
              </a:rPr>
              <a:t>Một số yếu tố nguy cơ đã được chứng minh là có mối liên hệ rõ ràng với HCC</a:t>
            </a:r>
          </a:p>
          <a:p>
            <a:pPr marL="342900" indent="-342900">
              <a:buFont typeface="Wingdings"/>
              <a:buChar char="ü"/>
            </a:pPr>
            <a:r>
              <a:rPr lang="vi-VN">
                <a:latin typeface="Arial"/>
                <a:cs typeface="Arial"/>
              </a:rPr>
              <a:t>Xơ gan</a:t>
            </a:r>
          </a:p>
          <a:p>
            <a:pPr marL="342900" indent="-342900">
              <a:buFont typeface="Wingdings"/>
              <a:buChar char="ü"/>
            </a:pPr>
            <a:r>
              <a:rPr lang="vi-VN">
                <a:latin typeface="Arial"/>
                <a:cs typeface="Arial"/>
              </a:rPr>
              <a:t>Nhiễm siêu vi viêm gan B, C</a:t>
            </a:r>
          </a:p>
          <a:p>
            <a:pPr marL="342900" indent="-342900">
              <a:buFont typeface="Wingdings"/>
              <a:buChar char="ü"/>
            </a:pPr>
            <a:r>
              <a:rPr lang="vi-VN">
                <a:latin typeface="Arial"/>
                <a:cs typeface="Arial"/>
              </a:rPr>
              <a:t>Rượu</a:t>
            </a:r>
            <a:endParaRPr lang="vi-VN">
              <a:cs typeface="Calibri"/>
            </a:endParaRPr>
          </a:p>
          <a:p>
            <a:pPr marL="342900" indent="-342900">
              <a:buFont typeface="Wingdings"/>
              <a:buChar char="ü"/>
            </a:pPr>
            <a:r>
              <a:rPr lang="vi-VN">
                <a:latin typeface="Arial"/>
                <a:cs typeface="Arial"/>
              </a:rPr>
              <a:t>Bệnh gan thoái </a:t>
            </a:r>
            <a:r>
              <a:rPr lang="vi-VN" err="1">
                <a:latin typeface="Arial"/>
                <a:cs typeface="Arial"/>
              </a:rPr>
              <a:t>hoá</a:t>
            </a:r>
            <a:r>
              <a:rPr lang="vi-VN">
                <a:latin typeface="Arial"/>
                <a:cs typeface="Arial"/>
              </a:rPr>
              <a:t> mỡ không do rượu…</a:t>
            </a:r>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41</a:t>
            </a:fld>
            <a:endParaRPr lang="vi-VN"/>
          </a:p>
        </p:txBody>
      </p:sp>
    </p:spTree>
    <p:extLst>
      <p:ext uri="{BB962C8B-B14F-4D97-AF65-F5344CB8AC3E}">
        <p14:creationId xmlns:p14="http://schemas.microsoft.com/office/powerpoint/2010/main" val="338836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a:p>
            <a:r>
              <a:rPr lang="vi-VN"/>
              <a:t>Do nguồn cấp máu đặc biệt</a:t>
            </a:r>
          </a:p>
          <a:p>
            <a:endParaRPr lang="vi-VN"/>
          </a:p>
          <a:p>
            <a:r>
              <a:rPr lang="vi-VN" err="1"/>
              <a:t>Primovist</a:t>
            </a:r>
            <a:r>
              <a:rPr lang="vi-VN"/>
              <a:t> là chất tương phản nội </a:t>
            </a:r>
            <a:r>
              <a:rPr lang="vi-VN" err="1"/>
              <a:t>bàoTuy</a:t>
            </a:r>
            <a:r>
              <a:rPr lang="vi-VN"/>
              <a:t> vậy chất </a:t>
            </a:r>
            <a:r>
              <a:rPr lang="vi-VN" err="1"/>
              <a:t>Primovist</a:t>
            </a:r>
            <a:r>
              <a:rPr lang="vi-VN"/>
              <a:t> khi tiêm động học (Dynamic) cho thông tin tưới máu của thương tổn giống như khi tiêm chất ngoại bào (</a:t>
            </a:r>
            <a:r>
              <a:rPr lang="vi-VN" err="1"/>
              <a:t>Magnevist</a:t>
            </a:r>
            <a:r>
              <a:rPr lang="vi-VN"/>
              <a:t>, </a:t>
            </a:r>
            <a:r>
              <a:rPr lang="vi-VN" err="1"/>
              <a:t>Dotarem</a:t>
            </a:r>
            <a:r>
              <a:rPr lang="vi-VN"/>
              <a:t>, </a:t>
            </a:r>
            <a:r>
              <a:rPr lang="vi-VN" err="1"/>
              <a:t>Gadovist</a:t>
            </a:r>
            <a:r>
              <a:rPr lang="vi-VN"/>
              <a:t>) trong vài phút đầu, tức là thuốc cũng đi theo mạch máu vào các mao mạch trong khoảng 6-8 phút đầu. Sau khoảng &gt; 10 phút tế bào gan mới hấp thu nhiều chất </a:t>
            </a:r>
            <a:r>
              <a:rPr lang="vi-VN" err="1"/>
              <a:t>Primovist</a:t>
            </a:r>
            <a:r>
              <a:rPr lang="vi-VN"/>
              <a:t>, nên thời gian khảo sát hình ảnh tối </a:t>
            </a:r>
            <a:r>
              <a:rPr lang="vi-VN" err="1"/>
              <a:t>ưucủa</a:t>
            </a:r>
            <a:r>
              <a:rPr lang="vi-VN"/>
              <a:t> gan ở khoảng sau 20 phút tiêm </a:t>
            </a:r>
            <a:r>
              <a:rPr lang="vi-VN" err="1"/>
              <a:t>Primovist</a:t>
            </a:r>
            <a:r>
              <a:rPr lang="vi-VN"/>
              <a:t>.</a:t>
            </a:r>
          </a:p>
          <a:p>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a:t>Các tế bào gan bình thường sẽ tăng tín hiệu trên hình T1WI sau khi tiêm chất tương phản </a:t>
            </a:r>
            <a:r>
              <a:rPr lang="vi-VN" err="1"/>
              <a:t>Primovist</a:t>
            </a:r>
            <a:r>
              <a:rPr lang="vi-VN"/>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a:t> Các thương tổn có chứa tế bào gan như nốt tăng sản đơn độc, u tuyến gan (FNH, </a:t>
            </a:r>
            <a:r>
              <a:rPr lang="vi-VN" err="1"/>
              <a:t>Adenoma</a:t>
            </a:r>
            <a:r>
              <a:rPr lang="vi-VN"/>
              <a:t>) sẽ tăng tín hiệu ngang tế bào gan bình thường.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a:t>Các thương tổn không chứa tế bào gan như u nguyên bào gan (HCC), u máu gan (</a:t>
            </a:r>
            <a:r>
              <a:rPr lang="vi-VN" err="1"/>
              <a:t>Hemangioma</a:t>
            </a:r>
            <a:r>
              <a:rPr lang="vi-VN"/>
              <a:t>), u đường mật (</a:t>
            </a:r>
            <a:r>
              <a:rPr lang="vi-VN" err="1"/>
              <a:t>Cholangiocarcinoma</a:t>
            </a:r>
            <a:r>
              <a:rPr lang="vi-VN"/>
              <a:t>), di căn gan (</a:t>
            </a:r>
            <a:r>
              <a:rPr lang="vi-VN" err="1"/>
              <a:t>Metastasis</a:t>
            </a:r>
            <a:r>
              <a:rPr lang="vi-VN"/>
              <a:t>), nang gan (</a:t>
            </a:r>
            <a:r>
              <a:rPr lang="vi-VN" err="1"/>
              <a:t>cyst</a:t>
            </a:r>
            <a:r>
              <a:rPr lang="vi-VN"/>
              <a:t>) thì có tín hiệu thấp sau khi tiêm </a:t>
            </a:r>
            <a:r>
              <a:rPr lang="vi-VN" err="1"/>
              <a:t>Primovist</a:t>
            </a:r>
            <a:r>
              <a:rPr lang="vi-VN"/>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a:t> </a:t>
            </a:r>
            <a:r>
              <a:rPr lang="vi-VN" err="1"/>
              <a:t>Primovist</a:t>
            </a:r>
            <a:r>
              <a:rPr lang="vi-VN"/>
              <a:t> được bài tiết qua hệ gan mật khoảng 50% và thải qua thận khoảng 50%.</a:t>
            </a:r>
          </a:p>
          <a:p>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43</a:t>
            </a:fld>
            <a:endParaRPr lang="vi-VN"/>
          </a:p>
        </p:txBody>
      </p:sp>
    </p:spTree>
    <p:extLst>
      <p:ext uri="{BB962C8B-B14F-4D97-AF65-F5344CB8AC3E}">
        <p14:creationId xmlns:p14="http://schemas.microsoft.com/office/powerpoint/2010/main" val="1772192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u="none" strike="noStrike">
                <a:solidFill>
                  <a:srgbClr val="000000"/>
                </a:solidFill>
                <a:effectLst/>
                <a:latin typeface="Verdana" panose="020B0604030504040204" pitchFamily="34" charset="0"/>
              </a:rPr>
              <a:t>Tổn thương gan hạ phân thùy VII, tính chất gợi ý HCC.</a:t>
            </a:r>
            <a:br>
              <a:rPr lang="vi-VN"/>
            </a:br>
            <a:r>
              <a:rPr lang="vi-VN" b="0" i="0" u="none" strike="noStrike">
                <a:solidFill>
                  <a:srgbClr val="000000"/>
                </a:solidFill>
                <a:effectLst/>
                <a:latin typeface="Verdana" panose="020B0604030504040204" pitchFamily="34" charset="0"/>
              </a:rPr>
              <a:t>- Nốt đồng đậm độ mạch máu hạ phân thùy VII sát bờ gan, nghi dị dạng mạch máu. Cần theo dõi thêm.</a:t>
            </a:r>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44</a:t>
            </a:fld>
            <a:endParaRPr lang="vi-VN"/>
          </a:p>
        </p:txBody>
      </p:sp>
    </p:spTree>
    <p:extLst>
      <p:ext uri="{BB962C8B-B14F-4D97-AF65-F5344CB8AC3E}">
        <p14:creationId xmlns:p14="http://schemas.microsoft.com/office/powerpoint/2010/main" val="538789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Chia nhỏ hơn? A1?</a:t>
            </a:r>
          </a:p>
          <a:p>
            <a:endParaRPr lang="vi-VN"/>
          </a:p>
          <a:p>
            <a:r>
              <a:rPr lang="vi-VN"/>
              <a:t>Tập trung vào nhóm trung gian B- có </a:t>
            </a:r>
            <a:r>
              <a:rPr lang="vi-VN" err="1"/>
              <a:t>chit</a:t>
            </a:r>
            <a:r>
              <a:rPr lang="vi-VN"/>
              <a:t> định TACE</a:t>
            </a:r>
          </a:p>
          <a:p>
            <a:endParaRPr lang="vi-VN"/>
          </a:p>
          <a:p>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45</a:t>
            </a:fld>
            <a:endParaRPr lang="vi-VN"/>
          </a:p>
        </p:txBody>
      </p:sp>
    </p:spTree>
    <p:extLst>
      <p:ext uri="{BB962C8B-B14F-4D97-AF65-F5344CB8AC3E}">
        <p14:creationId xmlns:p14="http://schemas.microsoft.com/office/powerpoint/2010/main" val="177005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t>Sinh </a:t>
            </a:r>
            <a:r>
              <a:rPr lang="en-US" err="1"/>
              <a:t>thiết</a:t>
            </a:r>
            <a:r>
              <a:rPr lang="en-US"/>
              <a:t> </a:t>
            </a:r>
            <a:r>
              <a:rPr lang="en-US" err="1"/>
              <a:t>mô</a:t>
            </a:r>
            <a:r>
              <a:rPr lang="en-US"/>
              <a:t> </a:t>
            </a:r>
            <a:r>
              <a:rPr lang="en-US" err="1"/>
              <a:t>mềm</a:t>
            </a:r>
            <a:r>
              <a:rPr lang="en-US"/>
              <a:t> </a:t>
            </a:r>
            <a:r>
              <a:rPr lang="en-US" err="1"/>
              <a:t>là</a:t>
            </a:r>
            <a:r>
              <a:rPr lang="en-US"/>
              <a:t> </a:t>
            </a:r>
            <a:r>
              <a:rPr lang="en-US" err="1"/>
              <a:t>tiêu</a:t>
            </a:r>
            <a:r>
              <a:rPr lang="en-US"/>
              <a:t> </a:t>
            </a:r>
            <a:r>
              <a:rPr lang="en-US" err="1"/>
              <a:t>chuẩn</a:t>
            </a:r>
            <a:r>
              <a:rPr lang="en-US"/>
              <a:t> </a:t>
            </a:r>
            <a:r>
              <a:rPr lang="en-US" err="1"/>
              <a:t>vàng</a:t>
            </a:r>
            <a:r>
              <a:rPr lang="en-US"/>
              <a:t> </a:t>
            </a:r>
            <a:r>
              <a:rPr lang="en-US" err="1"/>
              <a:t>để</a:t>
            </a:r>
            <a:r>
              <a:rPr lang="en-US"/>
              <a:t> </a:t>
            </a:r>
            <a:r>
              <a:rPr lang="en-US" err="1"/>
              <a:t>đánh</a:t>
            </a:r>
            <a:r>
              <a:rPr lang="en-US"/>
              <a:t> </a:t>
            </a:r>
            <a:r>
              <a:rPr lang="en-US" err="1"/>
              <a:t>giá</a:t>
            </a:r>
            <a:r>
              <a:rPr lang="en-US"/>
              <a:t> </a:t>
            </a:r>
            <a:r>
              <a:rPr lang="en-US" err="1"/>
              <a:t>cả</a:t>
            </a:r>
            <a:r>
              <a:rPr lang="en-US"/>
              <a:t> </a:t>
            </a:r>
            <a:r>
              <a:rPr lang="en-US" err="1"/>
              <a:t>mô</a:t>
            </a:r>
            <a:r>
              <a:rPr lang="en-US"/>
              <a:t> </a:t>
            </a:r>
            <a:r>
              <a:rPr lang="en-US" err="1"/>
              <a:t>học</a:t>
            </a:r>
            <a:r>
              <a:rPr lang="en-US"/>
              <a:t> </a:t>
            </a:r>
            <a:r>
              <a:rPr lang="en-US" err="1"/>
              <a:t>và</a:t>
            </a:r>
            <a:r>
              <a:rPr lang="en-US"/>
              <a:t> </a:t>
            </a:r>
            <a:r>
              <a:rPr lang="en-US" err="1"/>
              <a:t>bệnh</a:t>
            </a:r>
            <a:r>
              <a:rPr lang="en-US"/>
              <a:t> </a:t>
            </a:r>
            <a:r>
              <a:rPr lang="en-US" err="1"/>
              <a:t>lý</a:t>
            </a:r>
            <a:r>
              <a:rPr lang="en-US"/>
              <a:t> ở </a:t>
            </a:r>
            <a:r>
              <a:rPr lang="en-US" err="1"/>
              <a:t>gan.Ngoài</a:t>
            </a:r>
            <a:r>
              <a:rPr lang="en-US"/>
              <a:t> </a:t>
            </a:r>
            <a:r>
              <a:rPr lang="en-US" err="1"/>
              <a:t>ra</a:t>
            </a:r>
            <a:r>
              <a:rPr lang="en-US"/>
              <a:t>, </a:t>
            </a:r>
            <a:r>
              <a:rPr lang="en-US" err="1"/>
              <a:t>sinh</a:t>
            </a:r>
            <a:r>
              <a:rPr lang="en-US"/>
              <a:t> </a:t>
            </a:r>
            <a:r>
              <a:rPr lang="en-US" err="1"/>
              <a:t>thiết</a:t>
            </a:r>
            <a:r>
              <a:rPr lang="en-US"/>
              <a:t> </a:t>
            </a:r>
            <a:r>
              <a:rPr lang="en-US" err="1"/>
              <a:t>gan</a:t>
            </a:r>
            <a:r>
              <a:rPr lang="en-US"/>
              <a:t> </a:t>
            </a:r>
            <a:r>
              <a:rPr lang="en-US" err="1"/>
              <a:t>cung</a:t>
            </a:r>
            <a:r>
              <a:rPr lang="en-US"/>
              <a:t> </a:t>
            </a:r>
            <a:r>
              <a:rPr lang="en-US" err="1"/>
              <a:t>cấp</a:t>
            </a:r>
            <a:r>
              <a:rPr lang="en-US"/>
              <a:t> </a:t>
            </a:r>
            <a:r>
              <a:rPr lang="en-US" err="1"/>
              <a:t>một</a:t>
            </a:r>
            <a:r>
              <a:rPr lang="en-US"/>
              <a:t> </a:t>
            </a:r>
            <a:r>
              <a:rPr lang="en-US" err="1"/>
              <a:t>công</a:t>
            </a:r>
            <a:r>
              <a:rPr lang="en-US"/>
              <a:t> </a:t>
            </a:r>
            <a:r>
              <a:rPr lang="en-US" err="1"/>
              <a:t>cụ</a:t>
            </a:r>
            <a:r>
              <a:rPr lang="en-US"/>
              <a:t> </a:t>
            </a:r>
            <a:r>
              <a:rPr lang="en-US" err="1"/>
              <a:t>để</a:t>
            </a:r>
            <a:r>
              <a:rPr lang="en-US"/>
              <a:t> </a:t>
            </a:r>
            <a:r>
              <a:rPr lang="en-US" err="1"/>
              <a:t>đánh</a:t>
            </a:r>
            <a:r>
              <a:rPr lang="en-US"/>
              <a:t> </a:t>
            </a:r>
            <a:r>
              <a:rPr lang="en-US" err="1"/>
              <a:t>giá</a:t>
            </a:r>
            <a:r>
              <a:rPr lang="en-US"/>
              <a:t> </a:t>
            </a:r>
            <a:r>
              <a:rPr lang="en-US" err="1"/>
              <a:t>tiên</a:t>
            </a:r>
            <a:r>
              <a:rPr lang="en-US"/>
              <a:t> </a:t>
            </a:r>
            <a:r>
              <a:rPr lang="en-US" err="1"/>
              <a:t>lượng</a:t>
            </a:r>
            <a:r>
              <a:rPr lang="en-US"/>
              <a:t>, </a:t>
            </a:r>
            <a:r>
              <a:rPr lang="en-US" err="1"/>
              <a:t>đặc</a:t>
            </a:r>
            <a:r>
              <a:rPr lang="en-US"/>
              <a:t> </a:t>
            </a:r>
            <a:r>
              <a:rPr lang="en-US" err="1"/>
              <a:t>biệt</a:t>
            </a:r>
            <a:r>
              <a:rPr lang="en-US"/>
              <a:t> </a:t>
            </a:r>
            <a:r>
              <a:rPr lang="en-US" err="1"/>
              <a:t>là</a:t>
            </a:r>
            <a:r>
              <a:rPr lang="en-US"/>
              <a:t> ở </a:t>
            </a:r>
            <a:r>
              <a:rPr lang="en-US" err="1"/>
              <a:t>những</a:t>
            </a:r>
            <a:r>
              <a:rPr lang="en-US"/>
              <a:t> </a:t>
            </a:r>
            <a:r>
              <a:rPr lang="en-US" err="1"/>
              <a:t>bệnh</a:t>
            </a:r>
            <a:r>
              <a:rPr lang="en-US"/>
              <a:t> </a:t>
            </a:r>
            <a:r>
              <a:rPr lang="en-US" err="1"/>
              <a:t>nhân</a:t>
            </a:r>
            <a:r>
              <a:rPr lang="en-US"/>
              <a:t> </a:t>
            </a:r>
            <a:r>
              <a:rPr lang="en-US" err="1"/>
              <a:t>bị</a:t>
            </a:r>
            <a:r>
              <a:rPr lang="en-US"/>
              <a:t> </a:t>
            </a:r>
            <a:r>
              <a:rPr lang="en-US" err="1"/>
              <a:t>suy</a:t>
            </a:r>
            <a:r>
              <a:rPr lang="en-US"/>
              <a:t> </a:t>
            </a:r>
            <a:r>
              <a:rPr lang="en-US" err="1"/>
              <a:t>gan</a:t>
            </a:r>
            <a:r>
              <a:rPr lang="en-US"/>
              <a:t> </a:t>
            </a:r>
            <a:r>
              <a:rPr lang="en-US" err="1"/>
              <a:t>cấp</a:t>
            </a:r>
            <a:r>
              <a:rPr lang="en-US"/>
              <a:t> </a:t>
            </a:r>
            <a:r>
              <a:rPr lang="en-US" err="1"/>
              <a:t>tính</a:t>
            </a:r>
            <a:r>
              <a:rPr lang="en-US"/>
              <a:t>  </a:t>
            </a:r>
            <a:r>
              <a:rPr lang="en-US" err="1"/>
              <a:t>và</a:t>
            </a:r>
            <a:r>
              <a:rPr lang="en-US"/>
              <a:t> </a:t>
            </a:r>
            <a:r>
              <a:rPr lang="en-US" err="1"/>
              <a:t>viêm</a:t>
            </a:r>
            <a:r>
              <a:rPr lang="en-US"/>
              <a:t> </a:t>
            </a:r>
            <a:r>
              <a:rPr lang="en-US" err="1"/>
              <a:t>gan</a:t>
            </a:r>
            <a:r>
              <a:rPr lang="en-US"/>
              <a:t> </a:t>
            </a:r>
            <a:r>
              <a:rPr lang="en-US" err="1"/>
              <a:t>siêu</a:t>
            </a:r>
            <a:r>
              <a:rPr lang="en-US"/>
              <a:t> vi </a:t>
            </a:r>
            <a:r>
              <a:rPr lang="en-US" err="1"/>
              <a:t>mãn</a:t>
            </a:r>
            <a:r>
              <a:rPr lang="en-US"/>
              <a:t> </a:t>
            </a:r>
            <a:r>
              <a:rPr lang="en-US" err="1"/>
              <a:t>tính</a:t>
            </a:r>
            <a:endParaRPr lang="en-US" err="1">
              <a:ea typeface="Calibri"/>
              <a:cs typeface="Calibri"/>
            </a:endParaRPr>
          </a:p>
        </p:txBody>
      </p:sp>
      <p:sp>
        <p:nvSpPr>
          <p:cNvPr id="4" name="Slide Number Placeholder 3"/>
          <p:cNvSpPr>
            <a:spLocks noGrp="1"/>
          </p:cNvSpPr>
          <p:nvPr>
            <p:ph type="sldNum" sz="quarter" idx="5"/>
          </p:nvPr>
        </p:nvSpPr>
        <p:spPr/>
        <p:txBody>
          <a:bodyPr/>
          <a:lstStyle/>
          <a:p>
            <a:fld id="{E9BB9ABF-083F-4E82-B1BC-9FCFD9C67D30}" type="slidenum">
              <a:t>8</a:t>
            </a:fld>
            <a:endParaRPr lang="en-US"/>
          </a:p>
        </p:txBody>
      </p:sp>
    </p:spTree>
    <p:extLst>
      <p:ext uri="{BB962C8B-B14F-4D97-AF65-F5344CB8AC3E}">
        <p14:creationId xmlns:p14="http://schemas.microsoft.com/office/powerpoint/2010/main" val="1612375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Tên gọi khác là xạ trị chọn lọc: SIRT</a:t>
            </a:r>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47</a:t>
            </a:fld>
            <a:endParaRPr lang="vi-VN"/>
          </a:p>
        </p:txBody>
      </p:sp>
    </p:spTree>
    <p:extLst>
      <p:ext uri="{BB962C8B-B14F-4D97-AF65-F5344CB8AC3E}">
        <p14:creationId xmlns:p14="http://schemas.microsoft.com/office/powerpoint/2010/main" val="2469002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vi-VN"/>
              <a:t>TACE là điều trị TCV, phần lớn BN đến trong giai đoạn sau của bệnh.</a:t>
            </a:r>
          </a:p>
          <a:p>
            <a:pPr marL="171450" indent="-171450">
              <a:buFontTx/>
              <a:buChar char="-"/>
            </a:pPr>
            <a:r>
              <a:rPr lang="vi-VN"/>
              <a:t> </a:t>
            </a:r>
          </a:p>
          <a:p>
            <a:r>
              <a:rPr lang="vi-VN"/>
              <a:t>- </a:t>
            </a:r>
            <a:r>
              <a:rPr lang="vi-VN" err="1"/>
              <a:t>Lippiodol</a:t>
            </a:r>
            <a:r>
              <a:rPr lang="vi-VN"/>
              <a:t> là: </a:t>
            </a:r>
            <a:r>
              <a:rPr lang="vi-VN" b="0" i="0" u="none" strike="noStrike">
                <a:solidFill>
                  <a:srgbClr val="0F4A26"/>
                </a:solidFill>
                <a:effectLst/>
                <a:latin typeface="times new roman" panose="02020603050405020304" pitchFamily="18" charset="0"/>
              </a:rPr>
              <a:t>được gọi là dầu </a:t>
            </a:r>
            <a:r>
              <a:rPr lang="vi-VN" b="0" i="0" u="none" strike="noStrike" err="1">
                <a:solidFill>
                  <a:srgbClr val="0F4A26"/>
                </a:solidFill>
                <a:effectLst/>
                <a:latin typeface="times new roman" panose="02020603050405020304" pitchFamily="18" charset="0"/>
              </a:rPr>
              <a:t>ethiodized</a:t>
            </a:r>
            <a:r>
              <a:rPr lang="vi-VN" b="0" i="0" u="none" strike="noStrike">
                <a:solidFill>
                  <a:srgbClr val="0F4A26"/>
                </a:solidFill>
                <a:effectLst/>
                <a:latin typeface="times new roman" panose="02020603050405020304" pitchFamily="18" charset="0"/>
              </a:rPr>
              <a:t> </a:t>
            </a:r>
            <a:r>
              <a:rPr lang="vi-VN" b="0" i="0" u="none" strike="noStrike" err="1">
                <a:solidFill>
                  <a:srgbClr val="0F4A26"/>
                </a:solidFill>
                <a:effectLst/>
                <a:latin typeface="times new roman" panose="02020603050405020304" pitchFamily="18" charset="0"/>
              </a:rPr>
              <a:t>oil</a:t>
            </a:r>
            <a:r>
              <a:rPr lang="vi-VN" b="0" i="0" u="none" strike="noStrike">
                <a:solidFill>
                  <a:srgbClr val="0F4A26"/>
                </a:solidFill>
                <a:effectLst/>
                <a:latin typeface="times new roman" panose="02020603050405020304" pitchFamily="18" charset="0"/>
              </a:rPr>
              <a:t>, thuộc nhóm chất tương phản i-ốt và chứa hoạt chất </a:t>
            </a:r>
            <a:r>
              <a:rPr lang="vi-VN" b="0" i="0" u="none" strike="noStrike" err="1">
                <a:solidFill>
                  <a:srgbClr val="0F4A26"/>
                </a:solidFill>
                <a:effectLst/>
                <a:latin typeface="times new roman" panose="02020603050405020304" pitchFamily="18" charset="0"/>
              </a:rPr>
              <a:t>este</a:t>
            </a:r>
            <a:r>
              <a:rPr lang="vi-VN" b="0" i="0" u="none" strike="noStrike">
                <a:solidFill>
                  <a:srgbClr val="0F4A26"/>
                </a:solidFill>
                <a:effectLst/>
                <a:latin typeface="times new roman" panose="02020603050405020304" pitchFamily="18" charset="0"/>
              </a:rPr>
              <a:t> ethyl của axit béo i-ốt của dầu hạt anh túc</a:t>
            </a:r>
          </a:p>
          <a:p>
            <a:r>
              <a:rPr lang="vi-VN" b="0" i="0" u="none" strike="noStrike">
                <a:solidFill>
                  <a:srgbClr val="0F4A26"/>
                </a:solidFill>
                <a:effectLst/>
                <a:latin typeface="times new roman" panose="02020603050405020304" pitchFamily="18" charset="0"/>
              </a:rPr>
              <a:t>Sau khi sử dụng </a:t>
            </a:r>
            <a:r>
              <a:rPr lang="vi-VN" b="0" i="0" u="none" strike="noStrike" err="1">
                <a:solidFill>
                  <a:srgbClr val="0F4A26"/>
                </a:solidFill>
                <a:effectLst/>
                <a:latin typeface="times new roman" panose="02020603050405020304" pitchFamily="18" charset="0"/>
              </a:rPr>
              <a:t>Lipiodol</a:t>
            </a:r>
            <a:r>
              <a:rPr lang="vi-VN" b="0" i="0" u="none" strike="noStrike">
                <a:solidFill>
                  <a:srgbClr val="0F4A26"/>
                </a:solidFill>
                <a:effectLst/>
                <a:latin typeface="times new roman" panose="02020603050405020304" pitchFamily="18" charset="0"/>
              </a:rPr>
              <a:t> trong động mạch, dầu </a:t>
            </a:r>
            <a:r>
              <a:rPr lang="vi-VN" b="0" i="0" u="none" strike="noStrike" err="1">
                <a:solidFill>
                  <a:srgbClr val="0F4A26"/>
                </a:solidFill>
                <a:effectLst/>
                <a:latin typeface="times new roman" panose="02020603050405020304" pitchFamily="18" charset="0"/>
              </a:rPr>
              <a:t>ethiodized</a:t>
            </a:r>
            <a:r>
              <a:rPr lang="vi-VN" b="0" i="0" u="none" strike="noStrike">
                <a:solidFill>
                  <a:srgbClr val="0F4A26"/>
                </a:solidFill>
                <a:effectLst/>
                <a:latin typeface="times new roman" panose="02020603050405020304" pitchFamily="18" charset="0"/>
              </a:rPr>
              <a:t> </a:t>
            </a:r>
            <a:r>
              <a:rPr lang="vi-VN" b="0" i="0" u="none" strike="noStrike" err="1">
                <a:solidFill>
                  <a:srgbClr val="0F4A26"/>
                </a:solidFill>
                <a:effectLst/>
                <a:latin typeface="times new roman" panose="02020603050405020304" pitchFamily="18" charset="0"/>
              </a:rPr>
              <a:t>oil</a:t>
            </a:r>
            <a:r>
              <a:rPr lang="vi-VN" b="0" i="0" u="none" strike="noStrike">
                <a:solidFill>
                  <a:srgbClr val="0F4A26"/>
                </a:solidFill>
                <a:effectLst/>
                <a:latin typeface="times new roman" panose="02020603050405020304" pitchFamily="18" charset="0"/>
              </a:rPr>
              <a:t> được giữ lại trong nhu mô gan bình thường được thực bào bởi các tế bào </a:t>
            </a:r>
            <a:r>
              <a:rPr lang="vi-VN" b="0" i="0" u="none" strike="noStrike" err="1">
                <a:solidFill>
                  <a:srgbClr val="0F4A26"/>
                </a:solidFill>
                <a:effectLst/>
                <a:latin typeface="times new roman" panose="02020603050405020304" pitchFamily="18" charset="0"/>
              </a:rPr>
              <a:t>Kupffer</a:t>
            </a:r>
            <a:r>
              <a:rPr lang="vi-VN" b="0" i="0" u="none" strike="noStrike">
                <a:solidFill>
                  <a:srgbClr val="0F4A26"/>
                </a:solidFill>
                <a:effectLst/>
                <a:latin typeface="times new roman" panose="02020603050405020304" pitchFamily="18" charset="0"/>
              </a:rPr>
              <a:t> của gan và rửa sạch qua hệ thống bạch huyết của gan trong khoảng 2 đến 4 tuần. Trong HCC, sự lưu giữ trong khối u gan được kéo dài, cho phép tái tạo hình ảnh của khối u trong bốn tuần hoặc lâu hơn</a:t>
            </a:r>
            <a:endParaRPr lang="vi-VN"/>
          </a:p>
          <a:p>
            <a:endParaRPr lang="vi-VN"/>
          </a:p>
          <a:p>
            <a:r>
              <a:rPr lang="vi-VN" sz="1200">
                <a:latin typeface="Arial"/>
                <a:cs typeface="Arial"/>
              </a:rPr>
              <a:t>Ưu điểm: Giảm lượng </a:t>
            </a:r>
            <a:r>
              <a:rPr lang="vi-VN" sz="1200" err="1">
                <a:latin typeface="Arial"/>
                <a:cs typeface="Arial"/>
              </a:rPr>
              <a:t>Oxy</a:t>
            </a:r>
            <a:r>
              <a:rPr lang="vi-VN" sz="1200">
                <a:latin typeface="Arial"/>
                <a:cs typeface="Arial"/>
              </a:rPr>
              <a:t> và chất dinh dưỡng đến u vì Tế bào ung thư tiếp xúc trực tiếp với thuốc và giúp Bảo tồn mô gan bình thường: </a:t>
            </a:r>
            <a:r>
              <a:rPr lang="vi-VN" sz="1200" err="1">
                <a:latin typeface="Arial"/>
                <a:cs typeface="Arial"/>
              </a:rPr>
              <a:t>catheter</a:t>
            </a:r>
            <a:r>
              <a:rPr lang="vi-VN" sz="1200">
                <a:latin typeface="Arial"/>
                <a:cs typeface="Arial"/>
              </a:rPr>
              <a:t> siêu chọn lọc </a:t>
            </a:r>
          </a:p>
          <a:p>
            <a:endParaRPr lang="vi-VN" sz="1200">
              <a:latin typeface="Arial"/>
              <a:cs typeface="Arial"/>
            </a:endParaRPr>
          </a:p>
          <a:p>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48</a:t>
            </a:fld>
            <a:endParaRPr lang="vi-VN"/>
          </a:p>
        </p:txBody>
      </p:sp>
    </p:spTree>
    <p:extLst>
      <p:ext uri="{BB962C8B-B14F-4D97-AF65-F5344CB8AC3E}">
        <p14:creationId xmlns:p14="http://schemas.microsoft.com/office/powerpoint/2010/main" val="2619316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vi-VN" b="0" i="0" u="none" strike="noStrike" err="1">
                <a:solidFill>
                  <a:srgbClr val="383838"/>
                </a:solidFill>
                <a:effectLst/>
                <a:latin typeface="Source Sans Pro" panose="020F0502020204030204" pitchFamily="34" charset="0"/>
              </a:rPr>
              <a:t>Conventional</a:t>
            </a:r>
            <a:r>
              <a:rPr lang="vi-VN" b="0" i="0" u="none" strike="noStrike">
                <a:solidFill>
                  <a:srgbClr val="383838"/>
                </a:solidFill>
                <a:effectLst/>
                <a:latin typeface="Source Sans Pro" panose="020F0502020204030204" pitchFamily="34" charset="0"/>
              </a:rPr>
              <a:t> TACE ( TACE thông thường)</a:t>
            </a:r>
          </a:p>
          <a:p>
            <a:pPr marL="171450" indent="-171450">
              <a:buFontTx/>
              <a:buChar char="-"/>
            </a:pPr>
            <a:r>
              <a:rPr lang="vi-VN" b="1" i="0" u="none" strike="noStrike" err="1">
                <a:solidFill>
                  <a:srgbClr val="BDC1C6"/>
                </a:solidFill>
                <a:effectLst/>
                <a:latin typeface="Roboto" panose="02000000000000000000" pitchFamily="2" charset="0"/>
              </a:rPr>
              <a:t>Drug-eluting</a:t>
            </a:r>
            <a:r>
              <a:rPr lang="vi-VN" b="1" i="0" u="none" strike="noStrike">
                <a:solidFill>
                  <a:srgbClr val="BDC1C6"/>
                </a:solidFill>
                <a:effectLst/>
                <a:latin typeface="Roboto" panose="02000000000000000000" pitchFamily="2" charset="0"/>
              </a:rPr>
              <a:t> bead</a:t>
            </a:r>
            <a:endParaRPr lang="vi-VN"/>
          </a:p>
          <a:p>
            <a:endParaRPr lang="vi-VN"/>
          </a:p>
          <a:p>
            <a:r>
              <a:rPr lang="vi-VN"/>
              <a:t>Đặc điểm của </a:t>
            </a:r>
            <a:r>
              <a:rPr lang="vi-VN" err="1"/>
              <a:t>lipiodol</a:t>
            </a:r>
            <a:r>
              <a:rPr lang="vi-VN"/>
              <a:t> và </a:t>
            </a:r>
            <a:r>
              <a:rPr lang="vi-VN" err="1"/>
              <a:t>beads</a:t>
            </a:r>
            <a:endParaRPr lang="vi-VN"/>
          </a:p>
          <a:p>
            <a:pPr marL="171450" indent="-171450">
              <a:buFontTx/>
              <a:buChar char="-"/>
            </a:pPr>
            <a:r>
              <a:rPr lang="vi-VN"/>
              <a:t>bơm hóa chất (</a:t>
            </a:r>
            <a:r>
              <a:rPr lang="vi-VN" err="1"/>
              <a:t>doxorubicin</a:t>
            </a:r>
            <a:r>
              <a:rPr lang="vi-VN"/>
              <a:t> / </a:t>
            </a:r>
            <a:r>
              <a:rPr lang="vi-VN" err="1"/>
              <a:t>mitomycin</a:t>
            </a:r>
            <a:r>
              <a:rPr lang="vi-VN"/>
              <a:t> pha với </a:t>
            </a:r>
            <a:r>
              <a:rPr lang="vi-VN" err="1"/>
              <a:t>lipiodol</a:t>
            </a:r>
            <a:r>
              <a:rPr lang="vi-VN"/>
              <a:t>) +  tắc nhánh </a:t>
            </a:r>
            <a:r>
              <a:rPr lang="vi-VN" err="1"/>
              <a:t>ĐM</a:t>
            </a:r>
            <a:r>
              <a:rPr lang="vi-VN"/>
              <a:t> nuôi (bằng các vật liệu gây tắc: </a:t>
            </a:r>
            <a:r>
              <a:rPr lang="vi-VN" err="1"/>
              <a:t>spongel</a:t>
            </a:r>
            <a:r>
              <a:rPr lang="vi-VN"/>
              <a:t>, </a:t>
            </a:r>
            <a:r>
              <a:rPr lang="vi-VN" err="1"/>
              <a:t>hạtPVA</a:t>
            </a:r>
            <a:r>
              <a:rPr lang="vi-VN"/>
              <a:t>, </a:t>
            </a:r>
            <a:r>
              <a:rPr lang="vi-VN" err="1"/>
              <a:t>coil</a:t>
            </a:r>
            <a:r>
              <a:rPr lang="vi-VN"/>
              <a:t>...).</a:t>
            </a:r>
          </a:p>
          <a:p>
            <a:pPr marL="171450" indent="-171450">
              <a:buFontTx/>
              <a:buChar char="-"/>
            </a:pPr>
            <a:r>
              <a:rPr lang="vi-VN"/>
              <a:t>PVA: </a:t>
            </a:r>
            <a:r>
              <a:rPr lang="vi-VN" err="1"/>
              <a:t>polyvinyl</a:t>
            </a:r>
            <a:r>
              <a:rPr lang="vi-VN"/>
              <a:t> </a:t>
            </a:r>
            <a:r>
              <a:rPr lang="vi-VN" err="1"/>
              <a:t>alcohol</a:t>
            </a:r>
            <a:endParaRPr lang="vi-VN"/>
          </a:p>
          <a:p>
            <a:pPr marL="171450" indent="-171450">
              <a:buFontTx/>
              <a:buChar char="-"/>
            </a:pPr>
            <a:endParaRPr lang="vi-VN"/>
          </a:p>
          <a:p>
            <a:pPr marL="171450" indent="-171450">
              <a:buFontTx/>
              <a:buChar char="-"/>
            </a:pPr>
            <a:r>
              <a:rPr lang="vi-VN" err="1"/>
              <a:t>Beads</a:t>
            </a:r>
            <a:r>
              <a:rPr lang="vi-VN"/>
              <a:t> ( hạt vi cầu): bản chất là PVA gắn </a:t>
            </a:r>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49</a:t>
            </a:fld>
            <a:endParaRPr lang="vi-VN"/>
          </a:p>
        </p:txBody>
      </p:sp>
    </p:spTree>
    <p:extLst>
      <p:ext uri="{BB962C8B-B14F-4D97-AF65-F5344CB8AC3E}">
        <p14:creationId xmlns:p14="http://schemas.microsoft.com/office/powerpoint/2010/main" val="1284026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TACE: Chỉ định   HCC không thể </a:t>
            </a:r>
            <a:r>
              <a:rPr lang="vi-VN" err="1"/>
              <a:t>phẩu</a:t>
            </a:r>
            <a:r>
              <a:rPr lang="vi-VN"/>
              <a:t> thuật cắt bỏ  HCC tái phát sau </a:t>
            </a:r>
            <a:r>
              <a:rPr lang="vi-VN" err="1"/>
              <a:t>phẩu</a:t>
            </a:r>
            <a:r>
              <a:rPr lang="vi-VN"/>
              <a:t> thuật Điều trị hổ trợ trước </a:t>
            </a:r>
            <a:r>
              <a:rPr lang="vi-VN" err="1"/>
              <a:t>phẩu</a:t>
            </a:r>
            <a:r>
              <a:rPr lang="vi-VN"/>
              <a:t> thuật Chờ ghép gan</a:t>
            </a:r>
          </a:p>
          <a:p>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a:t>TACE: Chống chỉ định Suy gan Suy thận Di căn ngoài gan Huyết khối TMC Tắc mật </a:t>
            </a:r>
            <a:r>
              <a:rPr lang="vi-VN" err="1"/>
              <a:t>Shunt</a:t>
            </a:r>
            <a:r>
              <a:rPr lang="vi-VN"/>
              <a:t> lớn trong u Bệnh nặng đi kèm Chống chỉ định chụp mạch  Có thai</a:t>
            </a:r>
          </a:p>
          <a:p>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50</a:t>
            </a:fld>
            <a:endParaRPr lang="vi-VN"/>
          </a:p>
        </p:txBody>
      </p:sp>
    </p:spTree>
    <p:extLst>
      <p:ext uri="{BB962C8B-B14F-4D97-AF65-F5344CB8AC3E}">
        <p14:creationId xmlns:p14="http://schemas.microsoft.com/office/powerpoint/2010/main" val="68006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indent="-285750">
              <a:buFontTx/>
              <a:buChar char="-"/>
            </a:pPr>
            <a:r>
              <a:rPr lang="vi-VN"/>
              <a:t>Chọc động mạch đùi bằng phương pháp </a:t>
            </a:r>
            <a:r>
              <a:rPr lang="vi-VN" err="1"/>
              <a:t>Seldinger</a:t>
            </a:r>
            <a:r>
              <a:rPr lang="vi-VN"/>
              <a:t>.</a:t>
            </a:r>
          </a:p>
          <a:p>
            <a:pPr marL="285750" indent="-285750">
              <a:buFontTx/>
              <a:buChar char="-"/>
            </a:pPr>
            <a:r>
              <a:rPr lang="vi-VN"/>
              <a:t>Chụp </a:t>
            </a:r>
            <a:r>
              <a:rPr lang="vi-VN" err="1"/>
              <a:t>ĐMC</a:t>
            </a:r>
            <a:r>
              <a:rPr lang="vi-VN"/>
              <a:t> bụng, tìm các nhánh </a:t>
            </a:r>
            <a:r>
              <a:rPr lang="vi-VN" err="1"/>
              <a:t>ĐM</a:t>
            </a:r>
            <a:r>
              <a:rPr lang="vi-VN"/>
              <a:t> vào gan và cấp máu nuôi u.</a:t>
            </a:r>
          </a:p>
          <a:p>
            <a:pPr marL="285750" indent="-285750">
              <a:buFontTx/>
              <a:buChar char="-"/>
            </a:pPr>
            <a:r>
              <a:rPr lang="vi-VN"/>
              <a:t>Luồn ống thông </a:t>
            </a:r>
            <a:r>
              <a:rPr lang="vi-VN" err="1"/>
              <a:t>Yashiro</a:t>
            </a:r>
            <a:r>
              <a:rPr lang="vi-VN"/>
              <a:t> 5F/6F vào động mạch thân tạng tiến hành khảo sát các nhánh của động mạch thân tạng</a:t>
            </a:r>
          </a:p>
          <a:p>
            <a:pPr marL="285750" indent="-285750">
              <a:buFontTx/>
              <a:buChar char="-"/>
            </a:pPr>
            <a:r>
              <a:rPr lang="vi-VN"/>
              <a:t>Xác định khối u ngấm thuốc cản quang và nhánh mạch máu đến nuôi u</a:t>
            </a:r>
          </a:p>
          <a:p>
            <a:pPr marL="285750" indent="-285750">
              <a:buFontTx/>
              <a:buChar char="-"/>
            </a:pPr>
            <a:r>
              <a:rPr lang="vi-VN"/>
              <a:t>Đưa ống thông 3F đồng trục với ống thông mẹ, luồn chọn lọc đến nhánh mạch máu nuôi u, bơm thuốc cản quang với thể tích </a:t>
            </a:r>
            <a:r>
              <a:rPr lang="vi-VN" err="1"/>
              <a:t>6-10ml</a:t>
            </a:r>
            <a:r>
              <a:rPr lang="vi-VN"/>
              <a:t>, vận tốc 3-5 </a:t>
            </a:r>
            <a:r>
              <a:rPr lang="vi-VN" err="1"/>
              <a:t>ml</a:t>
            </a:r>
            <a:r>
              <a:rPr lang="vi-VN"/>
              <a:t>/giây và tiến hành ghi hình với tốc độ 1/giây x 6 giây.</a:t>
            </a:r>
          </a:p>
          <a:p>
            <a:pPr marL="285750" indent="-285750">
              <a:buFontTx/>
              <a:buChar char="-"/>
            </a:pPr>
            <a:r>
              <a:rPr lang="vi-VN"/>
              <a:t>Bơm vào hỗn hợp </a:t>
            </a:r>
            <a:r>
              <a:rPr lang="vi-VN" err="1"/>
              <a:t>Lipiodol</a:t>
            </a:r>
            <a:r>
              <a:rPr lang="vi-VN"/>
              <a:t> + thuốc chống ung thư</a:t>
            </a:r>
          </a:p>
          <a:p>
            <a:pPr marL="285750" indent="-285750">
              <a:buFontTx/>
              <a:buChar char="-"/>
            </a:pPr>
            <a:r>
              <a:rPr lang="vi-VN"/>
              <a:t> Tắc động mạch nuôi u bằng các chất gây thuyên tắc</a:t>
            </a:r>
          </a:p>
          <a:p>
            <a:pPr marL="285750" indent="-285750">
              <a:buFontTx/>
              <a:buChar char="-"/>
            </a:pPr>
            <a:r>
              <a:rPr lang="vi-VN"/>
              <a:t> Chụp kiểm tra</a:t>
            </a:r>
          </a:p>
          <a:p>
            <a:pPr marL="285750" indent="-285750">
              <a:buFontTx/>
              <a:buChar char="-"/>
            </a:pPr>
            <a:endParaRPr lang="vi-VN"/>
          </a:p>
          <a:p>
            <a:pPr marL="285750" indent="-285750">
              <a:buFontTx/>
              <a:buChar char="-"/>
            </a:pPr>
            <a:endParaRPr lang="vi-VN"/>
          </a:p>
          <a:p>
            <a:pPr marL="285750" indent="-285750">
              <a:buFontTx/>
              <a:buChar char="-"/>
            </a:pPr>
            <a:r>
              <a:rPr lang="vi-VN"/>
              <a:t>**LƯU Ý: Biến thể động mạch gan và động mạch nuôi u ngoài gan</a:t>
            </a:r>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51</a:t>
            </a:fld>
            <a:endParaRPr lang="vi-VN"/>
          </a:p>
        </p:txBody>
      </p:sp>
    </p:spTree>
    <p:extLst>
      <p:ext uri="{BB962C8B-B14F-4D97-AF65-F5344CB8AC3E}">
        <p14:creationId xmlns:p14="http://schemas.microsoft.com/office/powerpoint/2010/main" val="4109402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Khối u sáng là do tăng sinh mạch máu</a:t>
            </a:r>
          </a:p>
          <a:p>
            <a:endParaRPr lang="vi-VN"/>
          </a:p>
          <a:p>
            <a:endParaRPr lang="vi-VN"/>
          </a:p>
          <a:p>
            <a:r>
              <a:rPr lang="vi-VN"/>
              <a:t>B1: xác định tổn thương trên CT 2 cm ở HPT V trên 1 BN Xơ gan do HCV</a:t>
            </a:r>
          </a:p>
          <a:p>
            <a:endParaRPr lang="vi-VN"/>
          </a:p>
          <a:p>
            <a:r>
              <a:rPr lang="vi-VN"/>
              <a:t>B2: Chụp mạch máu SMA : giải phẫu mạch mạc treo không có bất kỳ nhánh gan phụ nào. (Mũi tên xanh).</a:t>
            </a:r>
          </a:p>
          <a:p>
            <a:r>
              <a:rPr lang="vi-VN"/>
              <a:t> Mũi tên trắng là trào ngược thuốc cản quang vào ống SMA đoạn gần cho thấy chụp đầy đủ</a:t>
            </a:r>
          </a:p>
          <a:p>
            <a:endParaRPr lang="vi-VN"/>
          </a:p>
          <a:p>
            <a:r>
              <a:rPr lang="vi-VN"/>
              <a:t>B3: </a:t>
            </a:r>
            <a:r>
              <a:rPr lang="vi-VN" sz="1800">
                <a:effectLst/>
                <a:latin typeface="Arial" panose="020B0604020202020204" pitchFamily="34" charset="0"/>
                <a:ea typeface="Times New Roman" panose="02020603050405020304" pitchFamily="18" charset="0"/>
                <a:cs typeface="Times New Roman" panose="02020603050405020304" pitchFamily="18" charset="0"/>
              </a:rPr>
              <a:t>Chụp mạch máu vùng bụng cho thấy giải phẫu động mạch gan. Hình dung là động mạch gan trái, động mạch gan phải và động mạch gan trái phụ EB phát sinh từ động mạch vị trái. Hình ảnh mờ khối u ở thùy dưới gan phải</a:t>
            </a:r>
            <a:r>
              <a:rPr lang="vi-VN">
                <a:effectLst/>
              </a:rPr>
              <a:t> </a:t>
            </a:r>
          </a:p>
          <a:p>
            <a:endParaRPr lang="vi-VN">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rPr>
              <a:t>B4: </a:t>
            </a:r>
            <a:r>
              <a:rPr lang="vi-VN" sz="1800">
                <a:effectLst/>
                <a:latin typeface="Arial" panose="020B0604020202020204" pitchFamily="34" charset="0"/>
                <a:ea typeface="Times New Roman" panose="02020603050405020304" pitchFamily="18" charset="0"/>
                <a:cs typeface="Times New Roman" panose="02020603050405020304" pitchFamily="18" charset="0"/>
              </a:rPr>
              <a:t>Động mạch gan phải đã được chọn lọc lại bằng một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microcatheter</a:t>
            </a:r>
            <a:r>
              <a:rPr lang="vi-VN" sz="1800">
                <a:effectLst/>
                <a:latin typeface="Arial" panose="020B0604020202020204" pitchFamily="34" charset="0"/>
                <a:ea typeface="Times New Roman" panose="02020603050405020304" pitchFamily="18" charset="0"/>
                <a:cs typeface="Times New Roman" panose="02020603050405020304" pitchFamily="18" charset="0"/>
              </a:rPr>
              <a:t>. Chụp mạch chọn lọc rõ ràng cho thấy khối u đỏ ở thùy dưới gan phải Tổn thương nhỏ hơn ở vòm gan không được nhìn thấy rõ ràng.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800">
              <a:effectLst/>
              <a:latin typeface="Arial" panose="020B0604020202020204" pitchFamily="34" charset="0"/>
              <a:ea typeface="Times New Roman" panose="02020603050405020304" pitchFamily="18" charset="0"/>
              <a:cs typeface="Times New Roman" panose="02020603050405020304" pitchFamily="18" charset="0"/>
            </a:endParaRPr>
          </a:p>
          <a:p>
            <a:pPr marL="171450" indent="-171450">
              <a:buFontTx/>
              <a:buChar char="-"/>
            </a:pPr>
            <a:r>
              <a:rPr lang="vi-VN"/>
              <a:t>B5: </a:t>
            </a:r>
            <a:r>
              <a:rPr lang="vi-VN" sz="1800">
                <a:effectLst/>
                <a:latin typeface="Arial" panose="020B0604020202020204" pitchFamily="34" charset="0"/>
                <a:ea typeface="Times New Roman" panose="02020603050405020304" pitchFamily="18" charset="0"/>
                <a:cs typeface="Times New Roman" panose="02020603050405020304" pitchFamily="18" charset="0"/>
              </a:rPr>
              <a:t>Trên bảng thuyên tắc là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Embospheres</a:t>
            </a:r>
            <a:r>
              <a:rPr lang="vi-VN" sz="1800">
                <a:effectLst/>
                <a:latin typeface="Arial" panose="020B0604020202020204" pitchFamily="34" charset="0"/>
                <a:ea typeface="Times New Roman" panose="02020603050405020304" pitchFamily="18" charset="0"/>
                <a:cs typeface="Times New Roman" panose="02020603050405020304" pitchFamily="18" charset="0"/>
              </a:rPr>
              <a:t> (100- 300 µL), 10 mL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Lipiodol</a:t>
            </a:r>
            <a:r>
              <a:rPr lang="vi-VN" sz="1800">
                <a:effectLst/>
                <a:latin typeface="Arial" panose="020B0604020202020204" pitchFamily="34" charset="0"/>
                <a:ea typeface="Times New Roman" panose="02020603050405020304" pitchFamily="18" charset="0"/>
                <a:cs typeface="Times New Roman" panose="02020603050405020304" pitchFamily="18" charset="0"/>
              </a:rPr>
              <a:t> 10 mL phần nhỏ dung dịch hóa trị liệu của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lidocain</a:t>
            </a:r>
            <a:r>
              <a:rPr lang="vi-VN" sz="1800">
                <a:effectLst/>
                <a:latin typeface="Arial" panose="020B0604020202020204" pitchFamily="34" charset="0"/>
                <a:ea typeface="Times New Roman" panose="02020603050405020304" pitchFamily="18" charset="0"/>
                <a:cs typeface="Times New Roman" panose="02020603050405020304" pitchFamily="18" charset="0"/>
              </a:rPr>
              <a:t>, khóa 3 chiều bằng kim loại để trộn hóa chất, khóa 3 chiều bằng nhựa để trộn quản lý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Embospheres</a:t>
            </a:r>
            <a:r>
              <a:rPr lang="vi-VN" sz="1800">
                <a:effectLst/>
                <a:latin typeface="Arial" panose="020B0604020202020204" pitchFamily="34" charset="0"/>
                <a:ea typeface="Times New Roman" panose="02020603050405020304" pitchFamily="18" charset="0"/>
                <a:cs typeface="Times New Roman" panose="02020603050405020304" pitchFamily="18" charset="0"/>
              </a:rPr>
              <a:t> và ống tiêm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polycarbonate</a:t>
            </a:r>
            <a:r>
              <a:rPr lang="vi-VN" sz="1800">
                <a:effectLst/>
                <a:latin typeface="Arial" panose="020B0604020202020204" pitchFamily="34" charset="0"/>
                <a:ea typeface="Times New Roman" panose="02020603050405020304" pitchFamily="18" charset="0"/>
                <a:cs typeface="Times New Roman" panose="02020603050405020304" pitchFamily="18" charset="0"/>
              </a:rPr>
              <a:t> 1 mL để sử dụng nhũ tương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chemolipiodol</a:t>
            </a:r>
            <a:r>
              <a:rPr lang="vi-VN" sz="1800">
                <a:effectLst/>
                <a:latin typeface="Arial" panose="020B0604020202020204" pitchFamily="34" charset="0"/>
                <a:ea typeface="Times New Roman" panose="02020603050405020304" pitchFamily="18" charset="0"/>
                <a:cs typeface="Times New Roman" panose="02020603050405020304" pitchFamily="18" charset="0"/>
              </a:rPr>
              <a:t> </a:t>
            </a:r>
          </a:p>
          <a:p>
            <a:pPr marL="171450" indent="-171450">
              <a:buFontTx/>
              <a:buChar char="-"/>
            </a:pPr>
            <a:r>
              <a:rPr lang="vi-VN" sz="1800">
                <a:effectLst/>
                <a:latin typeface="Arial" panose="020B0604020202020204" pitchFamily="34" charset="0"/>
                <a:cs typeface="Times New Roman" panose="02020603050405020304" pitchFamily="18" charset="0"/>
              </a:rPr>
              <a:t>B6: </a:t>
            </a:r>
            <a:endParaRPr lang="vi-VN"/>
          </a:p>
          <a:p>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52</a:t>
            </a:fld>
            <a:endParaRPr lang="vi-VN"/>
          </a:p>
        </p:txBody>
      </p:sp>
    </p:spTree>
    <p:extLst>
      <p:ext uri="{BB962C8B-B14F-4D97-AF65-F5344CB8AC3E}">
        <p14:creationId xmlns:p14="http://schemas.microsoft.com/office/powerpoint/2010/main" val="3548230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vi-VN"/>
              <a:t>B7: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microcatheter</a:t>
            </a:r>
            <a:r>
              <a:rPr lang="vi-VN" sz="1800">
                <a:effectLst/>
                <a:latin typeface="Arial" panose="020B0604020202020204" pitchFamily="34" charset="0"/>
                <a:ea typeface="Times New Roman" panose="02020603050405020304" pitchFamily="18" charset="0"/>
                <a:cs typeface="Times New Roman" panose="02020603050405020304" pitchFamily="18" charset="0"/>
              </a:rPr>
              <a:t> bằng ống tiêm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polycarbonate</a:t>
            </a:r>
            <a:r>
              <a:rPr lang="vi-VN" sz="1800">
                <a:effectLst/>
                <a:latin typeface="Arial" panose="020B0604020202020204" pitchFamily="34" charset="0"/>
                <a:ea typeface="Times New Roman" panose="02020603050405020304" pitchFamily="18" charset="0"/>
                <a:cs typeface="Times New Roman" panose="02020603050405020304" pitchFamily="18" charset="0"/>
              </a:rPr>
              <a:t> 1 mL.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chemolipiodol</a:t>
            </a:r>
            <a:r>
              <a:rPr lang="vi-VN" sz="1800">
                <a:effectLst/>
                <a:latin typeface="Arial" panose="020B0604020202020204" pitchFamily="34" charset="0"/>
                <a:ea typeface="Times New Roman" panose="02020603050405020304" pitchFamily="18" charset="0"/>
                <a:cs typeface="Times New Roman" panose="02020603050405020304" pitchFamily="18" charset="0"/>
              </a:rPr>
              <a:t> chảy qua động mạch. Sự hấp thu của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chemolipiodol</a:t>
            </a:r>
            <a:r>
              <a:rPr lang="vi-VN" sz="1800">
                <a:effectLst/>
                <a:latin typeface="Arial" panose="020B0604020202020204" pitchFamily="34" charset="0"/>
                <a:ea typeface="Times New Roman" panose="02020603050405020304" pitchFamily="18" charset="0"/>
                <a:cs typeface="Times New Roman" panose="02020603050405020304" pitchFamily="18" charset="0"/>
              </a:rPr>
              <a:t> được ghi nhận trong khối u</a:t>
            </a:r>
            <a:r>
              <a:rPr lang="vi-VN">
                <a:effectLst/>
              </a:rPr>
              <a:t> </a:t>
            </a:r>
          </a:p>
          <a:p>
            <a:pPr marL="171450" indent="-171450">
              <a:buFontTx/>
              <a:buChar char="-"/>
            </a:pPr>
            <a:endParaRPr lang="vi-VN"/>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t>B8: </a:t>
            </a:r>
            <a:r>
              <a:rPr lang="vi-VN" sz="1800">
                <a:effectLst/>
                <a:latin typeface="Arial" panose="020B0604020202020204" pitchFamily="34" charset="0"/>
                <a:ea typeface="Times New Roman" panose="02020603050405020304" pitchFamily="18" charset="0"/>
                <a:cs typeface="Times New Roman" panose="02020603050405020304" pitchFamily="18" charset="0"/>
              </a:rPr>
              <a:t>Sau khi sử dụng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chemolipiodol</a:t>
            </a:r>
            <a:r>
              <a:rPr lang="vi-VN" sz="1800">
                <a:effectLst/>
                <a:latin typeface="Arial" panose="020B0604020202020204" pitchFamily="34" charset="0"/>
                <a:ea typeface="Times New Roman" panose="02020603050405020304" pitchFamily="18" charset="0"/>
                <a:cs typeface="Times New Roman" panose="02020603050405020304" pitchFamily="18" charset="0"/>
              </a:rPr>
              <a:t> và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Embospheres</a:t>
            </a:r>
            <a:r>
              <a:rPr lang="vi-VN" sz="1800">
                <a:effectLst/>
                <a:latin typeface="Arial" panose="020B0604020202020204" pitchFamily="34" charset="0"/>
                <a:ea typeface="Times New Roman" panose="02020603050405020304" pitchFamily="18" charset="0"/>
                <a:cs typeface="Times New Roman" panose="02020603050405020304" pitchFamily="18" charset="0"/>
              </a:rPr>
              <a:t>, chụp mạch sau thuyên tắc cho thấy gần như ứ đọng  đối với các nhánh động mạch</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vi-VN"/>
          </a:p>
          <a:p>
            <a:pPr marL="171450" indent="-171450">
              <a:buFontTx/>
              <a:buChar char="-"/>
            </a:pPr>
            <a:r>
              <a:rPr lang="vi-VN"/>
              <a:t>B9: </a:t>
            </a:r>
            <a:r>
              <a:rPr lang="vi-VN" sz="1800">
                <a:effectLst/>
                <a:latin typeface="Arial" panose="020B0604020202020204" pitchFamily="34" charset="0"/>
                <a:ea typeface="Times New Roman" panose="02020603050405020304" pitchFamily="18" charset="0"/>
                <a:cs typeface="Times New Roman" panose="02020603050405020304" pitchFamily="18" charset="0"/>
              </a:rPr>
              <a:t>Phim chụp gan sau chụp cTACE cho thấy sự tích tụ dày đặc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chemolipiodol</a:t>
            </a:r>
            <a:r>
              <a:rPr lang="vi-VN" sz="1800">
                <a:effectLst/>
                <a:latin typeface="Arial" panose="020B0604020202020204" pitchFamily="34" charset="0"/>
                <a:ea typeface="Times New Roman" panose="02020603050405020304" pitchFamily="18" charset="0"/>
                <a:cs typeface="Times New Roman" panose="02020603050405020304" pitchFamily="18" charset="0"/>
              </a:rPr>
              <a:t> trong khối u thùy dưới gan phải. Sự xuất hiện này thường dự đoán một phản ứng tốt.</a:t>
            </a:r>
            <a:r>
              <a:rPr lang="vi-VN">
                <a:effectLst/>
              </a:rPr>
              <a:t> </a:t>
            </a:r>
          </a:p>
          <a:p>
            <a:pPr marL="171450" indent="-171450">
              <a:buFontTx/>
              <a:buChar char="-"/>
            </a:pPr>
            <a:endParaRPr lang="vi-VN"/>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t>B10: </a:t>
            </a:r>
            <a:r>
              <a:rPr lang="vi-VN" sz="1800">
                <a:effectLst/>
                <a:latin typeface="Arial" panose="020B0604020202020204" pitchFamily="34" charset="0"/>
                <a:ea typeface="Times New Roman" panose="02020603050405020304" pitchFamily="18" charset="0"/>
                <a:cs typeface="Times New Roman" panose="02020603050405020304" pitchFamily="18" charset="0"/>
              </a:rPr>
              <a:t>Chụp CT gan cùng ngày sau khi TACE xác nhận sự hấp thu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chemolipiodol</a:t>
            </a:r>
            <a:r>
              <a:rPr lang="vi-VN" sz="1800">
                <a:effectLst/>
                <a:latin typeface="Arial" panose="020B0604020202020204" pitchFamily="34" charset="0"/>
                <a:ea typeface="Times New Roman" panose="02020603050405020304" pitchFamily="18" charset="0"/>
                <a:cs typeface="Times New Roman" panose="02020603050405020304" pitchFamily="18" charset="0"/>
              </a:rPr>
              <a:t> dày đặc trong khối u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Chemolipiodol</a:t>
            </a:r>
            <a:r>
              <a:rPr lang="vi-VN" sz="1800">
                <a:effectLst/>
                <a:latin typeface="Arial" panose="020B0604020202020204" pitchFamily="34" charset="0"/>
                <a:ea typeface="Times New Roman" panose="02020603050405020304" pitchFamily="18" charset="0"/>
                <a:cs typeface="Times New Roman" panose="02020603050405020304" pitchFamily="18" charset="0"/>
              </a:rPr>
              <a:t> cũng được ghi nhận ở những nơi khác trong gan trong phân bố động mạch bị tắc mạch.</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vi-VN"/>
          </a:p>
          <a:p>
            <a:pPr marL="171450" indent="-171450">
              <a:buFontTx/>
              <a:buChar char="-"/>
            </a:pPr>
            <a:r>
              <a:rPr lang="vi-VN"/>
              <a:t>B11: </a:t>
            </a:r>
            <a:r>
              <a:rPr lang="vi-VN" sz="1800">
                <a:effectLst/>
                <a:latin typeface="Arial" panose="020B0604020202020204" pitchFamily="34" charset="0"/>
                <a:ea typeface="Times New Roman" panose="02020603050405020304" pitchFamily="18" charset="0"/>
                <a:cs typeface="Times New Roman" panose="02020603050405020304" pitchFamily="18" charset="0"/>
              </a:rPr>
              <a:t>Hình cắt bên dưới của CT không cản quang thu được 1 tháng sau đó cho thấy sự hấp thu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Lipiodol</a:t>
            </a:r>
            <a:r>
              <a:rPr lang="vi-VN" sz="1800">
                <a:effectLst/>
                <a:latin typeface="Arial" panose="020B0604020202020204" pitchFamily="34" charset="0"/>
                <a:ea typeface="Times New Roman" panose="02020603050405020304" pitchFamily="18" charset="0"/>
                <a:cs typeface="Times New Roman" panose="02020603050405020304" pitchFamily="18" charset="0"/>
              </a:rPr>
              <a:t> dày đặc tiếp tục trong HCC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Chemolipiodol</a:t>
            </a:r>
            <a:r>
              <a:rPr lang="vi-VN" sz="1800">
                <a:effectLst/>
                <a:latin typeface="Arial" panose="020B0604020202020204" pitchFamily="34" charset="0"/>
                <a:ea typeface="Times New Roman" panose="02020603050405020304" pitchFamily="18" charset="0"/>
                <a:cs typeface="Times New Roman" panose="02020603050405020304" pitchFamily="18" charset="0"/>
              </a:rPr>
              <a:t> đã được đào thải hoàn toàn trong gan bao quanh bởi các đại thực bào chuyên biệt (tế bào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Kupffer</a:t>
            </a:r>
            <a:r>
              <a:rPr lang="vi-VN" sz="1800">
                <a:effectLst/>
                <a:latin typeface="Arial" panose="020B0604020202020204" pitchFamily="34" charset="0"/>
                <a:ea typeface="Times New Roman" panose="02020603050405020304" pitchFamily="18" charset="0"/>
                <a:cs typeface="Times New Roman" panose="02020603050405020304" pitchFamily="18" charset="0"/>
              </a:rPr>
              <a:t>). </a:t>
            </a:r>
          </a:p>
          <a:p>
            <a:pPr marL="171450" indent="-171450">
              <a:buFontTx/>
              <a:buChar char="-"/>
            </a:pPr>
            <a:endParaRPr lang="vi-VN"/>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t>B12: </a:t>
            </a:r>
            <a:r>
              <a:rPr lang="vi-VN" sz="1800">
                <a:effectLst/>
                <a:latin typeface="Arial" panose="020B0604020202020204" pitchFamily="34" charset="0"/>
                <a:ea typeface="Times New Roman" panose="02020603050405020304" pitchFamily="18" charset="0"/>
                <a:cs typeface="Times New Roman" panose="02020603050405020304" pitchFamily="18" charset="0"/>
              </a:rPr>
              <a:t>Chụp cộng hưởng từ gan có cản quang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Eovist</a:t>
            </a:r>
            <a:r>
              <a:rPr lang="vi-VN" sz="1800">
                <a:effectLst/>
                <a:latin typeface="Arial" panose="020B0604020202020204" pitchFamily="34" charset="0"/>
                <a:ea typeface="Times New Roman" panose="02020603050405020304" pitchFamily="18" charset="0"/>
                <a:cs typeface="Times New Roman" panose="02020603050405020304" pitchFamily="18" charset="0"/>
              </a:rPr>
              <a:t>)- thu được 1 tháng sau CTACE cho thấy không có ngấm thuốc động mạch của HCC được điều trị, cho thấy đáp ứng hoàn toàn</a:t>
            </a:r>
          </a:p>
          <a:p>
            <a:pPr marL="171450" indent="-171450">
              <a:buFontTx/>
              <a:buChar char="-"/>
            </a:pPr>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53</a:t>
            </a:fld>
            <a:endParaRPr lang="vi-VN"/>
          </a:p>
        </p:txBody>
      </p:sp>
    </p:spTree>
    <p:extLst>
      <p:ext uri="{BB962C8B-B14F-4D97-AF65-F5344CB8AC3E}">
        <p14:creationId xmlns:p14="http://schemas.microsoft.com/office/powerpoint/2010/main" val="2597609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a:p>
            <a:endParaRPr lang="vi-VN"/>
          </a:p>
          <a:p>
            <a:r>
              <a:rPr lang="vi-VN"/>
              <a:t>CT: </a:t>
            </a:r>
            <a:r>
              <a:rPr lang="vi-VN" b="0" i="0" u="none" strike="noStrike">
                <a:solidFill>
                  <a:srgbClr val="000000"/>
                </a:solidFill>
                <a:effectLst/>
                <a:latin typeface="Verdana" panose="020B0604030504040204" pitchFamily="34" charset="0"/>
              </a:rPr>
              <a:t>Tổn thương choán chỗ nhu mô gan hạ phân thùy IV, giới hạn rõ, KT # </a:t>
            </a:r>
            <a:r>
              <a:rPr lang="vi-VN" b="0" i="0" u="none" strike="noStrike" err="1">
                <a:solidFill>
                  <a:srgbClr val="000000"/>
                </a:solidFill>
                <a:effectLst/>
                <a:latin typeface="Verdana" panose="020B0604030504040204" pitchFamily="34" charset="0"/>
              </a:rPr>
              <a:t>9x12cm</a:t>
            </a:r>
            <a:r>
              <a:rPr lang="vi-VN" b="0" i="0" u="none" strike="noStrike">
                <a:solidFill>
                  <a:srgbClr val="000000"/>
                </a:solidFill>
                <a:effectLst/>
                <a:latin typeface="Verdana" panose="020B0604030504040204" pitchFamily="34" charset="0"/>
              </a:rPr>
              <a:t>. Ở thì không thuốc, tổn thương có đậm độ không đồng nhất với vùng đậm độ cao trong u (# 65HU), không bắt thuốc, nghĩ do xuất huyết. Sau tiêm thuốc, tổn thương tăng quang mạnh không đồng nhất ở thì động mạch, thải thuốc ở thì muộn, có vỏ bao rõ. </a:t>
            </a:r>
          </a:p>
          <a:p>
            <a:r>
              <a:rPr lang="vi-VN" b="0" i="0" u="none" strike="noStrike">
                <a:solidFill>
                  <a:srgbClr val="000000"/>
                </a:solidFill>
                <a:effectLst/>
                <a:latin typeface="Verdana" panose="020B0604030504040204" pitchFamily="34" charset="0"/>
              </a:rPr>
              <a:t>- Không thấy bất thường mạch máu. </a:t>
            </a:r>
          </a:p>
          <a:p>
            <a:endParaRPr lang="vi-VN" b="0" i="0" u="none" strike="noStrike">
              <a:solidFill>
                <a:srgbClr val="000000"/>
              </a:solidFill>
              <a:effectLst/>
              <a:latin typeface="Verdana" panose="020B0604030504040204" pitchFamily="34" charset="0"/>
            </a:endParaRPr>
          </a:p>
          <a:p>
            <a:r>
              <a:rPr lang="vi-VN" b="0" i="0" u="none" strike="noStrike">
                <a:solidFill>
                  <a:srgbClr val="000000"/>
                </a:solidFill>
                <a:effectLst/>
                <a:latin typeface="Verdana" panose="020B0604030504040204" pitchFamily="34" charset="0"/>
              </a:rPr>
              <a:t>DSA: </a:t>
            </a:r>
            <a:r>
              <a:rPr lang="vi-VN" b="0" i="0" u="none" strike="noStrike">
                <a:solidFill>
                  <a:srgbClr val="FFFFFF"/>
                </a:solidFill>
                <a:effectLst/>
                <a:latin typeface="Calibri" panose="020F0502020204030204" pitchFamily="34" charset="0"/>
              </a:rPr>
              <a:t>Đối chiếu CT/MRI : HCC </a:t>
            </a:r>
            <a:r>
              <a:rPr lang="vi-VN" b="0" i="0" u="none" strike="noStrike" err="1">
                <a:solidFill>
                  <a:srgbClr val="FFFFFF"/>
                </a:solidFill>
                <a:effectLst/>
                <a:latin typeface="Calibri" panose="020F0502020204030204" pitchFamily="34" charset="0"/>
              </a:rPr>
              <a:t>hpt</a:t>
            </a:r>
            <a:r>
              <a:rPr lang="vi-VN" b="0" i="0" u="none" strike="noStrike">
                <a:solidFill>
                  <a:srgbClr val="FFFFFF"/>
                </a:solidFill>
                <a:effectLst/>
                <a:latin typeface="Calibri" panose="020F0502020204030204" pitchFamily="34" charset="0"/>
              </a:rPr>
              <a:t> 4</a:t>
            </a:r>
            <a:br>
              <a:rPr lang="vi-VN"/>
            </a:br>
            <a:r>
              <a:rPr lang="vi-VN" b="0" i="0" u="none" strike="noStrike">
                <a:solidFill>
                  <a:srgbClr val="FFFFFF"/>
                </a:solidFill>
                <a:effectLst/>
                <a:latin typeface="Calibri" panose="020F0502020204030204" pitchFamily="34" charset="0"/>
              </a:rPr>
              <a:t> - Chụp mạch máu: Khối bắt thuốc bất thường ở HPT 4 có nhánh nuôi ưu thế từ động mạch gan (T)</a:t>
            </a:r>
            <a:br>
              <a:rPr lang="vi-VN"/>
            </a:br>
            <a:r>
              <a:rPr lang="vi-VN" b="0" i="0" u="none" strike="noStrike">
                <a:solidFill>
                  <a:srgbClr val="FFFFFF"/>
                </a:solidFill>
                <a:effectLst/>
                <a:latin typeface="Calibri" panose="020F0502020204030204" pitchFamily="34" charset="0"/>
              </a:rPr>
              <a:t> </a:t>
            </a:r>
            <a:br>
              <a:rPr lang="vi-VN"/>
            </a:br>
            <a:r>
              <a:rPr lang="vi-VN" b="0" i="0" u="none" strike="noStrike">
                <a:solidFill>
                  <a:srgbClr val="FFFFFF"/>
                </a:solidFill>
                <a:effectLst/>
                <a:latin typeface="Calibri" panose="020F0502020204030204" pitchFamily="34" charset="0"/>
              </a:rPr>
              <a:t> * Sử dụng vi ống thông can thiệp Asahi Masters PARKWAY HF </a:t>
            </a:r>
            <a:r>
              <a:rPr lang="vi-VN" b="0" i="0" u="none" strike="noStrike" err="1">
                <a:solidFill>
                  <a:srgbClr val="FFFFFF"/>
                </a:solidFill>
                <a:effectLst/>
                <a:latin typeface="Calibri" panose="020F0502020204030204" pitchFamily="34" charset="0"/>
              </a:rPr>
              <a:t>2.6Fr</a:t>
            </a:r>
            <a:r>
              <a:rPr lang="vi-VN" b="0" i="0" u="none" strike="noStrike">
                <a:solidFill>
                  <a:srgbClr val="FFFFFF"/>
                </a:solidFill>
                <a:effectLst/>
                <a:latin typeface="Calibri" panose="020F0502020204030204" pitchFamily="34" charset="0"/>
              </a:rPr>
              <a:t> - 105 cm luồn chọn lọc vào nhánh nuôi u ưu thế từ động mạch gan (T), bơm 1 lọ Hạt nút mạch </a:t>
            </a:r>
            <a:r>
              <a:rPr lang="vi-VN" b="0" i="0" u="none" strike="noStrike" err="1">
                <a:solidFill>
                  <a:srgbClr val="FFFFFF"/>
                </a:solidFill>
                <a:effectLst/>
                <a:latin typeface="Calibri" panose="020F0502020204030204" pitchFamily="34" charset="0"/>
              </a:rPr>
              <a:t>DC-Bead</a:t>
            </a:r>
            <a:r>
              <a:rPr lang="vi-VN" b="0" i="0" u="none" strike="noStrike">
                <a:solidFill>
                  <a:srgbClr val="FFFFFF"/>
                </a:solidFill>
                <a:effectLst/>
                <a:latin typeface="Calibri" panose="020F0502020204030204" pitchFamily="34" charset="0"/>
              </a:rPr>
              <a:t> 100-300 pha </a:t>
            </a:r>
            <a:r>
              <a:rPr lang="vi-VN" b="0" i="0" u="none" strike="noStrike" err="1">
                <a:solidFill>
                  <a:srgbClr val="FFFFFF"/>
                </a:solidFill>
                <a:effectLst/>
                <a:latin typeface="Calibri" panose="020F0502020204030204" pitchFamily="34" charset="0"/>
              </a:rPr>
              <a:t>50mg</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doxorubicin</a:t>
            </a:r>
            <a:r>
              <a:rPr lang="vi-VN" b="0" i="0" u="none" strike="noStrike">
                <a:solidFill>
                  <a:srgbClr val="FFFFFF"/>
                </a:solidFill>
                <a:effectLst/>
                <a:latin typeface="Calibri" panose="020F0502020204030204" pitchFamily="34" charset="0"/>
              </a:rPr>
              <a:t>, bơm thêm hỗn hợp </a:t>
            </a:r>
            <a:r>
              <a:rPr lang="vi-VN" b="0" i="0" u="none" strike="noStrike" err="1">
                <a:solidFill>
                  <a:srgbClr val="FFFFFF"/>
                </a:solidFill>
                <a:effectLst/>
                <a:latin typeface="Calibri" panose="020F0502020204030204" pitchFamily="34" charset="0"/>
              </a:rPr>
              <a:t>10mg</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doxorubicin</a:t>
            </a:r>
            <a:r>
              <a:rPr lang="vi-VN" b="0" i="0" u="none" strike="noStrike">
                <a:solidFill>
                  <a:srgbClr val="FFFFFF"/>
                </a:solidFill>
                <a:effectLst/>
                <a:latin typeface="Calibri" panose="020F0502020204030204" pitchFamily="34" charset="0"/>
              </a:rPr>
              <a:t> + </a:t>
            </a:r>
            <a:r>
              <a:rPr lang="vi-VN" b="0" i="0" u="none" strike="noStrike" err="1">
                <a:solidFill>
                  <a:srgbClr val="FFFFFF"/>
                </a:solidFill>
                <a:effectLst/>
                <a:latin typeface="Calibri" panose="020F0502020204030204" pitchFamily="34" charset="0"/>
              </a:rPr>
              <a:t>4ml</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lipiodol</a:t>
            </a:r>
            <a:r>
              <a:rPr lang="vi-VN" b="0" i="0" u="none" strike="noStrike">
                <a:solidFill>
                  <a:srgbClr val="FFFFFF"/>
                </a:solidFill>
                <a:effectLst/>
                <a:latin typeface="Calibri" panose="020F0502020204030204" pitchFamily="34" charset="0"/>
              </a:rPr>
              <a:t>, tắc mạch bằng hạt nút mạch tạm thời - </a:t>
            </a:r>
            <a:r>
              <a:rPr lang="vi-VN" b="0" i="0" u="none" strike="noStrike" err="1">
                <a:solidFill>
                  <a:srgbClr val="FFFFFF"/>
                </a:solidFill>
                <a:effectLst/>
                <a:latin typeface="Calibri" panose="020F0502020204030204" pitchFamily="34" charset="0"/>
              </a:rPr>
              <a:t>EGgel</a:t>
            </a:r>
            <a:r>
              <a:rPr lang="vi-VN" b="0" i="0" u="none" strike="noStrike">
                <a:solidFill>
                  <a:srgbClr val="FFFFFF"/>
                </a:solidFill>
                <a:effectLst/>
                <a:latin typeface="Calibri" panose="020F0502020204030204" pitchFamily="34" charset="0"/>
              </a:rPr>
              <a:t> S Plus 560-710.</a:t>
            </a:r>
            <a:br>
              <a:rPr lang="vi-VN"/>
            </a:br>
            <a:r>
              <a:rPr lang="vi-VN" b="0" i="0" u="none" strike="noStrike">
                <a:solidFill>
                  <a:srgbClr val="FFFFFF"/>
                </a:solidFill>
                <a:effectLst/>
                <a:latin typeface="Calibri" panose="020F0502020204030204" pitchFamily="34" charset="0"/>
              </a:rPr>
              <a:t> </a:t>
            </a:r>
            <a:br>
              <a:rPr lang="vi-VN"/>
            </a:br>
            <a:r>
              <a:rPr lang="vi-VN" b="0" i="0" u="none" strike="noStrike">
                <a:solidFill>
                  <a:srgbClr val="FFFFFF"/>
                </a:solidFill>
                <a:effectLst/>
                <a:latin typeface="Calibri" panose="020F0502020204030204" pitchFamily="34" charset="0"/>
              </a:rPr>
              <a:t> Sau tắc chụp kiểm tra không còn ghi nhận nốt bắt quang bất thường.</a:t>
            </a:r>
            <a:br>
              <a:rPr lang="vi-VN"/>
            </a:br>
            <a:r>
              <a:rPr lang="vi-VN" b="0" i="0" u="none" strike="noStrike">
                <a:solidFill>
                  <a:srgbClr val="FFFFFF"/>
                </a:solidFill>
                <a:effectLst/>
                <a:latin typeface="Calibri" panose="020F0502020204030204" pitchFamily="34" charset="0"/>
              </a:rPr>
              <a:t> (Kv)</a:t>
            </a:r>
            <a:endParaRPr lang="vi-VN"/>
          </a:p>
          <a:p>
            <a:endParaRPr lang="vi-VN"/>
          </a:p>
          <a:p>
            <a:r>
              <a:rPr lang="vi-VN" err="1"/>
              <a:t>Child-pugh</a:t>
            </a:r>
            <a:r>
              <a:rPr lang="vi-VN"/>
              <a:t>: INR 1,5  BILI 1,53.  Al 24,5 dịch bụng: </a:t>
            </a:r>
          </a:p>
          <a:p>
            <a:endParaRPr lang="vi-VN"/>
          </a:p>
          <a:p>
            <a:endParaRPr lang="vi-VN"/>
          </a:p>
          <a:p>
            <a:endParaRPr lang="vi-VN"/>
          </a:p>
          <a:p>
            <a:endParaRPr lang="vi-VN"/>
          </a:p>
          <a:p>
            <a:endParaRPr lang="vi-VN"/>
          </a:p>
          <a:p>
            <a:r>
              <a:rPr lang="vi-VN"/>
              <a:t>Bệnh nhân Nam 68 tuổi</a:t>
            </a:r>
          </a:p>
          <a:p>
            <a:r>
              <a:rPr lang="vi-VN" b="0" i="0" u="none" strike="noStrike">
                <a:solidFill>
                  <a:srgbClr val="000000"/>
                </a:solidFill>
                <a:effectLst/>
                <a:latin typeface="Tahoma" panose="020B0604030504040204" pitchFamily="34" charset="0"/>
              </a:rPr>
              <a:t>A04-0113245</a:t>
            </a:r>
          </a:p>
          <a:p>
            <a:r>
              <a:rPr lang="vi-VN">
                <a:solidFill>
                  <a:srgbClr val="000000"/>
                </a:solidFill>
                <a:latin typeface="Tahoma" panose="020B0604030504040204" pitchFamily="34" charset="0"/>
              </a:rPr>
              <a:t>Phát hiện HCC và đã TACE nhiều lần</a:t>
            </a:r>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54</a:t>
            </a:fld>
            <a:endParaRPr lang="vi-VN"/>
          </a:p>
        </p:txBody>
      </p:sp>
    </p:spTree>
    <p:extLst>
      <p:ext uri="{BB962C8B-B14F-4D97-AF65-F5344CB8AC3E}">
        <p14:creationId xmlns:p14="http://schemas.microsoft.com/office/powerpoint/2010/main" val="1606322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endParaRPr lang="vi-VN"/>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t>Đặc biệt, thuyên tắc siêu chọn lọc, đảm bảo triệt mm nuôi u bên cạnh giảm thiểu tối đa tổn thương nhu mô gan, biến chứng toàn thân</a:t>
            </a:r>
          </a:p>
          <a:p>
            <a:pPr marL="171450" indent="-171450">
              <a:buFontTx/>
              <a:buChar char="-"/>
            </a:pPr>
            <a:endParaRPr lang="vi-VN"/>
          </a:p>
          <a:p>
            <a:pPr marL="171450" indent="-171450">
              <a:buFontTx/>
              <a:buChar char="-"/>
            </a:pPr>
            <a:r>
              <a:rPr lang="vi-VN"/>
              <a:t>B1: </a:t>
            </a:r>
            <a:r>
              <a:rPr lang="vi-VN" sz="1800">
                <a:effectLst/>
                <a:latin typeface="Arial" panose="020B0604020202020204" pitchFamily="34" charset="0"/>
                <a:ea typeface="Times New Roman" panose="02020603050405020304" pitchFamily="18" charset="0"/>
                <a:cs typeface="Times New Roman" panose="02020603050405020304" pitchFamily="18" charset="0"/>
              </a:rPr>
              <a:t>T1WI C+MR pha động mạch thu được ở một phụ nữ 62 tuổi với HCC đa ổ. </a:t>
            </a:r>
          </a:p>
          <a:p>
            <a:pPr marL="171450" indent="-171450">
              <a:buFontTx/>
              <a:buChar char="-"/>
            </a:pPr>
            <a:endParaRPr lang="vi-VN"/>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t>B2: </a:t>
            </a:r>
            <a:r>
              <a:rPr lang="vi-VN" sz="1800">
                <a:effectLst/>
                <a:latin typeface="Arial" panose="020B0604020202020204" pitchFamily="34" charset="0"/>
                <a:ea typeface="Times New Roman" panose="02020603050405020304" pitchFamily="18" charset="0"/>
                <a:cs typeface="Times New Roman" panose="02020603050405020304" pitchFamily="18" charset="0"/>
              </a:rPr>
              <a:t>DSA chọn lọc trong thân tạng: giải phẫu động mạch thông thường. Khối u ở thùy gan trái được nhìn thấy rõ ở giai đoạn động mạch, khẳng định tình trạng tăng sinh mạch máu.</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vi-VN"/>
          </a:p>
          <a:p>
            <a:pPr marL="171450" indent="-171450">
              <a:buFontTx/>
              <a:buChar char="-"/>
            </a:pPr>
            <a:r>
              <a:rPr lang="vi-VN"/>
              <a:t>B3: </a:t>
            </a:r>
            <a:r>
              <a:rPr lang="vi-VN" sz="1800">
                <a:effectLst/>
                <a:latin typeface="Arial" panose="020B0604020202020204" pitchFamily="34" charset="0"/>
                <a:ea typeface="Times New Roman" panose="02020603050405020304" pitchFamily="18" charset="0"/>
                <a:cs typeface="Times New Roman" panose="02020603050405020304" pitchFamily="18" charset="0"/>
              </a:rPr>
              <a:t>Chụp động mạch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celiac</a:t>
            </a:r>
            <a:r>
              <a:rPr lang="vi-VN" sz="1800">
                <a:effectLst/>
                <a:latin typeface="Arial" panose="020B0604020202020204" pitchFamily="34" charset="0"/>
                <a:ea typeface="Times New Roman" panose="02020603050405020304" pitchFamily="18" charset="0"/>
                <a:cs typeface="Times New Roman" panose="02020603050405020304" pitchFamily="18" charset="0"/>
              </a:rPr>
              <a:t> ở giai đoạn muộn cho thấy có tĩnh mạch cửa. Điều này rất quan trọng để xác nhận là thuyên tắc động mạch mà không có đủ lưu lượng máu qua tĩnh mạch cửa làm tăng đáng kể nguy cơ nhồi máu gan và suy gan. </a:t>
            </a:r>
          </a:p>
          <a:p>
            <a:pPr marL="171450" indent="-171450">
              <a:buFontTx/>
              <a:buChar char="-"/>
            </a:pPr>
            <a:endParaRPr lang="vi-VN"/>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t>B4: </a:t>
            </a:r>
            <a:r>
              <a:rPr lang="vi-VN" sz="1800">
                <a:effectLst/>
                <a:latin typeface="Arial" panose="020B0604020202020204" pitchFamily="34" charset="0"/>
                <a:ea typeface="Times New Roman" panose="02020603050405020304" pitchFamily="18" charset="0"/>
                <a:cs typeface="Times New Roman" panose="02020603050405020304" pitchFamily="18" charset="0"/>
              </a:rPr>
              <a:t>Ống thông được đưa vào động mạch gan chung phía xa.  Tổn thương đích ở thùy gan trái dường như được cấp máu bởi các nhánh phát sinh từ động mạch gan trái.</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vi-VN"/>
          </a:p>
          <a:p>
            <a:pPr marL="171450" indent="-171450">
              <a:buFontTx/>
              <a:buChar char="-"/>
            </a:pPr>
            <a:r>
              <a:rPr lang="vi-VN"/>
              <a:t>B5: Ống thông siêu nhỏ đồng trục EB đã được đưa vào động mạch gan trái và DSA siêu chọn lọc đã được thực hiện, cho thấy nguồn cung cấp động mạch cho khối u EE Bệnh nhân được điều trị TACE bằng DEBS từ vị trí này.</a:t>
            </a:r>
          </a:p>
          <a:p>
            <a:pPr marL="171450" indent="-171450">
              <a:buFontTx/>
              <a:buChar char="-"/>
            </a:pPr>
            <a:endParaRPr lang="vi-VN"/>
          </a:p>
          <a:p>
            <a:pPr marL="171450" indent="-171450">
              <a:buFontTx/>
              <a:buChar char="-"/>
            </a:pPr>
            <a:r>
              <a:rPr lang="vi-VN"/>
              <a:t>B6: động mạch T1WIC MR thu được sau 4 tuần theo dõi sau TACE cho thấy tổn thương không bắt thuốc tương phản, phù hợp với điều trị thành công. Bệnh nhân sẽ trở lại để làm tắc mạch hóa học đối với các tổn thương chưa được điều trị ở thùy phải.</a:t>
            </a:r>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55</a:t>
            </a:fld>
            <a:endParaRPr lang="vi-VN"/>
          </a:p>
        </p:txBody>
      </p:sp>
    </p:spTree>
    <p:extLst>
      <p:ext uri="{BB962C8B-B14F-4D97-AF65-F5344CB8AC3E}">
        <p14:creationId xmlns:p14="http://schemas.microsoft.com/office/powerpoint/2010/main" val="195854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vi-VN"/>
              <a:t>Nguồn nuôi khối u chính nên được thuyên tắc sau cùng vì dầu </a:t>
            </a:r>
            <a:r>
              <a:rPr lang="vi-VN" err="1"/>
              <a:t>iốt</a:t>
            </a:r>
            <a:r>
              <a:rPr lang="vi-VN"/>
              <a:t> và chất cản quang lưu giữ dày đặc trong u, sẽ khó quan sát khối u còn sót lại và các nguồn nuôi nhỏ khác trên DSA. </a:t>
            </a:r>
          </a:p>
          <a:p>
            <a:pPr marL="171450" indent="-171450">
              <a:buFontTx/>
              <a:buChar char="-"/>
            </a:pPr>
            <a:r>
              <a:rPr lang="vi-VN"/>
              <a:t>• Ngoài ra, các vật liệu thuyên tắc được tiêm vào nguồn chính nuôi khối u có thể bị đẩy ngược dòng chảy ngược vào nguồn nhỏ nuôi u, khi dòng chảy nguồn nuôi chính gần bị tắc nghẽn[2]. •</a:t>
            </a:r>
          </a:p>
          <a:p>
            <a:pPr marL="171450" indent="-171450">
              <a:buFontTx/>
              <a:buChar char="-"/>
            </a:pPr>
            <a:r>
              <a:rPr lang="vi-VN"/>
              <a:t> Trong các khối u có nguồn nuôi một phần bởi động mạch ngoài gan, nguồn nuôi ngoài gan cũng nên được thuyên tắc trước, nếu có thể, vì lưu lượng máu động mạch đến khối u qua động mạch ngoài gan ngay lập tức tăng lên khi dòng chảy của động mạch gan chính nuôi u bị ngừng[2].</a:t>
            </a:r>
          </a:p>
        </p:txBody>
      </p:sp>
      <p:sp>
        <p:nvSpPr>
          <p:cNvPr id="4" name="Chỗ dành sẵn cho Số hiệu Bản chiếu 3"/>
          <p:cNvSpPr>
            <a:spLocks noGrp="1"/>
          </p:cNvSpPr>
          <p:nvPr>
            <p:ph type="sldNum" sz="quarter" idx="5"/>
          </p:nvPr>
        </p:nvSpPr>
        <p:spPr/>
        <p:txBody>
          <a:bodyPr/>
          <a:lstStyle/>
          <a:p>
            <a:fld id="{374C71ED-CEE3-4DD9-B7A2-14D0A0918DAB}" type="slidenum">
              <a:rPr lang="vi-VN" smtClean="0"/>
              <a:t>56</a:t>
            </a:fld>
            <a:endParaRPr lang="vi-VN"/>
          </a:p>
        </p:txBody>
      </p:sp>
    </p:spTree>
    <p:extLst>
      <p:ext uri="{BB962C8B-B14F-4D97-AF65-F5344CB8AC3E}">
        <p14:creationId xmlns:p14="http://schemas.microsoft.com/office/powerpoint/2010/main" val="74811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Sawyerr </a:t>
            </a:r>
            <a:r>
              <a:rPr lang="en-US" err="1"/>
              <a:t>và</a:t>
            </a:r>
            <a:r>
              <a:rPr lang="en-US"/>
              <a:t> </a:t>
            </a:r>
            <a:r>
              <a:rPr lang="en-US" err="1"/>
              <a:t>cộng</a:t>
            </a:r>
            <a:r>
              <a:rPr lang="en-US"/>
              <a:t> </a:t>
            </a:r>
            <a:r>
              <a:rPr lang="en-US" err="1"/>
              <a:t>sự</a:t>
            </a:r>
            <a:r>
              <a:rPr lang="en-US"/>
              <a:t> </a:t>
            </a:r>
            <a:r>
              <a:rPr lang="en-US" err="1"/>
              <a:t>điều</a:t>
            </a:r>
            <a:r>
              <a:rPr lang="en-US"/>
              <a:t> </a:t>
            </a:r>
            <a:r>
              <a:rPr lang="en-US" err="1"/>
              <a:t>tra</a:t>
            </a:r>
            <a:r>
              <a:rPr lang="en-US"/>
              <a:t> 117 </a:t>
            </a:r>
            <a:r>
              <a:rPr lang="en-US" err="1"/>
              <a:t>bệnh</a:t>
            </a:r>
            <a:r>
              <a:rPr lang="en-US"/>
              <a:t> </a:t>
            </a:r>
            <a:r>
              <a:rPr lang="en-US" err="1"/>
              <a:t>nhân</a:t>
            </a:r>
            <a:r>
              <a:rPr lang="en-US"/>
              <a:t> </a:t>
            </a:r>
            <a:r>
              <a:rPr lang="en-US" err="1"/>
              <a:t>bị</a:t>
            </a:r>
            <a:r>
              <a:rPr lang="en-US"/>
              <a:t> </a:t>
            </a:r>
            <a:r>
              <a:rPr lang="en-US" err="1"/>
              <a:t>rối</a:t>
            </a:r>
            <a:r>
              <a:rPr lang="en-US"/>
              <a:t> </a:t>
            </a:r>
            <a:r>
              <a:rPr lang="en-US" err="1"/>
              <a:t>loạn</a:t>
            </a:r>
            <a:r>
              <a:rPr lang="en-US"/>
              <a:t> </a:t>
            </a:r>
            <a:r>
              <a:rPr lang="en-US" err="1"/>
              <a:t>đông</a:t>
            </a:r>
            <a:r>
              <a:rPr lang="en-US"/>
              <a:t> </a:t>
            </a:r>
            <a:r>
              <a:rPr lang="en-US" err="1"/>
              <a:t>máu</a:t>
            </a:r>
            <a:r>
              <a:rPr lang="en-US"/>
              <a:t> </a:t>
            </a:r>
            <a:r>
              <a:rPr lang="en-US" err="1"/>
              <a:t>được</a:t>
            </a:r>
            <a:r>
              <a:rPr lang="en-US"/>
              <a:t> </a:t>
            </a:r>
            <a:r>
              <a:rPr lang="en-US" err="1"/>
              <a:t>chọn</a:t>
            </a:r>
            <a:r>
              <a:rPr lang="en-US"/>
              <a:t> </a:t>
            </a:r>
            <a:r>
              <a:rPr lang="en-US" err="1"/>
              <a:t>ngẫu</a:t>
            </a:r>
            <a:r>
              <a:rPr lang="en-US"/>
              <a:t> </a:t>
            </a:r>
            <a:r>
              <a:rPr lang="en-US" err="1"/>
              <a:t>nhiên</a:t>
            </a:r>
            <a:r>
              <a:rPr lang="en-US"/>
              <a:t> </a:t>
            </a:r>
            <a:r>
              <a:rPr lang="en-US" err="1"/>
              <a:t>vào</a:t>
            </a:r>
            <a:r>
              <a:rPr lang="en-US"/>
              <a:t> TJLB </a:t>
            </a:r>
            <a:r>
              <a:rPr lang="en-US" err="1"/>
              <a:t>hoặc</a:t>
            </a:r>
            <a:r>
              <a:rPr lang="en-US"/>
              <a:t> </a:t>
            </a:r>
            <a:r>
              <a:rPr lang="en-US" err="1"/>
              <a:t>sinh</a:t>
            </a:r>
            <a:r>
              <a:rPr lang="en-US"/>
              <a:t> </a:t>
            </a:r>
            <a:r>
              <a:rPr lang="en-US" err="1"/>
              <a:t>thiết</a:t>
            </a:r>
            <a:r>
              <a:rPr lang="en-US"/>
              <a:t> qua da </a:t>
            </a:r>
            <a:r>
              <a:rPr lang="en-US" err="1"/>
              <a:t>Cả</a:t>
            </a:r>
            <a:r>
              <a:rPr lang="en-US"/>
              <a:t> </a:t>
            </a:r>
            <a:r>
              <a:rPr lang="en-US" err="1"/>
              <a:t>hai</a:t>
            </a:r>
            <a:r>
              <a:rPr lang="en-US"/>
              <a:t> </a:t>
            </a:r>
            <a:r>
              <a:rPr lang="en-US" err="1"/>
              <a:t>phương</a:t>
            </a:r>
            <a:r>
              <a:rPr lang="en-US"/>
              <a:t> </a:t>
            </a:r>
            <a:r>
              <a:rPr lang="en-US" err="1"/>
              <a:t>pháp</a:t>
            </a:r>
            <a:r>
              <a:rPr lang="en-US"/>
              <a:t> </a:t>
            </a:r>
            <a:r>
              <a:rPr lang="en-US" err="1"/>
              <a:t>đều</a:t>
            </a:r>
            <a:r>
              <a:rPr lang="en-US"/>
              <a:t> </a:t>
            </a:r>
            <a:r>
              <a:rPr lang="en-US" err="1"/>
              <a:t>tỏ</a:t>
            </a:r>
            <a:r>
              <a:rPr lang="en-US"/>
              <a:t> </a:t>
            </a:r>
            <a:r>
              <a:rPr lang="en-US" err="1"/>
              <a:t>ra</a:t>
            </a:r>
            <a:r>
              <a:rPr lang="en-US"/>
              <a:t> </a:t>
            </a:r>
            <a:r>
              <a:rPr lang="en-US" err="1"/>
              <a:t>rất</a:t>
            </a:r>
            <a:r>
              <a:rPr lang="en-US"/>
              <a:t> </a:t>
            </a:r>
            <a:r>
              <a:rPr lang="en-US" err="1"/>
              <a:t>thành</a:t>
            </a:r>
            <a:r>
              <a:rPr lang="en-US"/>
              <a:t> </a:t>
            </a:r>
            <a:r>
              <a:rPr lang="en-US" err="1"/>
              <a:t>công</a:t>
            </a:r>
            <a:r>
              <a:rPr lang="en-US"/>
              <a:t> </a:t>
            </a:r>
            <a:r>
              <a:rPr lang="en-US" err="1"/>
              <a:t>với</a:t>
            </a:r>
            <a:r>
              <a:rPr lang="en-US"/>
              <a:t> </a:t>
            </a:r>
            <a:r>
              <a:rPr lang="en-US" err="1"/>
              <a:t>một</a:t>
            </a:r>
            <a:r>
              <a:rPr lang="en-US"/>
              <a:t> </a:t>
            </a:r>
            <a:r>
              <a:rPr lang="en-US" err="1"/>
              <a:t>tỷ</a:t>
            </a:r>
            <a:r>
              <a:rPr lang="en-US"/>
              <a:t> </a:t>
            </a:r>
            <a:r>
              <a:rPr lang="en-US" err="1"/>
              <a:t>lệ</a:t>
            </a:r>
            <a:r>
              <a:rPr lang="en-US"/>
              <a:t> </a:t>
            </a:r>
            <a:r>
              <a:rPr lang="en-US" err="1"/>
              <a:t>biến</a:t>
            </a:r>
            <a:r>
              <a:rPr lang="en-US"/>
              <a:t> </a:t>
            </a:r>
            <a:r>
              <a:rPr lang="en-US" err="1"/>
              <a:t>chứng</a:t>
            </a:r>
            <a:r>
              <a:rPr lang="en-US"/>
              <a:t> </a:t>
            </a:r>
            <a:r>
              <a:rPr lang="en-US" err="1"/>
              <a:t>thấp</a:t>
            </a:r>
            <a:r>
              <a:rPr lang="en-US"/>
              <a:t>. Tuy </a:t>
            </a:r>
            <a:r>
              <a:rPr lang="en-US" err="1"/>
              <a:t>nhiên</a:t>
            </a:r>
            <a:r>
              <a:rPr lang="en-US"/>
              <a:t>, </a:t>
            </a:r>
            <a:r>
              <a:rPr lang="en-US" err="1"/>
              <a:t>các</a:t>
            </a:r>
            <a:r>
              <a:rPr lang="en-US"/>
              <a:t> </a:t>
            </a:r>
            <a:r>
              <a:rPr lang="en-US" err="1"/>
              <a:t>tác</a:t>
            </a:r>
            <a:r>
              <a:rPr lang="en-US"/>
              <a:t> </a:t>
            </a:r>
            <a:r>
              <a:rPr lang="en-US" err="1"/>
              <a:t>giả</a:t>
            </a:r>
            <a:r>
              <a:rPr lang="en-US"/>
              <a:t> </a:t>
            </a:r>
            <a:r>
              <a:rPr lang="en-US" err="1"/>
              <a:t>đã</a:t>
            </a:r>
            <a:r>
              <a:rPr lang="en-US"/>
              <a:t> </a:t>
            </a:r>
            <a:r>
              <a:rPr lang="en-US" err="1"/>
              <a:t>gợi</a:t>
            </a:r>
            <a:r>
              <a:rPr lang="en-US"/>
              <a:t> ý </a:t>
            </a:r>
            <a:r>
              <a:rPr lang="en-US" err="1"/>
              <a:t>rằng</a:t>
            </a:r>
            <a:r>
              <a:rPr lang="en-US"/>
              <a:t> </a:t>
            </a:r>
            <a:r>
              <a:rPr lang="en-US" err="1"/>
              <a:t>có</a:t>
            </a:r>
            <a:r>
              <a:rPr lang="en-US"/>
              <a:t> </a:t>
            </a:r>
            <a:r>
              <a:rPr lang="en-US" err="1"/>
              <a:t>thể</a:t>
            </a:r>
            <a:r>
              <a:rPr lang="en-US"/>
              <a:t> </a:t>
            </a:r>
            <a:r>
              <a:rPr lang="en-US" err="1"/>
              <a:t>có</a:t>
            </a:r>
            <a:r>
              <a:rPr lang="en-US"/>
              <a:t> </a:t>
            </a:r>
            <a:r>
              <a:rPr lang="en-US" err="1"/>
              <a:t>nguy</a:t>
            </a:r>
            <a:r>
              <a:rPr lang="en-US"/>
              <a:t> </a:t>
            </a:r>
            <a:r>
              <a:rPr lang="en-US" err="1"/>
              <a:t>cơ</a:t>
            </a:r>
            <a:r>
              <a:rPr lang="en-US"/>
              <a:t> </a:t>
            </a:r>
            <a:r>
              <a:rPr lang="en-US" err="1"/>
              <a:t>xuất</a:t>
            </a:r>
            <a:r>
              <a:rPr lang="en-US"/>
              <a:t> </a:t>
            </a:r>
            <a:r>
              <a:rPr lang="en-US" err="1"/>
              <a:t>huyết</a:t>
            </a:r>
            <a:r>
              <a:rPr lang="en-US"/>
              <a:t> </a:t>
            </a:r>
            <a:r>
              <a:rPr lang="en-US" err="1"/>
              <a:t>cao</a:t>
            </a:r>
            <a:r>
              <a:rPr lang="en-US"/>
              <a:t> </a:t>
            </a:r>
            <a:r>
              <a:rPr lang="en-US" err="1"/>
              <a:t>hơn</a:t>
            </a:r>
            <a:r>
              <a:rPr lang="en-US"/>
              <a:t> </a:t>
            </a:r>
            <a:r>
              <a:rPr lang="en-US" err="1"/>
              <a:t>với</a:t>
            </a:r>
            <a:r>
              <a:rPr lang="en-US"/>
              <a:t> </a:t>
            </a:r>
            <a:r>
              <a:rPr lang="en-US" err="1"/>
              <a:t>sinh</a:t>
            </a:r>
            <a:r>
              <a:rPr lang="en-US"/>
              <a:t> </a:t>
            </a:r>
            <a:r>
              <a:rPr lang="en-US" err="1"/>
              <a:t>thiết</a:t>
            </a:r>
            <a:r>
              <a:rPr lang="en-US"/>
              <a:t> </a:t>
            </a:r>
            <a:r>
              <a:rPr lang="en-US" err="1"/>
              <a:t>gan</a:t>
            </a:r>
            <a:r>
              <a:rPr lang="en-US"/>
              <a:t> qua da </a:t>
            </a:r>
            <a:r>
              <a:rPr lang="en-US" err="1"/>
              <a:t>vì</a:t>
            </a:r>
            <a:r>
              <a:rPr lang="en-US"/>
              <a:t> </a:t>
            </a:r>
            <a:r>
              <a:rPr lang="en-US" err="1"/>
              <a:t>hai</a:t>
            </a:r>
            <a:r>
              <a:rPr lang="en-US"/>
              <a:t> </a:t>
            </a:r>
            <a:r>
              <a:rPr lang="en-US" err="1"/>
              <a:t>trong</a:t>
            </a:r>
            <a:r>
              <a:rPr lang="en-US"/>
              <a:t> </a:t>
            </a:r>
            <a:r>
              <a:rPr lang="en-US" err="1"/>
              <a:t>số</a:t>
            </a:r>
            <a:r>
              <a:rPr lang="en-US"/>
              <a:t> </a:t>
            </a:r>
            <a:r>
              <a:rPr lang="en-US" err="1"/>
              <a:t>bệnh</a:t>
            </a:r>
            <a:r>
              <a:rPr lang="en-US"/>
              <a:t> </a:t>
            </a:r>
            <a:r>
              <a:rPr lang="en-US" err="1"/>
              <a:t>nhân</a:t>
            </a:r>
            <a:r>
              <a:rPr lang="en-US"/>
              <a:t> </a:t>
            </a:r>
            <a:r>
              <a:rPr lang="en-US" err="1"/>
              <a:t>được</a:t>
            </a:r>
            <a:r>
              <a:rPr lang="en-US"/>
              <a:t> </a:t>
            </a:r>
            <a:r>
              <a:rPr lang="en-US" err="1"/>
              <a:t>sinh</a:t>
            </a:r>
            <a:r>
              <a:rPr lang="en-US"/>
              <a:t> </a:t>
            </a:r>
            <a:r>
              <a:rPr lang="en-US" err="1"/>
              <a:t>thiết</a:t>
            </a:r>
            <a:r>
              <a:rPr lang="en-US"/>
              <a:t> </a:t>
            </a:r>
            <a:r>
              <a:rPr lang="en-US" err="1"/>
              <a:t>theo</a:t>
            </a:r>
            <a:r>
              <a:rPr lang="en-US"/>
              <a:t> </a:t>
            </a:r>
            <a:r>
              <a:rPr lang="en-US" err="1"/>
              <a:t>cách</a:t>
            </a:r>
            <a:r>
              <a:rPr lang="en-US"/>
              <a:t> </a:t>
            </a:r>
            <a:r>
              <a:rPr lang="en-US" err="1"/>
              <a:t>đó</a:t>
            </a:r>
            <a:r>
              <a:rPr lang="en-US"/>
              <a:t> </a:t>
            </a:r>
            <a:r>
              <a:rPr lang="en-US" err="1"/>
              <a:t>cần</a:t>
            </a:r>
            <a:r>
              <a:rPr lang="en-US"/>
              <a:t> </a:t>
            </a:r>
            <a:r>
              <a:rPr lang="en-US" err="1"/>
              <a:t>truyền</a:t>
            </a:r>
            <a:r>
              <a:rPr lang="en-US"/>
              <a:t> </a:t>
            </a:r>
            <a:r>
              <a:rPr lang="en-US" err="1"/>
              <a:t>máu</a:t>
            </a:r>
            <a:r>
              <a:rPr lang="en-US"/>
              <a:t> </a:t>
            </a:r>
            <a:r>
              <a:rPr lang="en-US" err="1"/>
              <a:t>nếu</a:t>
            </a:r>
            <a:r>
              <a:rPr lang="en-US"/>
              <a:t> </a:t>
            </a:r>
            <a:r>
              <a:rPr lang="en-US" err="1"/>
              <a:t>xuất</a:t>
            </a:r>
            <a:r>
              <a:rPr lang="en-US"/>
              <a:t> </a:t>
            </a:r>
            <a:r>
              <a:rPr lang="en-US" err="1"/>
              <a:t>huyết</a:t>
            </a:r>
            <a:r>
              <a:rPr lang="en-US"/>
              <a:t> (</a:t>
            </a:r>
            <a:r>
              <a:rPr lang="en-US" err="1"/>
              <a:t>số</a:t>
            </a:r>
            <a:r>
              <a:rPr lang="en-US"/>
              <a:t> </a:t>
            </a:r>
            <a:r>
              <a:rPr lang="en-US" err="1"/>
              <a:t>lượng</a:t>
            </a:r>
            <a:r>
              <a:rPr lang="en-US"/>
              <a:t> </a:t>
            </a:r>
            <a:r>
              <a:rPr lang="en-US" err="1"/>
              <a:t>tiểu</a:t>
            </a:r>
            <a:r>
              <a:rPr lang="en-US"/>
              <a:t> </a:t>
            </a:r>
            <a:r>
              <a:rPr lang="en-US" err="1"/>
              <a:t>cầu</a:t>
            </a:r>
            <a:r>
              <a:rPr lang="en-US"/>
              <a:t> </a:t>
            </a:r>
            <a:r>
              <a:rPr lang="en-US" err="1"/>
              <a:t>lần</a:t>
            </a:r>
            <a:r>
              <a:rPr lang="en-US"/>
              <a:t> </a:t>
            </a:r>
            <a:r>
              <a:rPr lang="en-US" err="1"/>
              <a:t>lượt</a:t>
            </a:r>
            <a:r>
              <a:rPr lang="en-US"/>
              <a:t> </a:t>
            </a:r>
            <a:r>
              <a:rPr lang="en-US" err="1"/>
              <a:t>là</a:t>
            </a:r>
            <a:r>
              <a:rPr lang="en-US"/>
              <a:t> 49 </a:t>
            </a:r>
            <a:r>
              <a:rPr lang="en-US" err="1"/>
              <a:t>và</a:t>
            </a:r>
            <a:r>
              <a:rPr lang="en-US"/>
              <a:t> 134 × 109/L, </a:t>
            </a:r>
            <a:r>
              <a:rPr lang="en-US" err="1"/>
              <a:t>và</a:t>
            </a:r>
            <a:r>
              <a:rPr lang="en-US"/>
              <a:t> INR </a:t>
            </a:r>
            <a:r>
              <a:rPr lang="en-US" err="1"/>
              <a:t>lần</a:t>
            </a:r>
            <a:r>
              <a:rPr lang="en-US"/>
              <a:t> </a:t>
            </a:r>
            <a:r>
              <a:rPr lang="en-US" err="1"/>
              <a:t>lượt</a:t>
            </a:r>
            <a:r>
              <a:rPr lang="en-US"/>
              <a:t> </a:t>
            </a:r>
            <a:r>
              <a:rPr lang="en-US" err="1"/>
              <a:t>là</a:t>
            </a:r>
            <a:r>
              <a:rPr lang="en-US"/>
              <a:t> 1,2 </a:t>
            </a:r>
            <a:r>
              <a:rPr lang="en-US" err="1"/>
              <a:t>và</a:t>
            </a:r>
            <a:r>
              <a:rPr lang="en-US"/>
              <a:t> 2,1). </a:t>
            </a:r>
          </a:p>
          <a:p>
            <a:r>
              <a:rPr lang="en-US"/>
              <a:t>Trong </a:t>
            </a:r>
            <a:r>
              <a:rPr lang="en-US" err="1"/>
              <a:t>nghiên</a:t>
            </a:r>
            <a:r>
              <a:rPr lang="en-US"/>
              <a:t> </a:t>
            </a:r>
            <a:r>
              <a:rPr lang="en-US" err="1"/>
              <a:t>cứu</a:t>
            </a:r>
            <a:r>
              <a:rPr lang="en-US"/>
              <a:t> </a:t>
            </a:r>
            <a:r>
              <a:rPr lang="en-US" err="1"/>
              <a:t>của</a:t>
            </a:r>
            <a:r>
              <a:rPr lang="en-US"/>
              <a:t> Atar </a:t>
            </a:r>
            <a:r>
              <a:rPr lang="en-US" err="1"/>
              <a:t>và</a:t>
            </a:r>
            <a:r>
              <a:rPr lang="en-US"/>
              <a:t> </a:t>
            </a:r>
            <a:r>
              <a:rPr lang="en-US" err="1"/>
              <a:t>cộng</a:t>
            </a:r>
            <a:r>
              <a:rPr lang="en-US"/>
              <a:t> </a:t>
            </a:r>
            <a:r>
              <a:rPr lang="en-US" err="1"/>
              <a:t>sự</a:t>
            </a:r>
            <a:r>
              <a:rPr lang="en-US"/>
              <a:t> </a:t>
            </a:r>
            <a:r>
              <a:rPr lang="en-US" err="1"/>
              <a:t>Những</a:t>
            </a:r>
            <a:r>
              <a:rPr lang="en-US"/>
              <a:t> </a:t>
            </a:r>
            <a:r>
              <a:rPr lang="en-US" err="1"/>
              <a:t>bệnh</a:t>
            </a:r>
            <a:r>
              <a:rPr lang="en-US"/>
              <a:t> </a:t>
            </a:r>
            <a:r>
              <a:rPr lang="en-US" err="1"/>
              <a:t>nhân</a:t>
            </a:r>
            <a:r>
              <a:rPr lang="en-US"/>
              <a:t> </a:t>
            </a:r>
            <a:r>
              <a:rPr lang="en-US" err="1"/>
              <a:t>có</a:t>
            </a:r>
            <a:r>
              <a:rPr lang="en-US"/>
              <a:t> </a:t>
            </a:r>
            <a:r>
              <a:rPr lang="en-US" err="1"/>
              <a:t>số</a:t>
            </a:r>
            <a:r>
              <a:rPr lang="en-US"/>
              <a:t> </a:t>
            </a:r>
            <a:r>
              <a:rPr lang="en-US" err="1"/>
              <a:t>lượng</a:t>
            </a:r>
            <a:r>
              <a:rPr lang="en-US"/>
              <a:t> </a:t>
            </a:r>
            <a:r>
              <a:rPr lang="en-US" err="1"/>
              <a:t>tiểu</a:t>
            </a:r>
            <a:r>
              <a:rPr lang="en-US"/>
              <a:t> </a:t>
            </a:r>
            <a:r>
              <a:rPr lang="en-US" err="1"/>
              <a:t>cầu</a:t>
            </a:r>
            <a:r>
              <a:rPr lang="en-US"/>
              <a:t> </a:t>
            </a:r>
            <a:r>
              <a:rPr lang="en-US" err="1"/>
              <a:t>ít</a:t>
            </a:r>
            <a:r>
              <a:rPr lang="en-US"/>
              <a:t> </a:t>
            </a:r>
            <a:r>
              <a:rPr lang="en-US" err="1"/>
              <a:t>hơn</a:t>
            </a:r>
            <a:r>
              <a:rPr lang="en-US"/>
              <a:t> 60.000/mm3 </a:t>
            </a:r>
            <a:r>
              <a:rPr lang="en-US" err="1"/>
              <a:t>hoặc</a:t>
            </a:r>
            <a:r>
              <a:rPr lang="en-US"/>
              <a:t> INR </a:t>
            </a:r>
            <a:r>
              <a:rPr lang="en-US" err="1"/>
              <a:t>lớn</a:t>
            </a:r>
            <a:r>
              <a:rPr lang="en-US"/>
              <a:t> </a:t>
            </a:r>
            <a:r>
              <a:rPr lang="en-US" err="1"/>
              <a:t>hơn</a:t>
            </a:r>
            <a:r>
              <a:rPr lang="en-US"/>
              <a:t> </a:t>
            </a:r>
            <a:r>
              <a:rPr lang="en-US" err="1"/>
              <a:t>hoặc</a:t>
            </a:r>
            <a:r>
              <a:rPr lang="en-US"/>
              <a:t> </a:t>
            </a:r>
            <a:r>
              <a:rPr lang="en-US" err="1"/>
              <a:t>bằng</a:t>
            </a:r>
            <a:r>
              <a:rPr lang="en-US"/>
              <a:t> 2 </a:t>
            </a:r>
            <a:r>
              <a:rPr lang="en-US" err="1"/>
              <a:t>nhận</a:t>
            </a:r>
            <a:r>
              <a:rPr lang="en-US"/>
              <a:t> </a:t>
            </a:r>
            <a:r>
              <a:rPr lang="en-US" err="1"/>
              <a:t>được</a:t>
            </a:r>
            <a:r>
              <a:rPr lang="en-US"/>
              <a:t> TJLB, </a:t>
            </a:r>
            <a:r>
              <a:rPr lang="en-US" err="1"/>
              <a:t>trong</a:t>
            </a:r>
            <a:r>
              <a:rPr lang="en-US"/>
              <a:t> </a:t>
            </a:r>
            <a:r>
              <a:rPr lang="en-US" err="1"/>
              <a:t>khi</a:t>
            </a:r>
            <a:r>
              <a:rPr lang="en-US"/>
              <a:t> </a:t>
            </a:r>
            <a:r>
              <a:rPr lang="en-US" err="1"/>
              <a:t>những</a:t>
            </a:r>
            <a:r>
              <a:rPr lang="en-US"/>
              <a:t> </a:t>
            </a:r>
            <a:r>
              <a:rPr lang="en-US" err="1"/>
              <a:t>bệnh</a:t>
            </a:r>
            <a:r>
              <a:rPr lang="en-US"/>
              <a:t> </a:t>
            </a:r>
            <a:r>
              <a:rPr lang="en-US" err="1"/>
              <a:t>nhân</a:t>
            </a:r>
            <a:r>
              <a:rPr lang="en-US"/>
              <a:t> </a:t>
            </a:r>
            <a:r>
              <a:rPr lang="en-US" err="1"/>
              <a:t>có</a:t>
            </a:r>
            <a:r>
              <a:rPr lang="en-US"/>
              <a:t> </a:t>
            </a:r>
            <a:r>
              <a:rPr lang="en-US" err="1"/>
              <a:t>số</a:t>
            </a:r>
            <a:r>
              <a:rPr lang="en-US"/>
              <a:t> </a:t>
            </a:r>
            <a:r>
              <a:rPr lang="en-US" err="1"/>
              <a:t>lượng</a:t>
            </a:r>
            <a:r>
              <a:rPr lang="en-US"/>
              <a:t> </a:t>
            </a:r>
            <a:r>
              <a:rPr lang="en-US" err="1"/>
              <a:t>tiểu</a:t>
            </a:r>
            <a:r>
              <a:rPr lang="en-US"/>
              <a:t> </a:t>
            </a:r>
            <a:r>
              <a:rPr lang="en-US" err="1"/>
              <a:t>cầu</a:t>
            </a:r>
            <a:r>
              <a:rPr lang="en-US"/>
              <a:t> </a:t>
            </a:r>
            <a:r>
              <a:rPr lang="en-US" err="1"/>
              <a:t>từ</a:t>
            </a:r>
            <a:r>
              <a:rPr lang="en-US"/>
              <a:t> 60.000 </a:t>
            </a:r>
            <a:r>
              <a:rPr lang="en-US" err="1"/>
              <a:t>đến</a:t>
            </a:r>
            <a:r>
              <a:rPr lang="en-US"/>
              <a:t> 100.000/mm3 </a:t>
            </a:r>
            <a:r>
              <a:rPr lang="en-US" err="1"/>
              <a:t>hoặc</a:t>
            </a:r>
            <a:r>
              <a:rPr lang="en-US"/>
              <a:t> INR </a:t>
            </a:r>
            <a:r>
              <a:rPr lang="en-US" err="1"/>
              <a:t>từ</a:t>
            </a:r>
            <a:r>
              <a:rPr lang="en-US"/>
              <a:t> 1,4 </a:t>
            </a:r>
            <a:r>
              <a:rPr lang="en-US" err="1"/>
              <a:t>đến</a:t>
            </a:r>
            <a:r>
              <a:rPr lang="en-US"/>
              <a:t> 2 </a:t>
            </a:r>
            <a:r>
              <a:rPr lang="en-US" err="1"/>
              <a:t>được</a:t>
            </a:r>
            <a:r>
              <a:rPr lang="en-US"/>
              <a:t> </a:t>
            </a:r>
            <a:r>
              <a:rPr lang="en-US" err="1"/>
              <a:t>chọn</a:t>
            </a:r>
            <a:r>
              <a:rPr lang="en-US"/>
              <a:t> </a:t>
            </a:r>
            <a:r>
              <a:rPr lang="en-US" err="1"/>
              <a:t>để</a:t>
            </a:r>
            <a:r>
              <a:rPr lang="en-US"/>
              <a:t> </a:t>
            </a:r>
            <a:r>
              <a:rPr lang="en-US" err="1"/>
              <a:t>sinh</a:t>
            </a:r>
            <a:r>
              <a:rPr lang="en-US"/>
              <a:t> </a:t>
            </a:r>
            <a:r>
              <a:rPr lang="en-US" err="1"/>
              <a:t>thiết</a:t>
            </a:r>
            <a:r>
              <a:rPr lang="en-US"/>
              <a:t> </a:t>
            </a:r>
            <a:r>
              <a:rPr lang="en-US" err="1"/>
              <a:t>gan</a:t>
            </a:r>
            <a:r>
              <a:rPr lang="en-US"/>
              <a:t> qua da. </a:t>
            </a:r>
            <a:r>
              <a:rPr lang="en-US" err="1"/>
              <a:t>Họ</a:t>
            </a:r>
            <a:r>
              <a:rPr lang="en-US"/>
              <a:t> </a:t>
            </a:r>
            <a:r>
              <a:rPr lang="en-US" err="1"/>
              <a:t>không</a:t>
            </a:r>
            <a:r>
              <a:rPr lang="en-US"/>
              <a:t> </a:t>
            </a:r>
            <a:r>
              <a:rPr lang="en-US" err="1"/>
              <a:t>tìm</a:t>
            </a:r>
            <a:r>
              <a:rPr lang="en-US"/>
              <a:t> </a:t>
            </a:r>
            <a:r>
              <a:rPr lang="en-US" err="1"/>
              <a:t>thấy</a:t>
            </a:r>
            <a:r>
              <a:rPr lang="en-US"/>
              <a:t> </a:t>
            </a:r>
            <a:r>
              <a:rPr lang="en-US" err="1"/>
              <a:t>sự</a:t>
            </a:r>
            <a:r>
              <a:rPr lang="en-US"/>
              <a:t> </a:t>
            </a:r>
            <a:r>
              <a:rPr lang="en-US" err="1"/>
              <a:t>khác</a:t>
            </a:r>
            <a:r>
              <a:rPr lang="en-US"/>
              <a:t> </a:t>
            </a:r>
            <a:r>
              <a:rPr lang="en-US" err="1"/>
              <a:t>biệt</a:t>
            </a:r>
            <a:r>
              <a:rPr lang="en-US"/>
              <a:t> </a:t>
            </a:r>
            <a:r>
              <a:rPr lang="en-US" err="1"/>
              <a:t>có</a:t>
            </a:r>
            <a:r>
              <a:rPr lang="en-US"/>
              <a:t> ý </a:t>
            </a:r>
            <a:r>
              <a:rPr lang="en-US" err="1"/>
              <a:t>nghĩa</a:t>
            </a:r>
            <a:r>
              <a:rPr lang="en-US"/>
              <a:t> </a:t>
            </a:r>
            <a:r>
              <a:rPr lang="en-US" err="1"/>
              <a:t>thống</a:t>
            </a:r>
            <a:r>
              <a:rPr lang="en-US"/>
              <a:t> </a:t>
            </a:r>
            <a:r>
              <a:rPr lang="en-US" err="1"/>
              <a:t>kê</a:t>
            </a:r>
            <a:r>
              <a:rPr lang="en-US"/>
              <a:t> </a:t>
            </a:r>
            <a:r>
              <a:rPr lang="en-US" err="1"/>
              <a:t>giữa</a:t>
            </a:r>
            <a:r>
              <a:rPr lang="en-US"/>
              <a:t> </a:t>
            </a:r>
            <a:r>
              <a:rPr lang="en-US" err="1"/>
              <a:t>hai</a:t>
            </a:r>
            <a:r>
              <a:rPr lang="en-US"/>
              <a:t> </a:t>
            </a:r>
            <a:r>
              <a:rPr lang="en-US" err="1"/>
              <a:t>nhóm</a:t>
            </a:r>
            <a:r>
              <a:rPr lang="en-US"/>
              <a:t> </a:t>
            </a:r>
            <a:r>
              <a:rPr lang="en-US" err="1"/>
              <a:t>về</a:t>
            </a:r>
            <a:r>
              <a:rPr lang="en-US"/>
              <a:t> </a:t>
            </a:r>
            <a:r>
              <a:rPr lang="en-US" err="1"/>
              <a:t>tỷ</a:t>
            </a:r>
            <a:r>
              <a:rPr lang="en-US"/>
              <a:t> </a:t>
            </a:r>
            <a:r>
              <a:rPr lang="en-US" err="1"/>
              <a:t>lệ</a:t>
            </a:r>
            <a:r>
              <a:rPr lang="en-US"/>
              <a:t> </a:t>
            </a:r>
            <a:r>
              <a:rPr lang="en-US" err="1"/>
              <a:t>biến</a:t>
            </a:r>
            <a:r>
              <a:rPr lang="en-US"/>
              <a:t> </a:t>
            </a:r>
            <a:r>
              <a:rPr lang="en-US" err="1"/>
              <a:t>chứng</a:t>
            </a:r>
            <a:r>
              <a:rPr lang="en-US"/>
              <a:t>. Cho </a:t>
            </a:r>
            <a:r>
              <a:rPr lang="en-US" err="1"/>
              <a:t>rằng</a:t>
            </a:r>
            <a:r>
              <a:rPr lang="en-US"/>
              <a:t> </a:t>
            </a:r>
            <a:r>
              <a:rPr lang="en-US" err="1"/>
              <a:t>sinh</a:t>
            </a:r>
            <a:r>
              <a:rPr lang="en-US"/>
              <a:t> </a:t>
            </a:r>
            <a:r>
              <a:rPr lang="en-US" err="1"/>
              <a:t>thiết</a:t>
            </a:r>
            <a:r>
              <a:rPr lang="en-US"/>
              <a:t> </a:t>
            </a:r>
            <a:r>
              <a:rPr lang="en-US" err="1"/>
              <a:t>gan</a:t>
            </a:r>
            <a:r>
              <a:rPr lang="en-US"/>
              <a:t> qua da </a:t>
            </a:r>
            <a:r>
              <a:rPr lang="en-US" err="1"/>
              <a:t>đơn</a:t>
            </a:r>
            <a:r>
              <a:rPr lang="en-US"/>
              <a:t> </a:t>
            </a:r>
            <a:r>
              <a:rPr lang="en-US" err="1"/>
              <a:t>giản</a:t>
            </a:r>
            <a:r>
              <a:rPr lang="en-US"/>
              <a:t> </a:t>
            </a:r>
            <a:r>
              <a:rPr lang="en-US" err="1"/>
              <a:t>hơn</a:t>
            </a:r>
            <a:r>
              <a:rPr lang="en-US"/>
              <a:t>, </a:t>
            </a:r>
            <a:r>
              <a:rPr lang="en-US" err="1"/>
              <a:t>với</a:t>
            </a:r>
            <a:r>
              <a:rPr lang="en-US"/>
              <a:t> chi </a:t>
            </a:r>
            <a:r>
              <a:rPr lang="en-US" err="1"/>
              <a:t>phí</a:t>
            </a:r>
            <a:r>
              <a:rPr lang="en-US"/>
              <a:t> </a:t>
            </a:r>
            <a:r>
              <a:rPr lang="en-US" err="1"/>
              <a:t>thấp</a:t>
            </a:r>
            <a:r>
              <a:rPr lang="en-US"/>
              <a:t> </a:t>
            </a:r>
            <a:r>
              <a:rPr lang="en-US" err="1"/>
              <a:t>hơn</a:t>
            </a:r>
            <a:r>
              <a:rPr lang="en-US"/>
              <a:t> </a:t>
            </a:r>
            <a:r>
              <a:rPr lang="en-US" err="1"/>
              <a:t>và</a:t>
            </a:r>
            <a:r>
              <a:rPr lang="en-US"/>
              <a:t> </a:t>
            </a:r>
            <a:r>
              <a:rPr lang="en-US" err="1"/>
              <a:t>ít</a:t>
            </a:r>
            <a:r>
              <a:rPr lang="en-US"/>
              <a:t> </a:t>
            </a:r>
            <a:r>
              <a:rPr lang="en-US" err="1"/>
              <a:t>bức</a:t>
            </a:r>
            <a:r>
              <a:rPr lang="en-US"/>
              <a:t> </a:t>
            </a:r>
            <a:r>
              <a:rPr lang="en-US" err="1"/>
              <a:t>xạ</a:t>
            </a:r>
            <a:r>
              <a:rPr lang="en-US"/>
              <a:t> </a:t>
            </a:r>
            <a:r>
              <a:rPr lang="en-US" err="1"/>
              <a:t>hơn</a:t>
            </a:r>
            <a:r>
              <a:rPr lang="en-US"/>
              <a:t>.</a:t>
            </a:r>
            <a:endParaRPr lang="en-US" err="1">
              <a:cs typeface="Calibri"/>
            </a:endParaRPr>
          </a:p>
          <a:p>
            <a:r>
              <a:rPr lang="en-US">
                <a:cs typeface="Calibri"/>
              </a:rPr>
              <a:t>Sau </a:t>
            </a:r>
            <a:r>
              <a:rPr lang="en-US" err="1">
                <a:cs typeface="Calibri"/>
              </a:rPr>
              <a:t>ghép</a:t>
            </a:r>
            <a:r>
              <a:rPr lang="en-US">
                <a:cs typeface="Calibri"/>
              </a:rPr>
              <a:t> </a:t>
            </a:r>
            <a:r>
              <a:rPr lang="en-US" err="1">
                <a:cs typeface="Calibri"/>
              </a:rPr>
              <a:t>gan</a:t>
            </a:r>
            <a:r>
              <a:rPr lang="en-US">
                <a:cs typeface="Calibri"/>
              </a:rPr>
              <a:t> BN </a:t>
            </a:r>
            <a:r>
              <a:rPr lang="en-US" err="1">
                <a:cs typeface="Calibri"/>
              </a:rPr>
              <a:t>thường</a:t>
            </a:r>
            <a:r>
              <a:rPr lang="en-US">
                <a:cs typeface="Calibri"/>
              </a:rPr>
              <a:t> </a:t>
            </a:r>
            <a:r>
              <a:rPr lang="en-US" err="1">
                <a:cs typeface="Calibri"/>
              </a:rPr>
              <a:t>suy</a:t>
            </a:r>
            <a:r>
              <a:rPr lang="en-US">
                <a:cs typeface="Calibri"/>
              </a:rPr>
              <a:t> </a:t>
            </a:r>
            <a:r>
              <a:rPr lang="en-US" err="1">
                <a:cs typeface="Calibri"/>
              </a:rPr>
              <a:t>giảm</a:t>
            </a:r>
            <a:r>
              <a:rPr lang="en-US">
                <a:cs typeface="Calibri"/>
              </a:rPr>
              <a:t> CN </a:t>
            </a:r>
            <a:r>
              <a:rPr lang="en-US" err="1">
                <a:cs typeface="Calibri"/>
              </a:rPr>
              <a:t>đông</a:t>
            </a:r>
            <a:r>
              <a:rPr lang="en-US">
                <a:cs typeface="Calibri"/>
              </a:rPr>
              <a:t> </a:t>
            </a:r>
            <a:r>
              <a:rPr lang="en-US" err="1">
                <a:cs typeface="Calibri"/>
              </a:rPr>
              <a:t>cầm</a:t>
            </a:r>
            <a:r>
              <a:rPr lang="en-US">
                <a:cs typeface="Calibri"/>
              </a:rPr>
              <a:t> </a:t>
            </a:r>
            <a:r>
              <a:rPr lang="en-US" err="1">
                <a:cs typeface="Calibri"/>
              </a:rPr>
              <a:t>máu</a:t>
            </a:r>
            <a:r>
              <a:rPr lang="en-US">
                <a:cs typeface="Calibri"/>
              </a:rPr>
              <a:t> </a:t>
            </a:r>
            <a:r>
              <a:rPr lang="en-US" err="1">
                <a:cs typeface="Calibri"/>
              </a:rPr>
              <a:t>và</a:t>
            </a:r>
            <a:r>
              <a:rPr lang="en-US">
                <a:cs typeface="Calibri"/>
              </a:rPr>
              <a:t> </a:t>
            </a:r>
            <a:r>
              <a:rPr lang="en-US" err="1">
                <a:cs typeface="Calibri"/>
              </a:rPr>
              <a:t>cổ</a:t>
            </a:r>
            <a:r>
              <a:rPr lang="en-US">
                <a:cs typeface="Calibri"/>
              </a:rPr>
              <a:t> </a:t>
            </a:r>
            <a:r>
              <a:rPr lang="en-US" err="1">
                <a:cs typeface="Calibri"/>
              </a:rPr>
              <a:t>trướng</a:t>
            </a:r>
            <a:r>
              <a:rPr lang="en-US">
                <a:cs typeface="Calibri"/>
              </a:rPr>
              <a:t> ở </a:t>
            </a:r>
            <a:r>
              <a:rPr lang="en-US" err="1">
                <a:cs typeface="Calibri"/>
              </a:rPr>
              <a:t>giai</a:t>
            </a:r>
            <a:r>
              <a:rPr lang="en-US">
                <a:cs typeface="Calibri"/>
              </a:rPr>
              <a:t> </a:t>
            </a:r>
            <a:r>
              <a:rPr lang="en-US" err="1">
                <a:cs typeface="Calibri"/>
              </a:rPr>
              <a:t>đoạn</a:t>
            </a:r>
            <a:r>
              <a:rPr lang="en-US">
                <a:cs typeface="Calibri"/>
              </a:rPr>
              <a:t> </a:t>
            </a:r>
            <a:r>
              <a:rPr lang="en-US" err="1">
                <a:cs typeface="Calibri"/>
              </a:rPr>
              <a:t>đầu</a:t>
            </a:r>
          </a:p>
          <a:p>
            <a:br>
              <a:rPr lang="en-US"/>
            </a:br>
            <a:endParaRPr lang="en-US"/>
          </a:p>
          <a:p>
            <a:br>
              <a:rPr lang="en-US"/>
            </a:br>
            <a:endParaRPr lang="en-US"/>
          </a:p>
        </p:txBody>
      </p:sp>
      <p:sp>
        <p:nvSpPr>
          <p:cNvPr id="4" name="Slide Number Placeholder 3"/>
          <p:cNvSpPr>
            <a:spLocks noGrp="1"/>
          </p:cNvSpPr>
          <p:nvPr>
            <p:ph type="sldNum" sz="quarter" idx="5"/>
          </p:nvPr>
        </p:nvSpPr>
        <p:spPr/>
        <p:txBody>
          <a:bodyPr/>
          <a:lstStyle/>
          <a:p>
            <a:fld id="{E9BB9ABF-083F-4E82-B1BC-9FCFD9C67D30}" type="slidenum">
              <a:t>9</a:t>
            </a:fld>
            <a:endParaRPr lang="en-US"/>
          </a:p>
        </p:txBody>
      </p:sp>
    </p:spTree>
    <p:extLst>
      <p:ext uri="{BB962C8B-B14F-4D97-AF65-F5344CB8AC3E}">
        <p14:creationId xmlns:p14="http://schemas.microsoft.com/office/powerpoint/2010/main" val="736651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Hc sau thuyên tắc có đau hạ sườn P, buồn nôn,…</a:t>
            </a:r>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57</a:t>
            </a:fld>
            <a:endParaRPr lang="vi-VN"/>
          </a:p>
        </p:txBody>
      </p:sp>
    </p:spTree>
    <p:extLst>
      <p:ext uri="{BB962C8B-B14F-4D97-AF65-F5344CB8AC3E}">
        <p14:creationId xmlns:p14="http://schemas.microsoft.com/office/powerpoint/2010/main" val="4060740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Ia: sự tích tụ đồng nhất của </a:t>
            </a:r>
            <a:r>
              <a:rPr lang="vi-VN" err="1"/>
              <a:t>lipiodol</a:t>
            </a:r>
            <a:r>
              <a:rPr lang="vi-VN"/>
              <a:t> trong toàn bộ khối u và khu vực xung quanh;  loại tích lũy này cho thấy đáp ứng tốt với điều trị </a:t>
            </a:r>
          </a:p>
          <a:p>
            <a:r>
              <a:rPr lang="vi-VN"/>
              <a:t>Ib: sự tích tụ đồng nhất của dầu i-ốt trong toàn bộ khối u, không có sự tích tụ ở khu vực xung quanh loại</a:t>
            </a:r>
          </a:p>
          <a:p>
            <a:r>
              <a:rPr lang="vi-VN"/>
              <a:t> II: tích tụ không đều với (các) khuyết;  mô hình này đại diện cho phản ứng kém tối ưu </a:t>
            </a:r>
          </a:p>
          <a:p>
            <a:r>
              <a:rPr lang="vi-VN"/>
              <a:t>loại III: tích lũy mờ nhạt </a:t>
            </a:r>
          </a:p>
          <a:p>
            <a:r>
              <a:rPr lang="vi-VN"/>
              <a:t>loại IV: không tích/giữ dầu i-ốt</a:t>
            </a:r>
          </a:p>
          <a:p>
            <a:endParaRPr lang="vi-VN"/>
          </a:p>
          <a:p>
            <a:r>
              <a:rPr lang="vi-VN" err="1"/>
              <a:t>Radiopaedia</a:t>
            </a:r>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58</a:t>
            </a:fld>
            <a:endParaRPr lang="vi-VN"/>
          </a:p>
        </p:txBody>
      </p:sp>
    </p:spTree>
    <p:extLst>
      <p:ext uri="{BB962C8B-B14F-4D97-AF65-F5344CB8AC3E}">
        <p14:creationId xmlns:p14="http://schemas.microsoft.com/office/powerpoint/2010/main" val="1261601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59</a:t>
            </a:fld>
            <a:endParaRPr lang="vi-VN"/>
          </a:p>
        </p:txBody>
      </p:sp>
    </p:spTree>
    <p:extLst>
      <p:ext uri="{BB962C8B-B14F-4D97-AF65-F5344CB8AC3E}">
        <p14:creationId xmlns:p14="http://schemas.microsoft.com/office/powerpoint/2010/main" val="3409573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u="none" strike="noStrike">
                <a:solidFill>
                  <a:srgbClr val="FFFFFF"/>
                </a:solidFill>
                <a:effectLst/>
                <a:latin typeface="Calibri" panose="020F0502020204030204" pitchFamily="34" charset="0"/>
              </a:rPr>
              <a:t>CT SCAN:</a:t>
            </a:r>
            <a:br>
              <a:rPr lang="vi-VN"/>
            </a:br>
            <a:r>
              <a:rPr lang="vi-VN" b="0" i="0" u="none" strike="noStrike">
                <a:solidFill>
                  <a:srgbClr val="FFFFFF"/>
                </a:solidFill>
                <a:effectLst/>
                <a:latin typeface="Calibri" panose="020F0502020204030204" pitchFamily="34" charset="0"/>
              </a:rPr>
              <a:t>  - Nhu mô gan : Tổn thương gan đa ổ, khối lớn nhất hạ phân thùy VIII-I, lồi bờ gan, bắt thuốc mạnh thì động mạch và thải thuốc thì muộn, tổn thương có bờ ngoài không đều, có hình ảnh </a:t>
            </a:r>
            <a:r>
              <a:rPr lang="vi-VN" b="0" i="0" u="none" strike="noStrike" err="1">
                <a:solidFill>
                  <a:srgbClr val="FFFFFF"/>
                </a:solidFill>
                <a:effectLst/>
                <a:latin typeface="Calibri" panose="020F0502020204030204" pitchFamily="34" charset="0"/>
              </a:rPr>
              <a:t>hematoma</a:t>
            </a:r>
            <a:r>
              <a:rPr lang="vi-VN" b="0" i="0" u="none" strike="noStrike">
                <a:solidFill>
                  <a:srgbClr val="FFFFFF"/>
                </a:solidFill>
                <a:effectLst/>
                <a:latin typeface="Calibri" panose="020F0502020204030204" pitchFamily="34" charset="0"/>
              </a:rPr>
              <a:t> kế cận KT#</a:t>
            </a:r>
            <a:r>
              <a:rPr lang="vi-VN" b="0" i="0" u="none" strike="noStrike" err="1">
                <a:solidFill>
                  <a:srgbClr val="FFFFFF"/>
                </a:solidFill>
                <a:effectLst/>
                <a:latin typeface="Calibri" panose="020F0502020204030204" pitchFamily="34" charset="0"/>
              </a:rPr>
              <a:t>17x7cm</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lan</a:t>
            </a:r>
            <a:r>
              <a:rPr lang="vi-VN" b="0" i="0" u="none" strike="noStrike">
                <a:solidFill>
                  <a:srgbClr val="FFFFFF"/>
                </a:solidFill>
                <a:effectLst/>
                <a:latin typeface="Calibri" panose="020F0502020204030204" pitchFamily="34" charset="0"/>
              </a:rPr>
              <a:t> đến mặt sau dạ dày, trước tụy, đậm độ cao, không bắt thuốc. Hiện không thấy hỉnh ảnh xuất huyết hoạt động.</a:t>
            </a:r>
            <a:br>
              <a:rPr lang="vi-VN"/>
            </a:br>
            <a:r>
              <a:rPr lang="vi-VN" b="0" i="0" u="none" strike="noStrike">
                <a:solidFill>
                  <a:srgbClr val="FFFFFF"/>
                </a:solidFill>
                <a:effectLst/>
                <a:latin typeface="Calibri" panose="020F0502020204030204" pitchFamily="34" charset="0"/>
              </a:rPr>
              <a:t> Tổn thương gan gây ép dẹp /xâm lấn tĩnh mạch cửa phải và nhánh phân thùy trước.</a:t>
            </a:r>
            <a:br>
              <a:rPr lang="vi-VN"/>
            </a:br>
            <a:r>
              <a:rPr lang="vi-VN" b="0" i="0" u="none" strike="noStrike">
                <a:solidFill>
                  <a:srgbClr val="FFFFFF"/>
                </a:solidFill>
                <a:effectLst/>
                <a:latin typeface="Calibri" panose="020F0502020204030204" pitchFamily="34" charset="0"/>
              </a:rPr>
              <a:t>  Kết Luận : HCC gan đa ổ, khối lớn nhất hạ phân thùy VIII-I, nghĩ vỡ tạo khối máu tụ quanh tổn thương và hậu cung mạc nối, hiện không thấy hình ảnh xuất huyết hoạt động.</a:t>
            </a:r>
            <a:br>
              <a:rPr lang="vi-VN"/>
            </a:br>
            <a:r>
              <a:rPr lang="vi-VN" b="0" i="0" u="none" strike="noStrike">
                <a:solidFill>
                  <a:srgbClr val="FFFFFF"/>
                </a:solidFill>
                <a:effectLst/>
                <a:latin typeface="Calibri" panose="020F0502020204030204" pitchFamily="34" charset="0"/>
              </a:rPr>
              <a:t> Tổn thương gan gây ép dẹp /xâm lấn tĩnh mạch cửa phải và nhánh phân thùy trước.</a:t>
            </a:r>
            <a:br>
              <a:rPr lang="vi-VN"/>
            </a:br>
            <a:r>
              <a:rPr lang="vi-VN" b="0" i="0" u="none" strike="noStrike">
                <a:solidFill>
                  <a:srgbClr val="FFFFFF"/>
                </a:solidFill>
                <a:effectLst/>
                <a:latin typeface="Calibri" panose="020F0502020204030204" pitchFamily="34" charset="0"/>
              </a:rPr>
              <a:t> Dịch bụng lượng ít dưới gan, quanh lách, dọc rãnh đại tràng và hạ vị.</a:t>
            </a:r>
          </a:p>
          <a:p>
            <a:pPr marL="171450" indent="-171450">
              <a:buFontTx/>
              <a:buChar char="-"/>
            </a:pPr>
            <a:r>
              <a:rPr lang="vi-VN" b="0" i="0" u="none" strike="noStrike">
                <a:solidFill>
                  <a:srgbClr val="FFFFFF"/>
                </a:solidFill>
                <a:effectLst/>
                <a:latin typeface="Calibri" panose="020F0502020204030204" pitchFamily="34" charset="0"/>
              </a:rPr>
              <a:t>Dịch trên CLS, INR 1, BILI 0,62, K não gan, </a:t>
            </a:r>
            <a:r>
              <a:rPr lang="vi-VN" b="0" i="0" u="none" strike="noStrike" err="1">
                <a:solidFill>
                  <a:srgbClr val="FFFFFF"/>
                </a:solidFill>
                <a:effectLst/>
                <a:latin typeface="Calibri" panose="020F0502020204030204" pitchFamily="34" charset="0"/>
              </a:rPr>
              <a:t>albumin</a:t>
            </a:r>
            <a:r>
              <a:rPr lang="vi-VN" b="0" i="0" u="none" strike="noStrike">
                <a:solidFill>
                  <a:srgbClr val="FFFFFF"/>
                </a:solidFill>
                <a:effectLst/>
                <a:latin typeface="Calibri" panose="020F0502020204030204" pitchFamily="34" charset="0"/>
              </a:rPr>
              <a:t> 41,3 thì k có</a:t>
            </a:r>
          </a:p>
          <a:p>
            <a:pPr marL="171450" indent="-171450">
              <a:buFontTx/>
              <a:buChar char="-"/>
            </a:pPr>
            <a:endParaRPr lang="vi-VN" b="0" i="0" u="none" strike="noStrike">
              <a:solidFill>
                <a:srgbClr val="FFFFFF"/>
              </a:solidFill>
              <a:effectLst/>
              <a:latin typeface="Calibri" panose="020F0502020204030204" pitchFamily="34" charset="0"/>
            </a:endParaRPr>
          </a:p>
          <a:p>
            <a:pPr marL="171450" indent="-171450">
              <a:buFontTx/>
              <a:buChar char="-"/>
            </a:pPr>
            <a:r>
              <a:rPr lang="vi-VN" b="0" i="0" u="none" strike="noStrike">
                <a:solidFill>
                  <a:srgbClr val="FFFFFF"/>
                </a:solidFill>
                <a:effectLst/>
                <a:latin typeface="Calibri" panose="020F0502020204030204" pitchFamily="34" charset="0"/>
              </a:rPr>
              <a:t>DSA:  Động mạch gan: cổ điển</a:t>
            </a:r>
            <a:br>
              <a:rPr lang="vi-VN"/>
            </a:br>
            <a:r>
              <a:rPr lang="vi-VN" b="0" i="0" u="none" strike="noStrike">
                <a:solidFill>
                  <a:srgbClr val="FFFFFF"/>
                </a:solidFill>
                <a:effectLst/>
                <a:latin typeface="Calibri" panose="020F0502020204030204" pitchFamily="34" charset="0"/>
              </a:rPr>
              <a:t> - </a:t>
            </a:r>
            <a:r>
              <a:rPr lang="vi-VN" b="0" i="0" u="none" strike="noStrike" err="1">
                <a:solidFill>
                  <a:srgbClr val="FFFFFF"/>
                </a:solidFill>
                <a:effectLst/>
                <a:latin typeface="Calibri" panose="020F0502020204030204" pitchFamily="34" charset="0"/>
              </a:rPr>
              <a:t>Indirect</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portogram</a:t>
            </a:r>
            <a:r>
              <a:rPr lang="vi-VN" b="0" i="0" u="none" strike="noStrike">
                <a:solidFill>
                  <a:srgbClr val="FFFFFF"/>
                </a:solidFill>
                <a:effectLst/>
                <a:latin typeface="Calibri" panose="020F0502020204030204" pitchFamily="34" charset="0"/>
              </a:rPr>
              <a:t>: Tĩnh mạch cửa bình thường (</a:t>
            </a:r>
            <a:r>
              <a:rPr lang="vi-VN" b="0" i="0" u="none" strike="noStrike" err="1">
                <a:solidFill>
                  <a:srgbClr val="FFFFFF"/>
                </a:solidFill>
                <a:effectLst/>
                <a:latin typeface="Calibri" panose="020F0502020204030204" pitchFamily="34" charset="0"/>
              </a:rPr>
              <a:t>Portal</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vein</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patent</a:t>
            </a:r>
            <a:r>
              <a:rPr lang="vi-VN" b="0" i="0" u="none" strike="noStrike">
                <a:solidFill>
                  <a:srgbClr val="FFFFFF"/>
                </a:solidFill>
                <a:effectLst/>
                <a:latin typeface="Calibri" panose="020F0502020204030204" pitchFamily="34" charset="0"/>
              </a:rPr>
              <a:t>)</a:t>
            </a:r>
            <a:br>
              <a:rPr lang="vi-VN"/>
            </a:br>
            <a:r>
              <a:rPr lang="vi-VN" b="0" i="0" u="none" strike="noStrike">
                <a:solidFill>
                  <a:srgbClr val="FFFFFF"/>
                </a:solidFill>
                <a:effectLst/>
                <a:latin typeface="Calibri" panose="020F0502020204030204" pitchFamily="34" charset="0"/>
              </a:rPr>
              <a:t> - Hình ảnh ngấm </a:t>
            </a:r>
            <a:r>
              <a:rPr lang="vi-VN" b="0" i="0" u="none" strike="noStrike" err="1">
                <a:solidFill>
                  <a:srgbClr val="FFFFFF"/>
                </a:solidFill>
                <a:effectLst/>
                <a:latin typeface="Calibri" panose="020F0502020204030204" pitchFamily="34" charset="0"/>
              </a:rPr>
              <a:t>lipiodol</a:t>
            </a:r>
            <a:r>
              <a:rPr lang="vi-VN" b="0" i="0" u="none" strike="noStrike">
                <a:solidFill>
                  <a:srgbClr val="FFFFFF"/>
                </a:solidFill>
                <a:effectLst/>
                <a:latin typeface="Calibri" panose="020F0502020204030204" pitchFamily="34" charset="0"/>
              </a:rPr>
              <a:t> của lần TACE trước (</a:t>
            </a:r>
            <a:r>
              <a:rPr lang="vi-VN" b="0" i="0" u="none" strike="noStrike" err="1">
                <a:solidFill>
                  <a:srgbClr val="FFFFFF"/>
                </a:solidFill>
                <a:effectLst/>
                <a:latin typeface="Calibri" panose="020F0502020204030204" pitchFamily="34" charset="0"/>
              </a:rPr>
              <a:t>Previous</a:t>
            </a:r>
            <a:r>
              <a:rPr lang="vi-VN" b="0" i="0" u="none" strike="noStrike">
                <a:solidFill>
                  <a:srgbClr val="FFFFFF"/>
                </a:solidFill>
                <a:effectLst/>
                <a:latin typeface="Calibri" panose="020F0502020204030204" pitchFamily="34" charset="0"/>
              </a:rPr>
              <a:t> TACE </a:t>
            </a:r>
            <a:r>
              <a:rPr lang="vi-VN" b="0" i="0" u="none" strike="noStrike" err="1">
                <a:solidFill>
                  <a:srgbClr val="FFFFFF"/>
                </a:solidFill>
                <a:effectLst/>
                <a:latin typeface="Calibri" panose="020F0502020204030204" pitchFamily="34" charset="0"/>
              </a:rPr>
              <a:t>lipiodol</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uptake</a:t>
            </a:r>
            <a:r>
              <a:rPr lang="vi-VN" b="0" i="0" u="none" strike="noStrike">
                <a:solidFill>
                  <a:srgbClr val="FFFFFF"/>
                </a:solidFill>
                <a:effectLst/>
                <a:latin typeface="Calibri" panose="020F0502020204030204" pitchFamily="34" charset="0"/>
              </a:rPr>
              <a:t>): Không (No)</a:t>
            </a:r>
            <a:br>
              <a:rPr lang="vi-VN"/>
            </a:br>
            <a:r>
              <a:rPr lang="vi-VN" b="0" i="0" u="none" strike="noStrike">
                <a:solidFill>
                  <a:srgbClr val="FFFFFF"/>
                </a:solidFill>
                <a:effectLst/>
                <a:latin typeface="Calibri" panose="020F0502020204030204" pitchFamily="34" charset="0"/>
              </a:rPr>
              <a:t> - Đối chiếu CT/MRI : </a:t>
            </a:r>
            <a:r>
              <a:rPr lang="vi-VN" b="0" i="0" u="none" strike="noStrike" err="1">
                <a:solidFill>
                  <a:srgbClr val="FFFFFF"/>
                </a:solidFill>
                <a:effectLst/>
                <a:latin typeface="Calibri" panose="020F0502020204030204" pitchFamily="34" charset="0"/>
              </a:rPr>
              <a:t>Tỏn</a:t>
            </a:r>
            <a:r>
              <a:rPr lang="vi-VN" b="0" i="0" u="none" strike="noStrike">
                <a:solidFill>
                  <a:srgbClr val="FFFFFF"/>
                </a:solidFill>
                <a:effectLst/>
                <a:latin typeface="Calibri" panose="020F0502020204030204" pitchFamily="34" charset="0"/>
              </a:rPr>
              <a:t> thương gan đa ổ, khối lớn nhất ở hạ phân thùy I-IV có vị trí mất liên tục nghĩ vỡ.</a:t>
            </a:r>
            <a:br>
              <a:rPr lang="vi-VN"/>
            </a:br>
            <a:r>
              <a:rPr lang="vi-VN" b="0" i="0" u="none" strike="noStrike">
                <a:solidFill>
                  <a:srgbClr val="FFFFFF"/>
                </a:solidFill>
                <a:effectLst/>
                <a:latin typeface="Calibri" panose="020F0502020204030204" pitchFamily="34" charset="0"/>
              </a:rPr>
              <a:t> - Chụp mạch máu: Nhiều nốt + khối bắt thuốc bất thường </a:t>
            </a:r>
            <a:r>
              <a:rPr lang="vi-VN" b="0" i="0" u="none" strike="noStrike" err="1">
                <a:solidFill>
                  <a:srgbClr val="FFFFFF"/>
                </a:solidFill>
                <a:effectLst/>
                <a:latin typeface="Calibri" panose="020F0502020204030204" pitchFamily="34" charset="0"/>
              </a:rPr>
              <a:t>lan</a:t>
            </a:r>
            <a:r>
              <a:rPr lang="vi-VN" b="0" i="0" u="none" strike="noStrike">
                <a:solidFill>
                  <a:srgbClr val="FFFFFF"/>
                </a:solidFill>
                <a:effectLst/>
                <a:latin typeface="Calibri" panose="020F0502020204030204" pitchFamily="34" charset="0"/>
              </a:rPr>
              <a:t> tỏa trong gan, khối ở gan trái cấp máu bới nhánh A4 có vị trí mất liên tục, nghĩ vỡ, không thấy dấu hiệu xuất huyết hoạt động.</a:t>
            </a:r>
          </a:p>
          <a:p>
            <a:pPr marL="171450" indent="-171450">
              <a:buFontTx/>
              <a:buChar char="-"/>
            </a:pPr>
            <a:endParaRPr lang="vi-VN" b="0" i="0" u="none" strike="noStrike">
              <a:solidFill>
                <a:srgbClr val="FFFFFF"/>
              </a:solidFill>
              <a:effectLst/>
              <a:latin typeface="Calibri" panose="020F0502020204030204" pitchFamily="34" charset="0"/>
            </a:endParaRPr>
          </a:p>
          <a:p>
            <a:pPr marL="171450" indent="-171450">
              <a:buFontTx/>
              <a:buChar char="-"/>
            </a:pPr>
            <a:r>
              <a:rPr lang="vi-VN" b="0" i="0" u="none" strike="noStrike">
                <a:solidFill>
                  <a:srgbClr val="FFFFFF"/>
                </a:solidFill>
                <a:effectLst/>
                <a:latin typeface="Calibri" panose="020F0502020204030204" pitchFamily="34" charset="0"/>
              </a:rPr>
              <a:t>Động mạch gan: cổ điển</a:t>
            </a:r>
            <a:br>
              <a:rPr lang="vi-VN"/>
            </a:br>
            <a:r>
              <a:rPr lang="vi-VN" b="0" i="0" u="none" strike="noStrike">
                <a:solidFill>
                  <a:srgbClr val="FFFFFF"/>
                </a:solidFill>
                <a:effectLst/>
                <a:latin typeface="Calibri" panose="020F0502020204030204" pitchFamily="34" charset="0"/>
              </a:rPr>
              <a:t> - </a:t>
            </a:r>
            <a:r>
              <a:rPr lang="vi-VN" b="0" i="0" u="none" strike="noStrike" err="1">
                <a:solidFill>
                  <a:srgbClr val="FFFFFF"/>
                </a:solidFill>
                <a:effectLst/>
                <a:latin typeface="Calibri" panose="020F0502020204030204" pitchFamily="34" charset="0"/>
              </a:rPr>
              <a:t>Indirect</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portogram</a:t>
            </a:r>
            <a:r>
              <a:rPr lang="vi-VN" b="0" i="0" u="none" strike="noStrike">
                <a:solidFill>
                  <a:srgbClr val="FFFFFF"/>
                </a:solidFill>
                <a:effectLst/>
                <a:latin typeface="Calibri" panose="020F0502020204030204" pitchFamily="34" charset="0"/>
              </a:rPr>
              <a:t>: Tĩnh mạch cửa bình thường (</a:t>
            </a:r>
            <a:r>
              <a:rPr lang="vi-VN" b="0" i="0" u="none" strike="noStrike" err="1">
                <a:solidFill>
                  <a:srgbClr val="FFFFFF"/>
                </a:solidFill>
                <a:effectLst/>
                <a:latin typeface="Calibri" panose="020F0502020204030204" pitchFamily="34" charset="0"/>
              </a:rPr>
              <a:t>Portal</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vein</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patent</a:t>
            </a:r>
            <a:r>
              <a:rPr lang="vi-VN" b="0" i="0" u="none" strike="noStrike">
                <a:solidFill>
                  <a:srgbClr val="FFFFFF"/>
                </a:solidFill>
                <a:effectLst/>
                <a:latin typeface="Calibri" panose="020F0502020204030204" pitchFamily="34" charset="0"/>
              </a:rPr>
              <a:t>)</a:t>
            </a:r>
            <a:br>
              <a:rPr lang="vi-VN"/>
            </a:br>
            <a:r>
              <a:rPr lang="vi-VN" b="0" i="0" u="none" strike="noStrike">
                <a:solidFill>
                  <a:srgbClr val="FFFFFF"/>
                </a:solidFill>
                <a:effectLst/>
                <a:latin typeface="Calibri" panose="020F0502020204030204" pitchFamily="34" charset="0"/>
              </a:rPr>
              <a:t> - Hình ảnh ngấm </a:t>
            </a:r>
            <a:r>
              <a:rPr lang="vi-VN" b="0" i="0" u="none" strike="noStrike" err="1">
                <a:solidFill>
                  <a:srgbClr val="FFFFFF"/>
                </a:solidFill>
                <a:effectLst/>
                <a:latin typeface="Calibri" panose="020F0502020204030204" pitchFamily="34" charset="0"/>
              </a:rPr>
              <a:t>lipiodol</a:t>
            </a:r>
            <a:r>
              <a:rPr lang="vi-VN" b="0" i="0" u="none" strike="noStrike">
                <a:solidFill>
                  <a:srgbClr val="FFFFFF"/>
                </a:solidFill>
                <a:effectLst/>
                <a:latin typeface="Calibri" panose="020F0502020204030204" pitchFamily="34" charset="0"/>
              </a:rPr>
              <a:t> của lần TACE trước (</a:t>
            </a:r>
            <a:r>
              <a:rPr lang="vi-VN" b="0" i="0" u="none" strike="noStrike" err="1">
                <a:solidFill>
                  <a:srgbClr val="FFFFFF"/>
                </a:solidFill>
                <a:effectLst/>
                <a:latin typeface="Calibri" panose="020F0502020204030204" pitchFamily="34" charset="0"/>
              </a:rPr>
              <a:t>Previous</a:t>
            </a:r>
            <a:r>
              <a:rPr lang="vi-VN" b="0" i="0" u="none" strike="noStrike">
                <a:solidFill>
                  <a:srgbClr val="FFFFFF"/>
                </a:solidFill>
                <a:effectLst/>
                <a:latin typeface="Calibri" panose="020F0502020204030204" pitchFamily="34" charset="0"/>
              </a:rPr>
              <a:t> TACE </a:t>
            </a:r>
            <a:r>
              <a:rPr lang="vi-VN" b="0" i="0" u="none" strike="noStrike" err="1">
                <a:solidFill>
                  <a:srgbClr val="FFFFFF"/>
                </a:solidFill>
                <a:effectLst/>
                <a:latin typeface="Calibri" panose="020F0502020204030204" pitchFamily="34" charset="0"/>
              </a:rPr>
              <a:t>lipiodol</a:t>
            </a:r>
            <a:r>
              <a:rPr lang="vi-VN" b="0" i="0" u="none" strike="noStrike">
                <a:solidFill>
                  <a:srgbClr val="FFFFFF"/>
                </a:solidFill>
                <a:effectLst/>
                <a:latin typeface="Calibri" panose="020F0502020204030204" pitchFamily="34" charset="0"/>
              </a:rPr>
              <a:t> </a:t>
            </a:r>
            <a:r>
              <a:rPr lang="vi-VN" b="0" i="0" u="none" strike="noStrike" err="1">
                <a:solidFill>
                  <a:srgbClr val="FFFFFF"/>
                </a:solidFill>
                <a:effectLst/>
                <a:latin typeface="Calibri" panose="020F0502020204030204" pitchFamily="34" charset="0"/>
              </a:rPr>
              <a:t>uptake</a:t>
            </a:r>
            <a:r>
              <a:rPr lang="vi-VN" b="0" i="0" u="none" strike="noStrike">
                <a:solidFill>
                  <a:srgbClr val="FFFFFF"/>
                </a:solidFill>
                <a:effectLst/>
                <a:latin typeface="Calibri" panose="020F0502020204030204" pitchFamily="34" charset="0"/>
              </a:rPr>
              <a:t>): Không (No)</a:t>
            </a:r>
            <a:br>
              <a:rPr lang="vi-VN"/>
            </a:br>
            <a:r>
              <a:rPr lang="vi-VN" b="0" i="0" u="none" strike="noStrike">
                <a:solidFill>
                  <a:srgbClr val="FFFFFF"/>
                </a:solidFill>
                <a:effectLst/>
                <a:latin typeface="Calibri" panose="020F0502020204030204" pitchFamily="34" charset="0"/>
              </a:rPr>
              <a:t> - Đối chiếu CT/MRI : HCC </a:t>
            </a:r>
            <a:r>
              <a:rPr lang="vi-VN" b="0" i="0" u="none" strike="noStrike" err="1">
                <a:solidFill>
                  <a:srgbClr val="FFFFFF"/>
                </a:solidFill>
                <a:effectLst/>
                <a:latin typeface="Calibri" panose="020F0502020204030204" pitchFamily="34" charset="0"/>
              </a:rPr>
              <a:t>hpt</a:t>
            </a:r>
            <a:r>
              <a:rPr lang="vi-VN" b="0" i="0" u="none" strike="noStrike">
                <a:solidFill>
                  <a:srgbClr val="FFFFFF"/>
                </a:solidFill>
                <a:effectLst/>
                <a:latin typeface="Calibri" panose="020F0502020204030204" pitchFamily="34" charset="0"/>
              </a:rPr>
              <a:t> 4</a:t>
            </a:r>
            <a:br>
              <a:rPr lang="vi-VN"/>
            </a:br>
            <a:r>
              <a:rPr lang="vi-VN" b="0" i="0" u="none" strike="noStrike">
                <a:solidFill>
                  <a:srgbClr val="FFFFFF"/>
                </a:solidFill>
                <a:effectLst/>
                <a:latin typeface="Calibri" panose="020F0502020204030204" pitchFamily="34" charset="0"/>
              </a:rPr>
              <a:t> - Chụp mạch máu: Khối bắt thuốc bất thường ở HPT 4 có nhánh nuôi ưu thế từ động mạch gan (T)</a:t>
            </a:r>
          </a:p>
          <a:p>
            <a:pPr marL="171450" indent="-171450">
              <a:buFontTx/>
              <a:buChar char="-"/>
            </a:pPr>
            <a:endParaRPr lang="vi-VN" b="0" i="0" u="none" strike="noStrike">
              <a:solidFill>
                <a:srgbClr val="000000"/>
              </a:solidFill>
              <a:effectLst/>
              <a:latin typeface="Verdana" panose="020B0604030504040204" pitchFamily="34" charset="0"/>
            </a:endParaRPr>
          </a:p>
          <a:p>
            <a:endParaRPr lang="vi-VN" b="0" i="0" u="none" strike="noStrike">
              <a:solidFill>
                <a:srgbClr val="000000"/>
              </a:solidFill>
              <a:effectLst/>
              <a:latin typeface="Verdana" panose="020B0604030504040204" pitchFamily="34" charset="0"/>
            </a:endParaRPr>
          </a:p>
          <a:p>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60</a:t>
            </a:fld>
            <a:endParaRPr lang="vi-VN"/>
          </a:p>
        </p:txBody>
      </p:sp>
    </p:spTree>
    <p:extLst>
      <p:ext uri="{BB962C8B-B14F-4D97-AF65-F5344CB8AC3E}">
        <p14:creationId xmlns:p14="http://schemas.microsoft.com/office/powerpoint/2010/main" val="1570675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61</a:t>
            </a:fld>
            <a:endParaRPr lang="vi-VN"/>
          </a:p>
        </p:txBody>
      </p:sp>
    </p:spTree>
    <p:extLst>
      <p:ext uri="{BB962C8B-B14F-4D97-AF65-F5344CB8AC3E}">
        <p14:creationId xmlns:p14="http://schemas.microsoft.com/office/powerpoint/2010/main" val="322400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2 chất trên có đặc điểm </a:t>
            </a:r>
            <a:r>
              <a:rPr lang="vi-VN" err="1"/>
              <a:t>ntn</a:t>
            </a:r>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62</a:t>
            </a:fld>
            <a:endParaRPr lang="vi-VN"/>
          </a:p>
        </p:txBody>
      </p:sp>
    </p:spTree>
    <p:extLst>
      <p:ext uri="{BB962C8B-B14F-4D97-AF65-F5344CB8AC3E}">
        <p14:creationId xmlns:p14="http://schemas.microsoft.com/office/powerpoint/2010/main" val="527981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2. </a:t>
            </a:r>
            <a:r>
              <a:rPr lang="vi-VN" sz="1200" b="1" i="1">
                <a:effectLst/>
                <a:latin typeface="Arial" panose="020B0604020202020204" pitchFamily="34" charset="0"/>
                <a:ea typeface="Times New Roman" panose="02020603050405020304" pitchFamily="18" charset="0"/>
                <a:cs typeface="Times New Roman" panose="02020603050405020304" pitchFamily="18" charset="0"/>
              </a:rPr>
              <a:t>các nhánh động mạch có nguy cơ vô ý gây thuyên tắc</a:t>
            </a:r>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64</a:t>
            </a:fld>
            <a:endParaRPr lang="vi-VN"/>
          </a:p>
        </p:txBody>
      </p:sp>
    </p:spTree>
    <p:extLst>
      <p:ext uri="{BB962C8B-B14F-4D97-AF65-F5344CB8AC3E}">
        <p14:creationId xmlns:p14="http://schemas.microsoft.com/office/powerpoint/2010/main" val="18117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a:p>
            <a:r>
              <a:rPr lang="vi-VN"/>
              <a:t>Quy trình: </a:t>
            </a:r>
          </a:p>
          <a:p>
            <a:r>
              <a:rPr lang="vi-VN"/>
              <a:t>Điều trị bao gồm 2 quy trình riêng biệt o Đánh giá trước SIRT: Thuyên tắc thông nối động mạch gan-ruột &amp; tiêm </a:t>
            </a:r>
            <a:r>
              <a:rPr lang="vi-VN" err="1"/>
              <a:t>99mTc-MAA</a:t>
            </a:r>
            <a:r>
              <a:rPr lang="vi-VN"/>
              <a:t> qua ống thông được đặt ở vị trí dự kiến ​​cho SIRT để tính toán </a:t>
            </a:r>
            <a:r>
              <a:rPr lang="vi-VN" err="1"/>
              <a:t>shunt</a:t>
            </a:r>
            <a:r>
              <a:rPr lang="vi-VN"/>
              <a:t> phổi o Quản lý 90 </a:t>
            </a:r>
            <a:r>
              <a:rPr lang="vi-VN" err="1"/>
              <a:t>microspheres</a:t>
            </a:r>
            <a:r>
              <a:rPr lang="vi-VN"/>
              <a:t>: Thường được thực hiện trong vòng 2 tuần sau khi đánh giá trước SIRT • 2 kính hiển vi </a:t>
            </a:r>
            <a:r>
              <a:rPr lang="vi-VN" err="1"/>
              <a:t>9ºY</a:t>
            </a:r>
            <a:r>
              <a:rPr lang="vi-VN"/>
              <a:t> hiện có</a:t>
            </a:r>
          </a:p>
          <a:p>
            <a:endParaRPr lang="vi-VN"/>
          </a:p>
          <a:p>
            <a:r>
              <a:rPr lang="vi-VN"/>
              <a:t>Nhựa pha tạp ⁹⁰y (</a:t>
            </a:r>
            <a:r>
              <a:rPr lang="vi-VN" err="1"/>
              <a:t>SIR-Spheres</a:t>
            </a:r>
            <a:r>
              <a:rPr lang="vi-VN"/>
              <a:t>, </a:t>
            </a:r>
            <a:r>
              <a:rPr lang="vi-VN" err="1"/>
              <a:t>Sirtex</a:t>
            </a:r>
            <a:r>
              <a:rPr lang="vi-VN"/>
              <a:t> </a:t>
            </a:r>
            <a:r>
              <a:rPr lang="vi-VN" err="1"/>
              <a:t>Medical</a:t>
            </a:r>
            <a:r>
              <a:rPr lang="vi-VN"/>
              <a:t>; North Sydney, Australia) O 90Y trong ma trận thủy tinh (</a:t>
            </a:r>
            <a:r>
              <a:rPr lang="vi-VN" err="1"/>
              <a:t>TheraSphere</a:t>
            </a:r>
            <a:r>
              <a:rPr lang="vi-VN"/>
              <a:t>, </a:t>
            </a:r>
            <a:r>
              <a:rPr lang="vi-VN" err="1"/>
              <a:t>Nordion</a:t>
            </a:r>
            <a:r>
              <a:rPr lang="vi-VN"/>
              <a:t>; Ottawa, Canada) • Mục tiêu: Truyền ít nhất 120 Gy tới khối u; dưới 100 Gy dường như không hiệu quả • Phải có sẵn bộ dụng cụ dọn dẹp và đội dọn dẹp đã qua đào tạo trong trường hợp tràn đổ THỦ TỤC SAU • MR &amp; đánh giá lâm sàng sau 6-8 tuần để đánh giá đáp ứng • Điều trị thêm (lặp lại 90Y, TACE) nếu cần KẾT QUẢ • Các nghiên cứu cung cấp bằng chứng về tính an toàn/hiệu quả của phương pháp điều trị 90Y đối với bệnh gan nguyên phát và di căn • Cải thiện khả năng sống sót ở những bệnh nhân được lựa chọn tốt cho bệnh di căn đại trực tràng • Tính an toàn/hiệu quả của liệu pháp 90Y đối với HCC so với các liệu pháp điều trị tại chỗ khác cần được đánh giá thêm</a:t>
            </a:r>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65</a:t>
            </a:fld>
            <a:endParaRPr lang="vi-VN"/>
          </a:p>
        </p:txBody>
      </p:sp>
    </p:spTree>
    <p:extLst>
      <p:ext uri="{BB962C8B-B14F-4D97-AF65-F5344CB8AC3E}">
        <p14:creationId xmlns:p14="http://schemas.microsoft.com/office/powerpoint/2010/main" val="20407336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B1: </a:t>
            </a:r>
            <a:r>
              <a:rPr lang="vi-VN" sz="1800">
                <a:effectLst/>
                <a:latin typeface="Arial" panose="020B0604020202020204" pitchFamily="34" charset="0"/>
                <a:ea typeface="Times New Roman" panose="02020603050405020304" pitchFamily="18" charset="0"/>
                <a:cs typeface="Times New Roman" panose="02020603050405020304" pitchFamily="18" charset="0"/>
              </a:rPr>
              <a:t>(Trái) Sau "hình ảnh mTc-MAA SPECT được hiển thị. Hoạt động chỉ được ghi nhận ở gan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Shunt</a:t>
            </a:r>
            <a:r>
              <a:rPr lang="vi-VN" sz="1800">
                <a:effectLst/>
                <a:latin typeface="Arial" panose="020B0604020202020204" pitchFamily="34" charset="0"/>
                <a:ea typeface="Times New Roman" panose="02020603050405020304" pitchFamily="18" charset="0"/>
                <a:cs typeface="Times New Roman" panose="02020603050405020304" pitchFamily="18" charset="0"/>
              </a:rPr>
              <a:t> được tính toán ở mức 2%. Quá trình thuyên tắc bằng phóng xạ đậu nành có thể tiến hành mà không có nguy cơ viêm phổi do phóng xạ</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80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Arial" panose="020B0604020202020204" pitchFamily="34" charset="0"/>
                <a:ea typeface="Times New Roman" panose="02020603050405020304" pitchFamily="18" charset="0"/>
                <a:cs typeface="Times New Roman" panose="02020603050405020304" pitchFamily="18" charset="0"/>
              </a:rPr>
              <a:t>(Phải) Sau khi truyền vào động mạch gan" Hình ảnh mTc-MAA SPECT được hiển thị. Hoạt động được ghi nhận ở gan → &amp; phổi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Shunt</a:t>
            </a:r>
            <a:r>
              <a:rPr lang="vi-VN" sz="1800">
                <a:effectLst/>
                <a:latin typeface="Arial" panose="020B0604020202020204" pitchFamily="34" charset="0"/>
                <a:ea typeface="Times New Roman" panose="02020603050405020304" pitchFamily="18" charset="0"/>
                <a:cs typeface="Times New Roman" panose="02020603050405020304" pitchFamily="18" charset="0"/>
              </a:rPr>
              <a:t> được tính toán ở mức 22%, loại trừ thuyên tắc phóng xạ. Lưu ý hoạt động ngoài gan ở nội tạng trên. Điều này cho thấy giải phẫu mạch máu bất thường,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shunt</a:t>
            </a:r>
            <a:r>
              <a:rPr lang="vi-VN" sz="1800">
                <a:effectLst/>
                <a:latin typeface="Arial" panose="020B0604020202020204" pitchFamily="34" charset="0"/>
                <a:ea typeface="Times New Roman" panose="02020603050405020304" pitchFamily="18" charset="0"/>
                <a:cs typeface="Times New Roman" panose="02020603050405020304" pitchFamily="18" charset="0"/>
              </a:rPr>
              <a:t> mạch cửa hoặc tiêm quá liều.</a:t>
            </a:r>
          </a:p>
          <a:p>
            <a:endParaRPr lang="vi-VN"/>
          </a:p>
          <a:p>
            <a:endParaRPr lang="vi-VN"/>
          </a:p>
          <a:p>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66</a:t>
            </a:fld>
            <a:endParaRPr lang="vi-VN"/>
          </a:p>
        </p:txBody>
      </p:sp>
    </p:spTree>
    <p:extLst>
      <p:ext uri="{BB962C8B-B14F-4D97-AF65-F5344CB8AC3E}">
        <p14:creationId xmlns:p14="http://schemas.microsoft.com/office/powerpoint/2010/main" val="34302769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800">
                <a:effectLst/>
                <a:latin typeface="Arial" panose="020B0604020202020204" pitchFamily="34" charset="0"/>
                <a:ea typeface="Times New Roman" panose="02020603050405020304" pitchFamily="18" charset="0"/>
                <a:cs typeface="Times New Roman" panose="02020603050405020304" pitchFamily="18" charset="0"/>
              </a:rPr>
              <a:t>(Trái) BN nam 63 tuổi cho thấy một khối tăng sinh mạch máu thâm nhiễm ở phân thuỳ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IVa</a:t>
            </a:r>
            <a:r>
              <a:rPr lang="vi-VN" sz="1800">
                <a:effectLst/>
                <a:latin typeface="Arial" panose="020B0604020202020204" pitchFamily="34" charset="0"/>
                <a:ea typeface="Times New Roman" panose="02020603050405020304" pitchFamily="18" charset="0"/>
                <a:cs typeface="Times New Roman" panose="02020603050405020304" pitchFamily="18" charset="0"/>
              </a:rPr>
              <a:t>. Khối lan rộng đến IVC trong gan, khiến nó không thể cắt bỏ được. </a:t>
            </a:r>
          </a:p>
          <a:p>
            <a:r>
              <a:rPr lang="vi-VN" sz="1800">
                <a:effectLst/>
                <a:latin typeface="Arial" panose="020B0604020202020204" pitchFamily="34" charset="0"/>
                <a:ea typeface="Times New Roman" panose="02020603050405020304" pitchFamily="18" charset="0"/>
                <a:cs typeface="Times New Roman" panose="02020603050405020304" pitchFamily="18" charset="0"/>
              </a:rPr>
              <a:t>(Phải) Chụp động mạch vùng bụng theo kế hoạch cho thấy các phân thùy gan trái ở giữa và bên trái lại được cung cấp riêng lẻ. Động mạch gan trái trong cung cấp cho phân đoạn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IVa</a:t>
            </a:r>
            <a:r>
              <a:rPr lang="vi-VN" sz="1800">
                <a:effectLst/>
                <a:latin typeface="Arial" panose="020B0604020202020204" pitchFamily="34" charset="0"/>
                <a:ea typeface="Times New Roman" panose="02020603050405020304" pitchFamily="18" charset="0"/>
                <a:cs typeface="Times New Roman" panose="02020603050405020304" pitchFamily="18" charset="0"/>
              </a:rPr>
              <a:t> &amp;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IVb</a:t>
            </a:r>
            <a:r>
              <a:rPr lang="vi-VN" sz="1800">
                <a:effectLst/>
                <a:latin typeface="Arial" panose="020B0604020202020204" pitchFamily="34" charset="0"/>
                <a:ea typeface="Times New Roman" panose="02020603050405020304" pitchFamily="18" charset="0"/>
                <a:cs typeface="Times New Roman" panose="02020603050405020304" pitchFamily="18" charset="0"/>
              </a:rPr>
              <a:t>, trong khi động mạch gan bên cung cấp cho phân đoạn II &amp; III.</a:t>
            </a:r>
          </a:p>
          <a:p>
            <a:r>
              <a:rPr lang="vi-VN" sz="1800">
                <a:effectLst/>
                <a:latin typeface="Arial" panose="020B0604020202020204" pitchFamily="34" charset="0"/>
                <a:ea typeface="Times New Roman" panose="02020603050405020304" pitchFamily="18" charset="0"/>
                <a:cs typeface="Times New Roman" panose="02020603050405020304" pitchFamily="18" charset="0"/>
              </a:rPr>
              <a:t>.</a:t>
            </a:r>
          </a:p>
          <a:p>
            <a:r>
              <a:rPr lang="vi-VN" sz="1800">
                <a:effectLst/>
                <a:latin typeface="Arial" panose="020B0604020202020204" pitchFamily="34" charset="0"/>
                <a:ea typeface="Times New Roman" panose="02020603050405020304" pitchFamily="18" charset="0"/>
                <a:cs typeface="Times New Roman" panose="02020603050405020304" pitchFamily="18" charset="0"/>
              </a:rPr>
              <a:t> (Trái) Một ống thông siêu nhỏ được đưa vào động mạch gan trái ở giữa. Chụp động mạch đoạn IV chọn lọc → cho thấy khối u giàu mạch máu. Không có mạch máu phụ cần thuyên tắc (ví dụ: động mạch vị phải) trước </a:t>
            </a:r>
          </a:p>
          <a:p>
            <a:endParaRPr lang="vi-VN" sz="1800">
              <a:effectLst/>
              <a:latin typeface="Arial" panose="020B0604020202020204" pitchFamily="34" charset="0"/>
              <a:ea typeface="Times New Roman" panose="02020603050405020304" pitchFamily="18" charset="0"/>
              <a:cs typeface="Times New Roman" panose="02020603050405020304" pitchFamily="18" charset="0"/>
            </a:endParaRPr>
          </a:p>
          <a:p>
            <a:r>
              <a:rPr lang="vi-VN" sz="1800">
                <a:effectLst/>
                <a:latin typeface="Arial" panose="020B0604020202020204" pitchFamily="34" charset="0"/>
                <a:ea typeface="Times New Roman" panose="02020603050405020304" pitchFamily="18" charset="0"/>
                <a:cs typeface="Times New Roman" panose="02020603050405020304" pitchFamily="18" charset="0"/>
              </a:rPr>
              <a:t>. (Phải) :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shunt</a:t>
            </a:r>
            <a:r>
              <a:rPr lang="vi-VN" sz="1800">
                <a:effectLst/>
                <a:latin typeface="Arial" panose="020B0604020202020204" pitchFamily="34" charset="0"/>
                <a:ea typeface="Times New Roman" panose="02020603050405020304" pitchFamily="18" charset="0"/>
                <a:cs typeface="Times New Roman" panose="02020603050405020304" pitchFamily="18" charset="0"/>
              </a:rPr>
              <a:t> phổi là 8,5. Không có bất thường nào của sự hấp thu chất đánh dấu phóng xạ hiện diện bên ngoài gan.</a:t>
            </a:r>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67</a:t>
            </a:fld>
            <a:endParaRPr lang="vi-VN"/>
          </a:p>
        </p:txBody>
      </p:sp>
    </p:spTree>
    <p:extLst>
      <p:ext uri="{BB962C8B-B14F-4D97-AF65-F5344CB8AC3E}">
        <p14:creationId xmlns:p14="http://schemas.microsoft.com/office/powerpoint/2010/main" val="3906334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err="1"/>
              <a:t>nhưng</a:t>
            </a:r>
            <a:r>
              <a:rPr lang="en-US"/>
              <a:t> </a:t>
            </a:r>
            <a:r>
              <a:rPr lang="en-US" err="1"/>
              <a:t>vấn</a:t>
            </a:r>
            <a:r>
              <a:rPr lang="en-US"/>
              <a:t> </a:t>
            </a:r>
            <a:r>
              <a:rPr lang="en-US" err="1"/>
              <a:t>đề</a:t>
            </a:r>
            <a:r>
              <a:rPr lang="en-US"/>
              <a:t> </a:t>
            </a:r>
            <a:r>
              <a:rPr lang="en-US" err="1"/>
              <a:t>đông</a:t>
            </a:r>
            <a:r>
              <a:rPr lang="en-US"/>
              <a:t> </a:t>
            </a:r>
            <a:r>
              <a:rPr lang="en-US" err="1"/>
              <a:t>máu</a:t>
            </a:r>
            <a:r>
              <a:rPr lang="en-US"/>
              <a:t> </a:t>
            </a:r>
            <a:r>
              <a:rPr lang="en-US" err="1"/>
              <a:t>nên</a:t>
            </a:r>
            <a:r>
              <a:rPr lang="en-US"/>
              <a:t> </a:t>
            </a:r>
            <a:r>
              <a:rPr lang="en-US" err="1"/>
              <a:t>được</a:t>
            </a:r>
            <a:r>
              <a:rPr lang="en-US"/>
              <a:t> </a:t>
            </a:r>
            <a:r>
              <a:rPr lang="en-US" err="1"/>
              <a:t>xem</a:t>
            </a:r>
            <a:r>
              <a:rPr lang="en-US"/>
              <a:t> </a:t>
            </a:r>
            <a:r>
              <a:rPr lang="en-US" err="1"/>
              <a:t>xét</a:t>
            </a:r>
            <a:r>
              <a:rPr lang="en-US"/>
              <a:t> </a:t>
            </a:r>
            <a:r>
              <a:rPr lang="en-US" err="1"/>
              <a:t>và</a:t>
            </a:r>
            <a:r>
              <a:rPr lang="en-US"/>
              <a:t> </a:t>
            </a:r>
            <a:r>
              <a:rPr lang="en-US" err="1"/>
              <a:t>điều</a:t>
            </a:r>
            <a:r>
              <a:rPr lang="en-US"/>
              <a:t> </a:t>
            </a:r>
            <a:r>
              <a:rPr lang="en-US" err="1"/>
              <a:t>chỉnh</a:t>
            </a:r>
            <a:r>
              <a:rPr lang="en-US"/>
              <a:t> </a:t>
            </a:r>
            <a:r>
              <a:rPr lang="en-US" err="1"/>
              <a:t>trước</a:t>
            </a:r>
            <a:r>
              <a:rPr lang="en-US"/>
              <a:t> </a:t>
            </a:r>
            <a:r>
              <a:rPr lang="en-US" err="1"/>
              <a:t>khi</a:t>
            </a:r>
            <a:r>
              <a:rPr lang="en-US"/>
              <a:t> </a:t>
            </a:r>
            <a:r>
              <a:rPr lang="en-US" err="1"/>
              <a:t>thực</a:t>
            </a:r>
            <a:r>
              <a:rPr lang="en-US"/>
              <a:t> </a:t>
            </a:r>
            <a:r>
              <a:rPr lang="en-US" err="1"/>
              <a:t>hiện</a:t>
            </a:r>
            <a:r>
              <a:rPr lang="en-US"/>
              <a:t> </a:t>
            </a:r>
            <a:r>
              <a:rPr lang="en-US" err="1"/>
              <a:t>thủ</a:t>
            </a:r>
            <a:r>
              <a:rPr lang="en-US"/>
              <a:t> </a:t>
            </a:r>
            <a:r>
              <a:rPr lang="en-US" err="1"/>
              <a:t>thuật</a:t>
            </a:r>
            <a:r>
              <a:rPr lang="en-US"/>
              <a:t>.</a:t>
            </a:r>
          </a:p>
          <a:p>
            <a:r>
              <a:rPr lang="en-US">
                <a:cs typeface="Calibri"/>
              </a:rPr>
              <a:t>Ý </a:t>
            </a:r>
            <a:r>
              <a:rPr lang="en-US" err="1">
                <a:cs typeface="Calibri"/>
              </a:rPr>
              <a:t>cuối</a:t>
            </a:r>
            <a:r>
              <a:rPr lang="en-US">
                <a:cs typeface="Calibri"/>
              </a:rPr>
              <a:t>, </a:t>
            </a:r>
            <a:r>
              <a:rPr lang="en-US" err="1">
                <a:cs typeface="Calibri"/>
              </a:rPr>
              <a:t>huyết</a:t>
            </a:r>
            <a:r>
              <a:rPr lang="en-US">
                <a:cs typeface="Calibri"/>
              </a:rPr>
              <a:t> </a:t>
            </a:r>
            <a:r>
              <a:rPr lang="en-US" err="1">
                <a:cs typeface="Calibri"/>
              </a:rPr>
              <a:t>khối</a:t>
            </a:r>
            <a:r>
              <a:rPr lang="en-US">
                <a:cs typeface="Calibri"/>
              </a:rPr>
              <a:t> tm </a:t>
            </a:r>
            <a:r>
              <a:rPr lang="en-US" err="1">
                <a:cs typeface="Calibri"/>
              </a:rPr>
              <a:t>cảnh</a:t>
            </a:r>
            <a:r>
              <a:rPr lang="en-US">
                <a:cs typeface="Calibri"/>
              </a:rPr>
              <a:t> </a:t>
            </a:r>
            <a:r>
              <a:rPr lang="en-US" err="1">
                <a:cs typeface="Calibri"/>
              </a:rPr>
              <a:t>trong</a:t>
            </a:r>
            <a:r>
              <a:rPr lang="en-US">
                <a:cs typeface="Calibri"/>
              </a:rPr>
              <a:t> -&gt; </a:t>
            </a:r>
            <a:r>
              <a:rPr lang="en-US" err="1">
                <a:cs typeface="Calibri"/>
              </a:rPr>
              <a:t>tiếp</a:t>
            </a:r>
            <a:r>
              <a:rPr lang="en-US">
                <a:cs typeface="Calibri"/>
              </a:rPr>
              <a:t> </a:t>
            </a:r>
            <a:r>
              <a:rPr lang="en-US" err="1">
                <a:cs typeface="Calibri"/>
              </a:rPr>
              <a:t>cận</a:t>
            </a:r>
            <a:r>
              <a:rPr lang="en-US">
                <a:cs typeface="Calibri"/>
              </a:rPr>
              <a:t> </a:t>
            </a:r>
            <a:r>
              <a:rPr lang="en-US" err="1">
                <a:cs typeface="Calibri"/>
              </a:rPr>
              <a:t>ngả</a:t>
            </a:r>
            <a:r>
              <a:rPr lang="en-US">
                <a:cs typeface="Calibri"/>
              </a:rPr>
              <a:t> </a:t>
            </a:r>
            <a:r>
              <a:rPr lang="en-US" err="1">
                <a:cs typeface="Calibri"/>
              </a:rPr>
              <a:t>khác</a:t>
            </a:r>
            <a:r>
              <a:rPr lang="en-US">
                <a:cs typeface="Calibri"/>
              </a:rPr>
              <a:t>, TM </a:t>
            </a:r>
            <a:r>
              <a:rPr lang="en-US" err="1">
                <a:cs typeface="Calibri"/>
              </a:rPr>
              <a:t>đùi</a:t>
            </a:r>
            <a:r>
              <a:rPr lang="en-US">
                <a:cs typeface="Calibri"/>
              </a:rPr>
              <a:t>, </a:t>
            </a:r>
            <a:r>
              <a:rPr lang="en-US" err="1">
                <a:cs typeface="Calibri"/>
              </a:rPr>
              <a:t>cảnh</a:t>
            </a:r>
            <a:r>
              <a:rPr lang="en-US">
                <a:cs typeface="Calibri"/>
              </a:rPr>
              <a:t> </a:t>
            </a:r>
            <a:r>
              <a:rPr lang="en-US" err="1">
                <a:cs typeface="Calibri"/>
              </a:rPr>
              <a:t>ngoài</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F6ABC20-3E01-42FE-B42A-3E1334215D5A}" type="slidenum">
              <a:rPr lang="en-US"/>
              <a:t>10</a:t>
            </a:fld>
            <a:endParaRPr lang="en-US"/>
          </a:p>
        </p:txBody>
      </p:sp>
    </p:spTree>
    <p:extLst>
      <p:ext uri="{BB962C8B-B14F-4D97-AF65-F5344CB8AC3E}">
        <p14:creationId xmlns:p14="http://schemas.microsoft.com/office/powerpoint/2010/main" val="26554203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800">
                <a:effectLst/>
                <a:latin typeface="Arial" panose="020B0604020202020204" pitchFamily="34" charset="0"/>
                <a:ea typeface="Times New Roman" panose="02020603050405020304" pitchFamily="18" charset="0"/>
                <a:cs typeface="Times New Roman" panose="02020603050405020304" pitchFamily="18" charset="0"/>
              </a:rPr>
              <a:t>- Khó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tiếpcận</a:t>
            </a:r>
            <a:r>
              <a:rPr lang="vi-VN" sz="1800">
                <a:effectLst/>
                <a:latin typeface="Arial" panose="020B0604020202020204" pitchFamily="34" charset="0"/>
                <a:ea typeface="Times New Roman" panose="02020603050405020304" pitchFamily="18" charset="0"/>
                <a:cs typeface="Times New Roman" panose="02020603050405020304" pitchFamily="18" charset="0"/>
              </a:rPr>
              <a:t>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ĐM</a:t>
            </a:r>
            <a:r>
              <a:rPr lang="vi-VN" sz="1800">
                <a:effectLst/>
                <a:latin typeface="Arial" panose="020B0604020202020204" pitchFamily="34" charset="0"/>
                <a:ea typeface="Times New Roman" panose="02020603050405020304" pitchFamily="18" charset="0"/>
                <a:cs typeface="Times New Roman" panose="02020603050405020304" pitchFamily="18" charset="0"/>
              </a:rPr>
              <a:t> thântạng</a:t>
            </a:r>
          </a:p>
          <a:p>
            <a:r>
              <a:rPr lang="vi-VN" sz="1800">
                <a:effectLst/>
                <a:latin typeface="Arial" panose="020B0604020202020204" pitchFamily="34" charset="0"/>
                <a:ea typeface="Times New Roman" panose="02020603050405020304" pitchFamily="18" charset="0"/>
                <a:cs typeface="Times New Roman" panose="02020603050405020304" pitchFamily="18" charset="0"/>
              </a:rPr>
              <a:t>Trái) Một </a:t>
            </a:r>
            <a:r>
              <a:rPr lang="vi-VN" sz="1800" err="1">
                <a:effectLst/>
                <a:latin typeface="Arial" panose="020B0604020202020204" pitchFamily="34" charset="0"/>
                <a:ea typeface="Times New Roman" panose="02020603050405020304" pitchFamily="18" charset="0"/>
                <a:cs typeface="Times New Roman" panose="02020603050405020304" pitchFamily="18" charset="0"/>
              </a:rPr>
              <a:t>microcatheter</a:t>
            </a:r>
            <a:r>
              <a:rPr lang="vi-VN" sz="1800">
                <a:effectLst/>
                <a:latin typeface="Arial" panose="020B0604020202020204" pitchFamily="34" charset="0"/>
                <a:ea typeface="Times New Roman" panose="02020603050405020304" pitchFamily="18" charset="0"/>
                <a:cs typeface="Times New Roman" panose="02020603050405020304" pitchFamily="18" charset="0"/>
              </a:rPr>
              <a:t> tiến qua một con đường rất quanh co từ SMA, qua vòm tụy-tá tràng, đến động mạch gan , nơi thuốc cản quang làm mờ trục thân tạng &amp; các nhánh của nó. </a:t>
            </a:r>
          </a:p>
          <a:p>
            <a:endParaRPr lang="vi-VN" sz="1800">
              <a:effectLst/>
              <a:latin typeface="Arial" panose="020B0604020202020204" pitchFamily="34" charset="0"/>
              <a:ea typeface="Times New Roman" panose="02020603050405020304" pitchFamily="18" charset="0"/>
              <a:cs typeface="Times New Roman" panose="02020603050405020304" pitchFamily="18" charset="0"/>
            </a:endParaRPr>
          </a:p>
          <a:p>
            <a:r>
              <a:rPr lang="vi-VN" sz="1800">
                <a:effectLst/>
                <a:latin typeface="Arial" panose="020B0604020202020204" pitchFamily="34" charset="0"/>
                <a:ea typeface="Times New Roman" panose="02020603050405020304" pitchFamily="18" charset="0"/>
                <a:cs typeface="Times New Roman" panose="02020603050405020304" pitchFamily="18" charset="0"/>
              </a:rPr>
              <a:t>(Phải) Trong các lần chụp động mạch gan trái kế tiếp nhau (từ trên xuống dưới), các nhánh của động mạch gan trái được nhìn thấy lần lượt đi vào xa hơn. Ngược lại, các nhánh dưới trống rỗng ở xa-gần, gây lo ngại là động mạch dạ dày phải. Điều này đã bị bỏ sót, dẫn đến thủng dạ dày và bệnh nhân tử vong.</a:t>
            </a:r>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68</a:t>
            </a:fld>
            <a:endParaRPr lang="vi-VN"/>
          </a:p>
        </p:txBody>
      </p:sp>
    </p:spTree>
    <p:extLst>
      <p:ext uri="{BB962C8B-B14F-4D97-AF65-F5344CB8AC3E}">
        <p14:creationId xmlns:p14="http://schemas.microsoft.com/office/powerpoint/2010/main" val="20670534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a:t>Tỉ lệ rất thấp</a:t>
            </a:r>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69</a:t>
            </a:fld>
            <a:endParaRPr lang="vi-VN"/>
          </a:p>
        </p:txBody>
      </p:sp>
    </p:spTree>
    <p:extLst>
      <p:ext uri="{BB962C8B-B14F-4D97-AF65-F5344CB8AC3E}">
        <p14:creationId xmlns:p14="http://schemas.microsoft.com/office/powerpoint/2010/main" val="688137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70</a:t>
            </a:fld>
            <a:endParaRPr lang="vi-VN"/>
          </a:p>
        </p:txBody>
      </p:sp>
    </p:spTree>
    <p:extLst>
      <p:ext uri="{BB962C8B-B14F-4D97-AF65-F5344CB8AC3E}">
        <p14:creationId xmlns:p14="http://schemas.microsoft.com/office/powerpoint/2010/main" val="37997241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A 6-year-old boy presented by air ambulance after a fall from a second-story window onto concrete. He was not hypotensive in the field but became so (systolic blood pressure of 50 to 60 mm Hg) upon arrival to the hospital. His Glasgow Coma Scale score was 10. An endotracheal tube was placed and fluid resuscitation was started. He responded to fluid resuscitation with an increase in systolic blood pressure to ∼100 mm Hg but was persistently </a:t>
            </a:r>
            <a:r>
              <a:rPr lang="en-US" err="1"/>
              <a:t>tachycardic</a:t>
            </a:r>
            <a:r>
              <a:rPr lang="en-US"/>
              <a:t> with his heart rate ∼160 beats per minute. His mucosal surfaces were pale and extremities were cool to touch, consistent with hemorrhagic shock. There was no </a:t>
            </a:r>
            <a:r>
              <a:rPr lang="en-US" err="1"/>
              <a:t>hemothorax</a:t>
            </a:r>
            <a:r>
              <a:rPr lang="en-US"/>
              <a:t>, pneumothorax, or pelvic fracture on radiographs of the chest and pelvis. Focused assessment by sonography for trauma (FAST) demonstrated free fluid in the abdomen, suggesting an intra-abdominal source of hemorrhage. He was taken </a:t>
            </a:r>
            <a:r>
              <a:rPr lang="en-US" err="1"/>
              <a:t>emergently</a:t>
            </a:r>
            <a:r>
              <a:rPr lang="en-US"/>
              <a:t> to the operating room for exploratory laparotomy, where he was found to have a massive </a:t>
            </a:r>
            <a:r>
              <a:rPr lang="en-US" err="1"/>
              <a:t>hemoperitoneum</a:t>
            </a:r>
            <a:r>
              <a:rPr lang="en-US"/>
              <a:t> and a grade 4 liver laceration in segment 7 extending into the hilum with active hemorrhage. Arterial hemorrhage was suspected; initial hemostasis was achieved with </a:t>
            </a:r>
            <a:r>
              <a:rPr lang="en-US" err="1"/>
              <a:t>perihepatic</a:t>
            </a:r>
            <a:r>
              <a:rPr lang="en-US"/>
              <a:t> packing. The rest of the abdomen was explored and then temporarily closed. Due to the suspicion of arterial hemorrhage and ongoing blood transfusion requirement, a postoperative computed tomography (CT) scan with intravenous contrast was performed, showing a large area of contrast extravasation originating from the right hepatic arterial branch extending into the right lobe of the liver with a large hematoma</a:t>
            </a:r>
            <a:endParaRPr lang="vi-VN"/>
          </a:p>
          <a:p>
            <a:r>
              <a:rPr lang="en-US">
                <a:ea typeface="Calibri"/>
                <a:cs typeface="Calibri"/>
              </a:rPr>
              <a:t>----</a:t>
            </a:r>
          </a:p>
          <a:p>
            <a:r>
              <a:rPr lang="en-US"/>
              <a:t>The patient was taken to the interventional radiology (IR) suite, and selective hepatic </a:t>
            </a:r>
            <a:r>
              <a:rPr lang="en-US" err="1"/>
              <a:t>arteriograms</a:t>
            </a:r>
            <a:r>
              <a:rPr lang="en-US"/>
              <a:t> were performed that confirmed active extravasation from a right hepatic arterial branch (</a:t>
            </a:r>
            <a:r>
              <a:rPr lang="en-US" u="sng">
                <a:hlinkClick r:id="rId3"/>
              </a:rPr>
              <a:t>Fig. 2A</a:t>
            </a:r>
            <a:r>
              <a:rPr lang="en-US"/>
              <a:t>). Unsuccessful attempts were made to place a </a:t>
            </a:r>
            <a:r>
              <a:rPr lang="en-US" err="1"/>
              <a:t>microcatheter</a:t>
            </a:r>
            <a:r>
              <a:rPr lang="en-US"/>
              <a:t> distal to the injured artery. A “coil sandwich” technique was attempted, whereby coils are placed distal and proximal to the site of injury. This proved unsuccessful because the </a:t>
            </a:r>
            <a:r>
              <a:rPr lang="en-US" err="1"/>
              <a:t>microcatheter</a:t>
            </a:r>
            <a:r>
              <a:rPr lang="en-US"/>
              <a:t> could not be placed in a distal enough location. The </a:t>
            </a:r>
            <a:r>
              <a:rPr lang="en-US" err="1"/>
              <a:t>microcatheter</a:t>
            </a:r>
            <a:r>
              <a:rPr lang="en-US"/>
              <a:t> was advanced as far distally as possible while avoiding further injury or arterial spasm, and the vessel was initially </a:t>
            </a:r>
            <a:r>
              <a:rPr lang="en-US" err="1"/>
              <a:t>embolized</a:t>
            </a:r>
            <a:r>
              <a:rPr lang="en-US"/>
              <a:t> with three Tornado 3 × 2 mm coils (Cook Medical Inc., Bloomington, IN). An </a:t>
            </a:r>
            <a:r>
              <a:rPr lang="en-US" err="1"/>
              <a:t>arteriogram</a:t>
            </a:r>
            <a:r>
              <a:rPr lang="en-US"/>
              <a:t> performed immediately after coiling demonstrated persistent extravasation (</a:t>
            </a:r>
            <a:r>
              <a:rPr lang="en-US" u="sng">
                <a:hlinkClick r:id="rId3"/>
              </a:rPr>
              <a:t>Fig. 2B</a:t>
            </a:r>
            <a:r>
              <a:rPr lang="en-US"/>
              <a:t>). Further embolization with </a:t>
            </a:r>
            <a:r>
              <a:rPr lang="en-US" err="1"/>
              <a:t>Gelfoam</a:t>
            </a:r>
            <a:r>
              <a:rPr lang="en-US"/>
              <a:t> slurry resulted in cessation of arterial bleeding on a subsequent </a:t>
            </a:r>
            <a:r>
              <a:rPr lang="en-US" err="1"/>
              <a:t>arteriogram</a:t>
            </a:r>
            <a:r>
              <a:rPr lang="en-US"/>
              <a:t> (</a:t>
            </a:r>
            <a:r>
              <a:rPr lang="en-US" u="sng">
                <a:hlinkClick r:id="rId3"/>
              </a:rPr>
              <a:t>Fig. 2C</a:t>
            </a:r>
            <a:r>
              <a:rPr lang="en-US"/>
              <a:t>). After embolization, the patient remained hemodynamically stable and did not require further transfusion. The patient was returned to the operating room 2 days later for the removal of packing and closure of the abdomen. He did well and was discharged on hospital day 28. He was last seen in clinic 2 months after injury and was doing well without complications.</a:t>
            </a:r>
            <a:endParaRPr lang="vi-VN">
              <a:latin typeface="Arial"/>
              <a:cs typeface="Arial"/>
            </a:endParaRPr>
          </a:p>
          <a:p>
            <a:r>
              <a:rPr lang="en-US">
                <a:ea typeface="Calibri"/>
                <a:cs typeface="Calibri"/>
              </a:rPr>
              <a:t>-----</a:t>
            </a:r>
          </a:p>
          <a:p>
            <a:r>
              <a:rPr lang="en-US"/>
              <a:t>Postoperative computed tomography scan demonstrating a large area of active extravasation originating in the right hepatic artery (open black arrow) extending into the right lobe of the liver and large hematoma. Packing material around the liver is also noted (arrowhead</a:t>
            </a:r>
            <a:endParaRPr lang="en-US">
              <a:ea typeface="Calibri"/>
              <a:cs typeface="Calibri"/>
            </a:endParaRPr>
          </a:p>
          <a:p>
            <a:r>
              <a:rPr lang="en-US">
                <a:latin typeface="Calibri"/>
                <a:ea typeface="Calibri"/>
                <a:cs typeface="Calibri"/>
              </a:rPr>
              <a:t>--</a:t>
            </a:r>
          </a:p>
          <a:p>
            <a:r>
              <a:rPr lang="en-US"/>
              <a:t>(A) Selective hepatic </a:t>
            </a:r>
            <a:r>
              <a:rPr lang="en-US" err="1"/>
              <a:t>arteriogram</a:t>
            </a:r>
            <a:r>
              <a:rPr lang="en-US"/>
              <a:t> confirmed active hemorrhage from the right hepatic arterial branch and </a:t>
            </a:r>
            <a:r>
              <a:rPr lang="en-US" err="1"/>
              <a:t>arterioportal</a:t>
            </a:r>
            <a:r>
              <a:rPr lang="en-US"/>
              <a:t> fistula. Arrow indicates portal vein. (B) Hepatic </a:t>
            </a:r>
            <a:r>
              <a:rPr lang="en-US" err="1"/>
              <a:t>arteriogram</a:t>
            </a:r>
            <a:r>
              <a:rPr lang="en-US"/>
              <a:t> following right hepatic artery coil embolization, demonstrating persistent contrast extravasation and/or visualization of the portal vein (arrow). (C) Successful hemostasis of right hepatic arterial hemorrhage after further embolization with </a:t>
            </a:r>
            <a:r>
              <a:rPr lang="en-US" err="1"/>
              <a:t>Gelfoam</a:t>
            </a:r>
            <a:r>
              <a:rPr lang="en-US"/>
              <a:t> slurry.</a:t>
            </a:r>
            <a:endParaRPr lang="en-US">
              <a:ea typeface="Calibri"/>
              <a:cs typeface="Calibri"/>
            </a:endParaRPr>
          </a:p>
        </p:txBody>
      </p:sp>
      <p:sp>
        <p:nvSpPr>
          <p:cNvPr id="4" name="Chỗ dành sẵn cho Số hiệu Bản chiếu 3"/>
          <p:cNvSpPr>
            <a:spLocks noGrp="1"/>
          </p:cNvSpPr>
          <p:nvPr>
            <p:ph type="sldNum" sz="quarter" idx="5"/>
          </p:nvPr>
        </p:nvSpPr>
        <p:spPr/>
        <p:txBody>
          <a:bodyPr/>
          <a:lstStyle/>
          <a:p>
            <a:fld id="{2F6ABC20-3E01-42FE-B42A-3E1334215D5A}" type="slidenum">
              <a:rPr lang="vi-VN"/>
              <a:t>85</a:t>
            </a:fld>
            <a:endParaRPr lang="vi-VN"/>
          </a:p>
        </p:txBody>
      </p:sp>
    </p:spTree>
    <p:extLst>
      <p:ext uri="{BB962C8B-B14F-4D97-AF65-F5344CB8AC3E}">
        <p14:creationId xmlns:p14="http://schemas.microsoft.com/office/powerpoint/2010/main" val="1379852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 Bilirubin </a:t>
            </a:r>
            <a:r>
              <a:rPr lang="en-US" err="1"/>
              <a:t>huyết</a:t>
            </a:r>
            <a:r>
              <a:rPr lang="en-US"/>
              <a:t> </a:t>
            </a:r>
            <a:r>
              <a:rPr lang="en-US" err="1"/>
              <a:t>thanh</a:t>
            </a:r>
            <a:r>
              <a:rPr lang="en-US"/>
              <a:t> &gt;3 mg/dl</a:t>
            </a:r>
            <a:br>
              <a:rPr lang="en-US">
                <a:cs typeface="+mn-lt"/>
              </a:rPr>
            </a:br>
            <a:r>
              <a:rPr lang="en-US"/>
              <a:t>– </a:t>
            </a:r>
            <a:r>
              <a:rPr lang="en-US" err="1"/>
              <a:t>Số</a:t>
            </a:r>
            <a:r>
              <a:rPr lang="en-US"/>
              <a:t> </a:t>
            </a:r>
            <a:r>
              <a:rPr lang="en-US" err="1"/>
              <a:t>lượng</a:t>
            </a:r>
            <a:r>
              <a:rPr lang="en-US"/>
              <a:t> </a:t>
            </a:r>
            <a:r>
              <a:rPr lang="en-US" err="1"/>
              <a:t>tiểu</a:t>
            </a:r>
            <a:r>
              <a:rPr lang="en-US"/>
              <a:t> </a:t>
            </a:r>
            <a:r>
              <a:rPr lang="en-US" err="1"/>
              <a:t>cầu</a:t>
            </a:r>
            <a:r>
              <a:rPr lang="en-US"/>
              <a:t> &lt;75 x 109/L,</a:t>
            </a:r>
            <a:br>
              <a:rPr lang="en-US">
                <a:cs typeface="+mn-lt"/>
              </a:rPr>
            </a:br>
            <a:r>
              <a:rPr lang="en-US"/>
              <a:t>– </a:t>
            </a:r>
            <a:r>
              <a:rPr lang="en-US" err="1"/>
              <a:t>Bệnh</a:t>
            </a:r>
            <a:r>
              <a:rPr lang="en-US"/>
              <a:t> </a:t>
            </a:r>
            <a:r>
              <a:rPr lang="en-US" err="1"/>
              <a:t>não</a:t>
            </a:r>
            <a:r>
              <a:rPr lang="en-US"/>
              <a:t> </a:t>
            </a:r>
            <a:r>
              <a:rPr lang="en-US" err="1"/>
              <a:t>gan</a:t>
            </a:r>
            <a:r>
              <a:rPr lang="en-US"/>
              <a:t> </a:t>
            </a:r>
            <a:r>
              <a:rPr lang="en-US" err="1"/>
              <a:t>độ</a:t>
            </a:r>
            <a:r>
              <a:rPr lang="en-US"/>
              <a:t> ≥2 </a:t>
            </a:r>
            <a:r>
              <a:rPr lang="en-US" err="1"/>
              <a:t>hoặc</a:t>
            </a:r>
            <a:r>
              <a:rPr lang="en-US"/>
              <a:t> </a:t>
            </a:r>
            <a:r>
              <a:rPr lang="en-US" err="1"/>
              <a:t>bệnh</a:t>
            </a:r>
            <a:r>
              <a:rPr lang="en-US"/>
              <a:t> </a:t>
            </a:r>
            <a:r>
              <a:rPr lang="en-US" err="1"/>
              <a:t>não</a:t>
            </a:r>
            <a:r>
              <a:rPr lang="en-US"/>
              <a:t> </a:t>
            </a:r>
            <a:r>
              <a:rPr lang="en-US" err="1"/>
              <a:t>gan</a:t>
            </a:r>
            <a:r>
              <a:rPr lang="en-US"/>
              <a:t> </a:t>
            </a:r>
            <a:r>
              <a:rPr lang="en-US" err="1"/>
              <a:t>mạn</a:t>
            </a:r>
            <a:br>
              <a:rPr lang="en-US">
                <a:cs typeface="+mn-lt"/>
              </a:rPr>
            </a:br>
            <a:r>
              <a:rPr lang="en-US"/>
              <a:t>– </a:t>
            </a:r>
            <a:r>
              <a:rPr lang="en-US" err="1"/>
              <a:t>Nhiễm</a:t>
            </a:r>
            <a:r>
              <a:rPr lang="en-US"/>
              <a:t> </a:t>
            </a:r>
            <a:r>
              <a:rPr lang="en-US" err="1"/>
              <a:t>trùng</a:t>
            </a:r>
            <a:r>
              <a:rPr lang="en-US"/>
              <a:t> </a:t>
            </a:r>
            <a:r>
              <a:rPr lang="en-US" err="1"/>
              <a:t>đang</a:t>
            </a:r>
            <a:r>
              <a:rPr lang="en-US"/>
              <a:t> </a:t>
            </a:r>
            <a:r>
              <a:rPr lang="en-US" err="1"/>
              <a:t>hoạt</a:t>
            </a:r>
            <a:r>
              <a:rPr lang="en-US"/>
              <a:t> </a:t>
            </a:r>
            <a:r>
              <a:rPr lang="en-US" err="1"/>
              <a:t>động</a:t>
            </a:r>
            <a:br>
              <a:rPr lang="en-US">
                <a:cs typeface="+mn-lt"/>
              </a:rPr>
            </a:br>
            <a:r>
              <a:rPr lang="en-US"/>
              <a:t>– Suy </a:t>
            </a:r>
            <a:r>
              <a:rPr lang="en-US" err="1"/>
              <a:t>thận</a:t>
            </a:r>
            <a:r>
              <a:rPr lang="en-US"/>
              <a:t> </a:t>
            </a:r>
            <a:r>
              <a:rPr lang="en-US" err="1"/>
              <a:t>tiến</a:t>
            </a:r>
            <a:r>
              <a:rPr lang="en-US"/>
              <a:t> </a:t>
            </a:r>
            <a:r>
              <a:rPr lang="en-US" err="1"/>
              <a:t>triển</a:t>
            </a:r>
            <a:br>
              <a:rPr lang="en-US">
                <a:cs typeface="+mn-lt"/>
              </a:rPr>
            </a:br>
            <a:r>
              <a:rPr lang="en-US"/>
              <a:t>– Tăng </a:t>
            </a:r>
            <a:r>
              <a:rPr lang="en-US" err="1"/>
              <a:t>áp</a:t>
            </a:r>
            <a:r>
              <a:rPr lang="en-US"/>
              <a:t> </a:t>
            </a:r>
            <a:r>
              <a:rPr lang="en-US" err="1"/>
              <a:t>phổi</a:t>
            </a:r>
            <a:r>
              <a:rPr lang="en-US"/>
              <a:t> </a:t>
            </a:r>
            <a:r>
              <a:rPr lang="en-US" err="1"/>
              <a:t>hoặc</a:t>
            </a:r>
            <a:r>
              <a:rPr lang="en-US"/>
              <a:t> </a:t>
            </a:r>
            <a:r>
              <a:rPr lang="en-US" err="1"/>
              <a:t>rối</a:t>
            </a:r>
            <a:r>
              <a:rPr lang="en-US"/>
              <a:t> </a:t>
            </a:r>
            <a:r>
              <a:rPr lang="en-US" err="1"/>
              <a:t>loạn</a:t>
            </a:r>
            <a:r>
              <a:rPr lang="en-US"/>
              <a:t> </a:t>
            </a:r>
            <a:r>
              <a:rPr lang="en-US" err="1"/>
              <a:t>chức</a:t>
            </a:r>
            <a:r>
              <a:rPr lang="en-US"/>
              <a:t> </a:t>
            </a:r>
            <a:r>
              <a:rPr lang="en-US" err="1"/>
              <a:t>năng</a:t>
            </a:r>
            <a:r>
              <a:rPr lang="en-US"/>
              <a:t> </a:t>
            </a:r>
            <a:r>
              <a:rPr lang="en-US" err="1"/>
              <a:t>tâm</a:t>
            </a:r>
            <a:r>
              <a:rPr lang="en-US"/>
              <a:t> </a:t>
            </a:r>
            <a:r>
              <a:rPr lang="en-US" err="1"/>
              <a:t>trương</a:t>
            </a:r>
            <a:br>
              <a:rPr lang="en-US">
                <a:cs typeface="+mn-lt"/>
              </a:rPr>
            </a:br>
            <a:r>
              <a:rPr lang="en-US" err="1"/>
              <a:t>hoặc</a:t>
            </a:r>
            <a:r>
              <a:rPr lang="en-US"/>
              <a:t> </a:t>
            </a:r>
            <a:r>
              <a:rPr lang="en-US" err="1"/>
              <a:t>tâm</a:t>
            </a:r>
            <a:r>
              <a:rPr lang="en-US"/>
              <a:t> </a:t>
            </a:r>
            <a:r>
              <a:rPr lang="en-US" err="1"/>
              <a:t>thu</a:t>
            </a:r>
            <a:r>
              <a:rPr lang="en-US"/>
              <a:t> </a:t>
            </a:r>
            <a:r>
              <a:rPr lang="en-US" err="1"/>
              <a:t>nặng</a:t>
            </a:r>
            <a:r>
              <a:rPr lang="en-US"/>
              <a:t> </a:t>
            </a:r>
            <a:br>
              <a:rPr lang="en-US">
                <a:cs typeface="+mn-lt"/>
              </a:rPr>
            </a:br>
            <a:endParaRPr lang="en-US"/>
          </a:p>
        </p:txBody>
      </p:sp>
      <p:sp>
        <p:nvSpPr>
          <p:cNvPr id="4" name="Chỗ dành sẵn cho Số hiệu Bản chiếu 3"/>
          <p:cNvSpPr>
            <a:spLocks noGrp="1"/>
          </p:cNvSpPr>
          <p:nvPr>
            <p:ph type="sldNum" sz="quarter" idx="5"/>
          </p:nvPr>
        </p:nvSpPr>
        <p:spPr/>
        <p:txBody>
          <a:bodyPr/>
          <a:lstStyle/>
          <a:p>
            <a:fld id="{2F6ABC20-3E01-42FE-B42A-3E1334215D5A}" type="slidenum">
              <a:rPr lang="vi-VN"/>
              <a:t>89</a:t>
            </a:fld>
            <a:endParaRPr lang="vi-VN"/>
          </a:p>
        </p:txBody>
      </p:sp>
    </p:spTree>
    <p:extLst>
      <p:ext uri="{BB962C8B-B14F-4D97-AF65-F5344CB8AC3E}">
        <p14:creationId xmlns:p14="http://schemas.microsoft.com/office/powerpoint/2010/main" val="24790742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Wang ZW, Liu JC, Zhao F, Zhang WG, Duan XH, Chen PF, Yang SF, Li HW, Chen FW, Shi HS, Ren JZ. Comparison of the Effects of TIPS versus BRTO on Bleeding Gastric Varices: A Meta-Analysis. Can J Gastroenterol Hepatol. 2020 Feb 11;2020:5143013. </a:t>
            </a:r>
            <a:r>
              <a:rPr lang="en-US" err="1"/>
              <a:t>doi</a:t>
            </a:r>
            <a:r>
              <a:rPr lang="en-US"/>
              <a:t>: 10.1155/2020/5143013. PMID: 32104670; PMCID: PMC7036113.</a:t>
            </a:r>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a:t>97</a:t>
            </a:fld>
            <a:endParaRPr lang="vi-VN"/>
          </a:p>
        </p:txBody>
      </p:sp>
    </p:spTree>
    <p:extLst>
      <p:ext uri="{BB962C8B-B14F-4D97-AF65-F5344CB8AC3E}">
        <p14:creationId xmlns:p14="http://schemas.microsoft.com/office/powerpoint/2010/main" val="34601416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Wang ZW, Liu JC, Zhao F, Zhang WG, Duan XH, Chen PF, Yang SF, Li HW, Chen FW, Shi HS, Ren JZ. Comparison of the Effects of TIPS versus BRTO on Bleeding Gastric Varices: A Meta-Analysis. Can J Gastroenterol Hepatol. 2020 Feb 11;2020:5143013. </a:t>
            </a:r>
            <a:r>
              <a:rPr lang="en-US" err="1"/>
              <a:t>doi</a:t>
            </a:r>
            <a:r>
              <a:rPr lang="en-US"/>
              <a:t>: 10.1155/2020/5143013. PMID: 32104670; PMCID: PMC7036113.</a:t>
            </a:r>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a:t>99</a:t>
            </a:fld>
            <a:endParaRPr lang="vi-VN"/>
          </a:p>
        </p:txBody>
      </p:sp>
    </p:spTree>
    <p:extLst>
      <p:ext uri="{BB962C8B-B14F-4D97-AF65-F5344CB8AC3E}">
        <p14:creationId xmlns:p14="http://schemas.microsoft.com/office/powerpoint/2010/main" val="20420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defRPr/>
            </a:pPr>
            <a:r>
              <a:rPr lang="en-US"/>
              <a:t>Hình </a:t>
            </a:r>
            <a:r>
              <a:rPr lang="en-US" err="1"/>
              <a:t>ảnh</a:t>
            </a:r>
            <a:r>
              <a:rPr lang="en-US"/>
              <a:t> </a:t>
            </a:r>
            <a:r>
              <a:rPr lang="en-US" err="1"/>
              <a:t>siêu</a:t>
            </a:r>
            <a:r>
              <a:rPr lang="en-US"/>
              <a:t> </a:t>
            </a:r>
            <a:r>
              <a:rPr lang="en-US" err="1"/>
              <a:t>âm</a:t>
            </a:r>
            <a:r>
              <a:rPr lang="en-US"/>
              <a:t> </a:t>
            </a:r>
            <a:r>
              <a:rPr lang="en-US" err="1"/>
              <a:t>cho</a:t>
            </a:r>
            <a:r>
              <a:rPr lang="en-US"/>
              <a:t> </a:t>
            </a:r>
            <a:r>
              <a:rPr lang="en-US" err="1"/>
              <a:t>thấy</a:t>
            </a:r>
            <a:r>
              <a:rPr lang="en-US"/>
              <a:t> </a:t>
            </a:r>
            <a:r>
              <a:rPr lang="en-US" err="1"/>
              <a:t>đầu</a:t>
            </a:r>
            <a:r>
              <a:rPr lang="en-US"/>
              <a:t> </a:t>
            </a:r>
            <a:r>
              <a:rPr lang="en-US" err="1"/>
              <a:t>kim</a:t>
            </a:r>
            <a:r>
              <a:rPr lang="en-US"/>
              <a:t>  guidewire </a:t>
            </a:r>
            <a:r>
              <a:rPr lang="en-US" err="1"/>
              <a:t>nằm</a:t>
            </a:r>
            <a:r>
              <a:rPr lang="en-US"/>
              <a:t> </a:t>
            </a:r>
            <a:r>
              <a:rPr lang="en-US" err="1"/>
              <a:t>trong</a:t>
            </a:r>
            <a:r>
              <a:rPr lang="en-US"/>
              <a:t> </a:t>
            </a:r>
            <a:r>
              <a:rPr lang="en-US" err="1"/>
              <a:t>tĩnh</a:t>
            </a:r>
            <a:r>
              <a:rPr lang="en-US"/>
              <a:t> </a:t>
            </a:r>
            <a:r>
              <a:rPr lang="en-US" err="1"/>
              <a:t>mạch</a:t>
            </a:r>
            <a:r>
              <a:rPr lang="en-US"/>
              <a:t> </a:t>
            </a:r>
            <a:r>
              <a:rPr lang="en-US" err="1"/>
              <a:t>cảnh</a:t>
            </a:r>
            <a:r>
              <a:rPr lang="en-US"/>
              <a:t> </a:t>
            </a:r>
            <a:r>
              <a:rPr lang="en-US" err="1"/>
              <a:t>trong</a:t>
            </a:r>
            <a:endParaRPr lang="en-US" err="1">
              <a:cs typeface="Calibri"/>
            </a:endParaRPr>
          </a:p>
          <a:p>
            <a:endParaRPr lang="vi-VN"/>
          </a:p>
        </p:txBody>
      </p:sp>
      <p:sp>
        <p:nvSpPr>
          <p:cNvPr id="4" name="Chỗ dành sẵn cho Số hiệu Bản chiếu 3"/>
          <p:cNvSpPr>
            <a:spLocks noGrp="1"/>
          </p:cNvSpPr>
          <p:nvPr>
            <p:ph type="sldNum" sz="quarter" idx="5"/>
          </p:nvPr>
        </p:nvSpPr>
        <p:spPr/>
        <p:txBody>
          <a:bodyPr/>
          <a:lstStyle/>
          <a:p>
            <a:fld id="{2F6ABC20-3E01-42FE-B42A-3E1334215D5A}" type="slidenum">
              <a:rPr lang="vi-VN" smtClean="0"/>
              <a:t>11</a:t>
            </a:fld>
            <a:endParaRPr lang="vi-VN"/>
          </a:p>
        </p:txBody>
      </p:sp>
    </p:spTree>
    <p:extLst>
      <p:ext uri="{BB962C8B-B14F-4D97-AF65-F5344CB8AC3E}">
        <p14:creationId xmlns:p14="http://schemas.microsoft.com/office/powerpoint/2010/main" val="3284782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a:t>
            </a:r>
            <a:r>
              <a:rPr lang="en-US" err="1"/>
              <a:t>khi</a:t>
            </a:r>
            <a:r>
              <a:rPr lang="en-US"/>
              <a:t> </a:t>
            </a:r>
            <a:r>
              <a:rPr lang="en-US" err="1"/>
              <a:t>lấy</a:t>
            </a:r>
            <a:r>
              <a:rPr lang="en-US"/>
              <a:t> </a:t>
            </a:r>
            <a:r>
              <a:rPr lang="en-US" err="1"/>
              <a:t>được</a:t>
            </a:r>
            <a:r>
              <a:rPr lang="en-US"/>
              <a:t> </a:t>
            </a:r>
            <a:r>
              <a:rPr lang="en-US" err="1"/>
              <a:t>đường</a:t>
            </a:r>
            <a:r>
              <a:rPr lang="en-US"/>
              <a:t> </a:t>
            </a:r>
            <a:r>
              <a:rPr lang="en-US" err="1"/>
              <a:t>vào</a:t>
            </a:r>
            <a:r>
              <a:rPr lang="en-US"/>
              <a:t> </a:t>
            </a:r>
            <a:r>
              <a:rPr lang="en-US" err="1"/>
              <a:t>tĩnh</a:t>
            </a:r>
            <a:r>
              <a:rPr lang="en-US"/>
              <a:t> </a:t>
            </a:r>
            <a:r>
              <a:rPr lang="en-US" err="1"/>
              <a:t>mạch</a:t>
            </a:r>
            <a:r>
              <a:rPr lang="en-US"/>
              <a:t>, </a:t>
            </a:r>
            <a:r>
              <a:rPr lang="en-US" err="1"/>
              <a:t>một</a:t>
            </a:r>
            <a:r>
              <a:rPr lang="en-US"/>
              <a:t> </a:t>
            </a:r>
            <a:r>
              <a:rPr lang="en-US" err="1"/>
              <a:t>vỏ</a:t>
            </a:r>
            <a:r>
              <a:rPr lang="en-US"/>
              <a:t> </a:t>
            </a:r>
            <a:r>
              <a:rPr lang="en-US" err="1"/>
              <a:t>bọc</a:t>
            </a:r>
            <a:r>
              <a:rPr lang="en-US"/>
              <a:t> </a:t>
            </a:r>
            <a:r>
              <a:rPr lang="en-US" err="1"/>
              <a:t>dây</a:t>
            </a:r>
            <a:r>
              <a:rPr lang="en-US"/>
              <a:t> </a:t>
            </a:r>
            <a:r>
              <a:rPr lang="en-US" err="1"/>
              <a:t>dẫn</a:t>
            </a:r>
            <a:r>
              <a:rPr lang="en-US"/>
              <a:t> </a:t>
            </a:r>
            <a:r>
              <a:rPr lang="en-US" err="1"/>
              <a:t>sẽ</a:t>
            </a:r>
            <a:r>
              <a:rPr lang="en-US"/>
              <a:t> </a:t>
            </a:r>
            <a:r>
              <a:rPr lang="en-US" err="1"/>
              <a:t>được</a:t>
            </a:r>
            <a:r>
              <a:rPr lang="en-US"/>
              <a:t> </a:t>
            </a:r>
            <a:r>
              <a:rPr lang="en-US" err="1"/>
              <a:t>đưa</a:t>
            </a:r>
            <a:r>
              <a:rPr lang="en-US"/>
              <a:t> </a:t>
            </a:r>
            <a:r>
              <a:rPr lang="en-US" err="1"/>
              <a:t>vào</a:t>
            </a:r>
            <a:r>
              <a:rPr lang="en-US"/>
              <a:t> </a:t>
            </a:r>
            <a:r>
              <a:rPr lang="en-US" err="1"/>
              <a:t>tĩnh</a:t>
            </a:r>
            <a:r>
              <a:rPr lang="en-US"/>
              <a:t> </a:t>
            </a:r>
            <a:r>
              <a:rPr lang="en-US" err="1"/>
              <a:t>mạch</a:t>
            </a:r>
            <a:r>
              <a:rPr lang="en-US"/>
              <a:t> </a:t>
            </a:r>
            <a:r>
              <a:rPr lang="en-US" err="1"/>
              <a:t>chủ</a:t>
            </a:r>
            <a:r>
              <a:rPr lang="en-US"/>
              <a:t> </a:t>
            </a:r>
            <a:r>
              <a:rPr lang="en-US" err="1"/>
              <a:t>dưới</a:t>
            </a:r>
            <a:r>
              <a:rPr lang="en-US"/>
              <a:t>. </a:t>
            </a:r>
            <a:r>
              <a:rPr lang="en-US" err="1"/>
              <a:t>Tại</a:t>
            </a:r>
            <a:r>
              <a:rPr lang="en-US"/>
              <a:t> </a:t>
            </a:r>
            <a:r>
              <a:rPr lang="en-US" err="1"/>
              <a:t>thời</a:t>
            </a:r>
            <a:r>
              <a:rPr lang="en-US"/>
              <a:t> </a:t>
            </a:r>
            <a:r>
              <a:rPr lang="en-US" err="1"/>
              <a:t>điểm</a:t>
            </a:r>
            <a:r>
              <a:rPr lang="en-US"/>
              <a:t> </a:t>
            </a:r>
            <a:r>
              <a:rPr lang="en-US" err="1"/>
              <a:t>này</a:t>
            </a:r>
            <a:r>
              <a:rPr lang="en-US"/>
              <a:t>,  </a:t>
            </a:r>
            <a:r>
              <a:rPr lang="en-US" err="1"/>
              <a:t>đo</a:t>
            </a:r>
            <a:r>
              <a:rPr lang="en-US"/>
              <a:t> </a:t>
            </a:r>
            <a:r>
              <a:rPr lang="en-US" err="1"/>
              <a:t>áp</a:t>
            </a:r>
            <a:r>
              <a:rPr lang="en-US"/>
              <a:t> </a:t>
            </a:r>
            <a:r>
              <a:rPr lang="en-US" err="1"/>
              <a:t>lực</a:t>
            </a:r>
            <a:r>
              <a:rPr lang="en-US"/>
              <a:t> </a:t>
            </a:r>
            <a:r>
              <a:rPr lang="en-US" err="1"/>
              <a:t>trong</a:t>
            </a:r>
            <a:r>
              <a:rPr lang="en-US"/>
              <a:t> </a:t>
            </a:r>
            <a:r>
              <a:rPr lang="en-US" err="1"/>
              <a:t>tĩnh</a:t>
            </a:r>
            <a:r>
              <a:rPr lang="en-US"/>
              <a:t> </a:t>
            </a:r>
            <a:r>
              <a:rPr lang="en-US" err="1"/>
              <a:t>mạch</a:t>
            </a:r>
            <a:r>
              <a:rPr lang="en-US"/>
              <a:t> </a:t>
            </a:r>
            <a:r>
              <a:rPr lang="en-US" err="1"/>
              <a:t>chủ</a:t>
            </a:r>
            <a:r>
              <a:rPr lang="en-US"/>
              <a:t> </a:t>
            </a:r>
            <a:r>
              <a:rPr lang="en-US" err="1"/>
              <a:t>dưới</a:t>
            </a:r>
            <a:r>
              <a:rPr lang="en-US"/>
              <a:t> </a:t>
            </a:r>
            <a:r>
              <a:rPr lang="en-US" err="1"/>
              <a:t>và</a:t>
            </a:r>
            <a:r>
              <a:rPr lang="en-US"/>
              <a:t> </a:t>
            </a:r>
            <a:r>
              <a:rPr lang="en-US" err="1"/>
              <a:t>tâm</a:t>
            </a:r>
            <a:r>
              <a:rPr lang="en-US"/>
              <a:t> </a:t>
            </a:r>
            <a:r>
              <a:rPr lang="en-US" err="1"/>
              <a:t>nhĩ</a:t>
            </a:r>
            <a:r>
              <a:rPr lang="en-US"/>
              <a:t> </a:t>
            </a:r>
            <a:r>
              <a:rPr lang="en-US" err="1"/>
              <a:t>phải</a:t>
            </a:r>
            <a:r>
              <a:rPr lang="en-US"/>
              <a:t> </a:t>
            </a:r>
            <a:r>
              <a:rPr lang="en-US" err="1"/>
              <a:t>có</a:t>
            </a:r>
            <a:r>
              <a:rPr lang="en-US"/>
              <a:t> </a:t>
            </a:r>
            <a:r>
              <a:rPr lang="en-US" err="1"/>
              <a:t>thể</a:t>
            </a:r>
            <a:r>
              <a:rPr lang="en-US"/>
              <a:t> </a:t>
            </a:r>
            <a:r>
              <a:rPr lang="en-US" err="1"/>
              <a:t>được</a:t>
            </a:r>
            <a:r>
              <a:rPr lang="en-US"/>
              <a:t> </a:t>
            </a:r>
            <a:r>
              <a:rPr lang="en-US" err="1"/>
              <a:t>thực</a:t>
            </a:r>
            <a:r>
              <a:rPr lang="en-US"/>
              <a:t> hiện. Sau đó, một ống thông , vỏ bọc khác được sử dụng để thực hiện thông chọn lọc tĩnh mạch gan phải hoặc giữa </a:t>
            </a:r>
            <a:endParaRPr lang="en-US" err="1">
              <a:cs typeface="Calibri"/>
            </a:endParaRPr>
          </a:p>
        </p:txBody>
      </p:sp>
      <p:sp>
        <p:nvSpPr>
          <p:cNvPr id="4" name="Slide Number Placeholder 3"/>
          <p:cNvSpPr>
            <a:spLocks noGrp="1"/>
          </p:cNvSpPr>
          <p:nvPr>
            <p:ph type="sldNum" sz="quarter" idx="5"/>
          </p:nvPr>
        </p:nvSpPr>
        <p:spPr/>
        <p:txBody>
          <a:bodyPr/>
          <a:lstStyle/>
          <a:p>
            <a:fld id="{2F6ABC20-3E01-42FE-B42A-3E1334215D5A}" type="slidenum">
              <a:rPr lang="en-US"/>
              <a:t>12</a:t>
            </a:fld>
            <a:endParaRPr lang="en-US"/>
          </a:p>
        </p:txBody>
      </p:sp>
    </p:spTree>
    <p:extLst>
      <p:ext uri="{BB962C8B-B14F-4D97-AF65-F5344CB8AC3E}">
        <p14:creationId xmlns:p14="http://schemas.microsoft.com/office/powerpoint/2010/main" val="1040103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Đưa</a:t>
            </a:r>
            <a:r>
              <a:rPr lang="en-US">
                <a:cs typeface="Calibri"/>
              </a:rPr>
              <a:t> </a:t>
            </a:r>
            <a:r>
              <a:rPr lang="en-US" err="1">
                <a:cs typeface="Calibri"/>
              </a:rPr>
              <a:t>kim</a:t>
            </a:r>
            <a:r>
              <a:rPr lang="en-US">
                <a:cs typeface="Calibri"/>
              </a:rPr>
              <a:t> </a:t>
            </a:r>
            <a:r>
              <a:rPr lang="en-US" err="1">
                <a:cs typeface="Calibri"/>
              </a:rPr>
              <a:t>sinh</a:t>
            </a:r>
            <a:r>
              <a:rPr lang="en-US">
                <a:cs typeface="Calibri"/>
              </a:rPr>
              <a:t> </a:t>
            </a:r>
            <a:r>
              <a:rPr lang="en-US" err="1">
                <a:cs typeface="Calibri"/>
              </a:rPr>
              <a:t>thiết</a:t>
            </a:r>
            <a:r>
              <a:rPr lang="en-US">
                <a:cs typeface="Calibri"/>
              </a:rPr>
              <a:t> </a:t>
            </a:r>
            <a:r>
              <a:rPr lang="en-US" err="1">
                <a:cs typeface="Calibri"/>
              </a:rPr>
              <a:t>đến</a:t>
            </a:r>
            <a:r>
              <a:rPr lang="en-US">
                <a:cs typeface="Calibri"/>
              </a:rPr>
              <a:t> </a:t>
            </a:r>
            <a:r>
              <a:rPr lang="en-US" err="1">
                <a:cs typeface="Calibri"/>
              </a:rPr>
              <a:t>vị</a:t>
            </a:r>
            <a:r>
              <a:rPr lang="en-US">
                <a:cs typeface="Calibri"/>
              </a:rPr>
              <a:t> </a:t>
            </a:r>
            <a:r>
              <a:rPr lang="en-US" err="1">
                <a:cs typeface="Calibri"/>
              </a:rPr>
              <a:t>trí</a:t>
            </a:r>
            <a:r>
              <a:rPr lang="en-US">
                <a:cs typeface="Calibri"/>
              </a:rPr>
              <a:t> </a:t>
            </a:r>
            <a:r>
              <a:rPr lang="en-US" err="1">
                <a:cs typeface="Calibri"/>
              </a:rPr>
              <a:t>cần</a:t>
            </a:r>
            <a:r>
              <a:rPr lang="en-US">
                <a:cs typeface="Calibri"/>
              </a:rPr>
              <a:t> </a:t>
            </a:r>
            <a:r>
              <a:rPr lang="en-US" err="1">
                <a:cs typeface="Calibri"/>
              </a:rPr>
              <a:t>sinh</a:t>
            </a:r>
            <a:r>
              <a:rPr lang="en-US">
                <a:cs typeface="Calibri"/>
              </a:rPr>
              <a:t> thiết. </a:t>
            </a:r>
            <a:r>
              <a:rPr lang="en-US"/>
              <a:t>Các mẫu gan được lấy bằng hệ thống kim Tru-cut TJLB hạn chế phân mảnh</a:t>
            </a:r>
            <a:endParaRPr lang="en-US">
              <a:cs typeface="Calibri"/>
            </a:endParaRPr>
          </a:p>
        </p:txBody>
      </p:sp>
      <p:sp>
        <p:nvSpPr>
          <p:cNvPr id="4" name="Slide Number Placeholder 3"/>
          <p:cNvSpPr>
            <a:spLocks noGrp="1"/>
          </p:cNvSpPr>
          <p:nvPr>
            <p:ph type="sldNum" sz="quarter" idx="5"/>
          </p:nvPr>
        </p:nvSpPr>
        <p:spPr/>
        <p:txBody>
          <a:bodyPr/>
          <a:lstStyle/>
          <a:p>
            <a:fld id="{2F6ABC20-3E01-42FE-B42A-3E1334215D5A}" type="slidenum">
              <a:rPr lang="en-US"/>
              <a:t>13</a:t>
            </a:fld>
            <a:endParaRPr lang="en-US"/>
          </a:p>
        </p:txBody>
      </p:sp>
    </p:spTree>
    <p:extLst>
      <p:ext uri="{BB962C8B-B14F-4D97-AF65-F5344CB8AC3E}">
        <p14:creationId xmlns:p14="http://schemas.microsoft.com/office/powerpoint/2010/main" val="2297083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Nên</a:t>
            </a:r>
            <a:r>
              <a:rPr lang="en-US"/>
              <a:t> </a:t>
            </a:r>
            <a:r>
              <a:rPr lang="en-US" err="1"/>
              <a:t>lấy</a:t>
            </a:r>
            <a:r>
              <a:rPr lang="en-US"/>
              <a:t> </a:t>
            </a:r>
            <a:r>
              <a:rPr lang="en-US" err="1"/>
              <a:t>tối</a:t>
            </a:r>
            <a:r>
              <a:rPr lang="en-US"/>
              <a:t> </a:t>
            </a:r>
            <a:r>
              <a:rPr lang="en-US" err="1"/>
              <a:t>thiểu</a:t>
            </a:r>
            <a:r>
              <a:rPr lang="en-US"/>
              <a:t> </a:t>
            </a:r>
            <a:r>
              <a:rPr lang="en-US" err="1"/>
              <a:t>ba</a:t>
            </a:r>
            <a:r>
              <a:rPr lang="en-US"/>
              <a:t> </a:t>
            </a:r>
            <a:r>
              <a:rPr lang="en-US" err="1"/>
              <a:t>mẫu</a:t>
            </a:r>
            <a:r>
              <a:rPr lang="en-US"/>
              <a:t> </a:t>
            </a:r>
            <a:r>
              <a:rPr lang="en-US" err="1"/>
              <a:t>cho</a:t>
            </a:r>
            <a:r>
              <a:rPr lang="en-US"/>
              <a:t> </a:t>
            </a:r>
            <a:r>
              <a:rPr lang="en-US" err="1"/>
              <a:t>mỗi</a:t>
            </a:r>
            <a:r>
              <a:rPr lang="en-US"/>
              <a:t> </a:t>
            </a:r>
            <a:r>
              <a:rPr lang="en-US" err="1"/>
              <a:t>quy</a:t>
            </a:r>
            <a:r>
              <a:rPr lang="en-US"/>
              <a:t> </a:t>
            </a:r>
            <a:r>
              <a:rPr lang="en-US" err="1"/>
              <a:t>trình</a:t>
            </a:r>
            <a:r>
              <a:rPr lang="en-US"/>
              <a:t>. </a:t>
            </a:r>
            <a:r>
              <a:rPr lang="en-US" err="1"/>
              <a:t>Tốt</a:t>
            </a:r>
            <a:r>
              <a:rPr lang="en-US"/>
              <a:t> </a:t>
            </a:r>
            <a:r>
              <a:rPr lang="en-US" err="1"/>
              <a:t>nhất</a:t>
            </a:r>
            <a:r>
              <a:rPr lang="en-US"/>
              <a:t>, </a:t>
            </a:r>
            <a:r>
              <a:rPr lang="en-US" err="1"/>
              <a:t>nên</a:t>
            </a:r>
            <a:r>
              <a:rPr lang="en-US"/>
              <a:t> </a:t>
            </a:r>
            <a:r>
              <a:rPr lang="en-US" err="1"/>
              <a:t>lấy</a:t>
            </a:r>
            <a:r>
              <a:rPr lang="en-US"/>
              <a:t> </a:t>
            </a:r>
            <a:r>
              <a:rPr lang="en-US" err="1"/>
              <a:t>hai</a:t>
            </a:r>
            <a:r>
              <a:rPr lang="en-US"/>
              <a:t> </a:t>
            </a:r>
            <a:r>
              <a:rPr lang="en-US" err="1"/>
              <a:t>mẫu</a:t>
            </a:r>
            <a:r>
              <a:rPr lang="en-US"/>
              <a:t> </a:t>
            </a:r>
            <a:r>
              <a:rPr lang="en-US" err="1"/>
              <a:t>từ</a:t>
            </a:r>
            <a:r>
              <a:rPr lang="en-US"/>
              <a:t> </a:t>
            </a:r>
            <a:r>
              <a:rPr lang="en-US" err="1"/>
              <a:t>ngoại</a:t>
            </a:r>
            <a:r>
              <a:rPr lang="en-US"/>
              <a:t> vi </a:t>
            </a:r>
            <a:r>
              <a:rPr lang="en-US" err="1"/>
              <a:t>của</a:t>
            </a:r>
            <a:r>
              <a:rPr lang="en-US"/>
              <a:t> </a:t>
            </a:r>
            <a:r>
              <a:rPr lang="en-US" err="1"/>
              <a:t>gan</a:t>
            </a:r>
            <a:r>
              <a:rPr lang="en-US"/>
              <a:t> </a:t>
            </a:r>
            <a:r>
              <a:rPr lang="en-US" err="1"/>
              <a:t>và</a:t>
            </a:r>
            <a:r>
              <a:rPr lang="en-US"/>
              <a:t> </a:t>
            </a:r>
            <a:r>
              <a:rPr lang="en-US" err="1"/>
              <a:t>hai</a:t>
            </a:r>
            <a:r>
              <a:rPr lang="en-US"/>
              <a:t> </a:t>
            </a:r>
            <a:r>
              <a:rPr lang="en-US" err="1"/>
              <a:t>mẫu</a:t>
            </a:r>
            <a:r>
              <a:rPr lang="en-US"/>
              <a:t> </a:t>
            </a:r>
            <a:r>
              <a:rPr lang="en-US" err="1"/>
              <a:t>từ</a:t>
            </a:r>
            <a:r>
              <a:rPr lang="en-US"/>
              <a:t> </a:t>
            </a:r>
            <a:r>
              <a:rPr lang="en-US" err="1"/>
              <a:t>vị</a:t>
            </a:r>
            <a:r>
              <a:rPr lang="en-US"/>
              <a:t> </a:t>
            </a:r>
            <a:r>
              <a:rPr lang="en-US" err="1"/>
              <a:t>trí</a:t>
            </a:r>
            <a:r>
              <a:rPr lang="en-US"/>
              <a:t> </a:t>
            </a:r>
            <a:r>
              <a:rPr lang="en-US" err="1"/>
              <a:t>trung</a:t>
            </a:r>
            <a:r>
              <a:rPr lang="en-US"/>
              <a:t> </a:t>
            </a:r>
            <a:r>
              <a:rPr lang="en-US" err="1"/>
              <a:t>tâm</a:t>
            </a:r>
            <a:r>
              <a:rPr lang="en-US"/>
              <a:t> </a:t>
            </a:r>
            <a:r>
              <a:rPr lang="en-US" err="1"/>
              <a:t>hơn</a:t>
            </a:r>
            <a:r>
              <a:rPr lang="en-US"/>
              <a:t>. </a:t>
            </a:r>
            <a:r>
              <a:rPr lang="en-US" err="1"/>
              <a:t>Điều</a:t>
            </a:r>
            <a:r>
              <a:rPr lang="en-US"/>
              <a:t> </a:t>
            </a:r>
            <a:r>
              <a:rPr lang="en-US" err="1"/>
              <a:t>này</a:t>
            </a:r>
            <a:r>
              <a:rPr lang="en-US"/>
              <a:t> </a:t>
            </a:r>
            <a:r>
              <a:rPr lang="en-US" err="1"/>
              <a:t>cho</a:t>
            </a:r>
            <a:r>
              <a:rPr lang="en-US"/>
              <a:t> </a:t>
            </a:r>
            <a:r>
              <a:rPr lang="en-US" err="1"/>
              <a:t>phép</a:t>
            </a:r>
            <a:r>
              <a:rPr lang="en-US"/>
              <a:t> </a:t>
            </a:r>
            <a:r>
              <a:rPr lang="en-US" err="1"/>
              <a:t>nhà</a:t>
            </a:r>
            <a:r>
              <a:rPr lang="en-US"/>
              <a:t> </a:t>
            </a:r>
            <a:r>
              <a:rPr lang="en-US" err="1"/>
              <a:t>nghiên</a:t>
            </a:r>
            <a:r>
              <a:rPr lang="en-US"/>
              <a:t> </a:t>
            </a:r>
            <a:r>
              <a:rPr lang="en-US" err="1"/>
              <a:t>cứu</a:t>
            </a:r>
            <a:r>
              <a:rPr lang="en-US"/>
              <a:t> </a:t>
            </a:r>
            <a:r>
              <a:rPr lang="en-US" err="1"/>
              <a:t>bệnh</a:t>
            </a:r>
            <a:r>
              <a:rPr lang="en-US"/>
              <a:t> </a:t>
            </a:r>
            <a:r>
              <a:rPr lang="en-US" err="1"/>
              <a:t>học</a:t>
            </a:r>
            <a:r>
              <a:rPr lang="en-US"/>
              <a:t> </a:t>
            </a:r>
            <a:r>
              <a:rPr lang="en-US" err="1"/>
              <a:t>có</a:t>
            </a:r>
            <a:r>
              <a:rPr lang="en-US"/>
              <a:t> </a:t>
            </a:r>
            <a:r>
              <a:rPr lang="en-US" err="1"/>
              <a:t>được</a:t>
            </a:r>
            <a:r>
              <a:rPr lang="en-US"/>
              <a:t> </a:t>
            </a:r>
            <a:r>
              <a:rPr lang="en-US" err="1"/>
              <a:t>cái</a:t>
            </a:r>
            <a:r>
              <a:rPr lang="en-US"/>
              <a:t> </a:t>
            </a:r>
            <a:r>
              <a:rPr lang="en-US" err="1"/>
              <a:t>nhìn</a:t>
            </a:r>
            <a:r>
              <a:rPr lang="en-US"/>
              <a:t> </a:t>
            </a:r>
            <a:r>
              <a:rPr lang="en-US" err="1"/>
              <a:t>tổng</a:t>
            </a:r>
            <a:r>
              <a:rPr lang="en-US"/>
              <a:t> </a:t>
            </a:r>
            <a:r>
              <a:rPr lang="en-US" err="1"/>
              <a:t>quan</a:t>
            </a:r>
            <a:r>
              <a:rPr lang="en-US"/>
              <a:t> </a:t>
            </a:r>
            <a:r>
              <a:rPr lang="en-US" err="1"/>
              <a:t>về</a:t>
            </a:r>
            <a:r>
              <a:rPr lang="en-US"/>
              <a:t> </a:t>
            </a:r>
            <a:r>
              <a:rPr lang="en-US" err="1"/>
              <a:t>tình</a:t>
            </a:r>
            <a:r>
              <a:rPr lang="en-US"/>
              <a:t> </a:t>
            </a:r>
            <a:r>
              <a:rPr lang="en-US" err="1"/>
              <a:t>trạng</a:t>
            </a:r>
            <a:r>
              <a:rPr lang="en-US"/>
              <a:t> </a:t>
            </a:r>
            <a:r>
              <a:rPr lang="en-US" err="1"/>
              <a:t>của</a:t>
            </a:r>
            <a:r>
              <a:rPr lang="en-US"/>
              <a:t> </a:t>
            </a:r>
            <a:r>
              <a:rPr lang="en-US" err="1"/>
              <a:t>gan</a:t>
            </a:r>
            <a:r>
              <a:rPr lang="en-US"/>
              <a:t> ở </a:t>
            </a:r>
            <a:r>
              <a:rPr lang="en-US" err="1"/>
              <a:t>các</a:t>
            </a:r>
            <a:r>
              <a:rPr lang="en-US"/>
              <a:t> </a:t>
            </a:r>
            <a:r>
              <a:rPr lang="en-US" err="1"/>
              <a:t>vùng</a:t>
            </a:r>
            <a:r>
              <a:rPr lang="en-US"/>
              <a:t> </a:t>
            </a:r>
            <a:r>
              <a:rPr lang="en-US" err="1"/>
              <a:t>giải</a:t>
            </a:r>
            <a:r>
              <a:rPr lang="en-US"/>
              <a:t> </a:t>
            </a:r>
            <a:r>
              <a:rPr lang="en-US" err="1"/>
              <a:t>phẫu</a:t>
            </a:r>
            <a:r>
              <a:rPr lang="en-US"/>
              <a:t> </a:t>
            </a:r>
            <a:r>
              <a:rPr lang="en-US" err="1"/>
              <a:t>khác</a:t>
            </a:r>
            <a:r>
              <a:rPr lang="en-US"/>
              <a:t> </a:t>
            </a:r>
            <a:r>
              <a:rPr lang="en-US" err="1"/>
              <a:t>nhau</a:t>
            </a:r>
            <a:r>
              <a:rPr lang="en-US"/>
              <a:t>. Standish </a:t>
            </a:r>
            <a:r>
              <a:rPr lang="en-US" err="1"/>
              <a:t>và</a:t>
            </a:r>
            <a:r>
              <a:rPr lang="en-US"/>
              <a:t> </a:t>
            </a:r>
            <a:r>
              <a:rPr lang="en-US" err="1"/>
              <a:t>cộng</a:t>
            </a:r>
            <a:r>
              <a:rPr lang="en-US"/>
              <a:t> </a:t>
            </a:r>
            <a:r>
              <a:rPr lang="en-US" err="1"/>
              <a:t>sự</a:t>
            </a:r>
            <a:r>
              <a:rPr lang="en-US"/>
              <a:t> </a:t>
            </a:r>
            <a:r>
              <a:rPr lang="en-US" err="1"/>
              <a:t>đã</a:t>
            </a:r>
            <a:r>
              <a:rPr lang="en-US"/>
              <a:t> </a:t>
            </a:r>
            <a:r>
              <a:rPr lang="en-US" err="1"/>
              <a:t>nhấn</a:t>
            </a:r>
            <a:r>
              <a:rPr lang="en-US"/>
              <a:t> </a:t>
            </a:r>
            <a:r>
              <a:rPr lang="en-US" err="1"/>
              <a:t>mạnh</a:t>
            </a:r>
            <a:r>
              <a:rPr lang="en-US"/>
              <a:t> </a:t>
            </a:r>
            <a:r>
              <a:rPr lang="en-US" err="1"/>
              <a:t>tầm</a:t>
            </a:r>
            <a:r>
              <a:rPr lang="en-US"/>
              <a:t> </a:t>
            </a:r>
            <a:r>
              <a:rPr lang="en-US" err="1"/>
              <a:t>quan</a:t>
            </a:r>
            <a:r>
              <a:rPr lang="en-US"/>
              <a:t> </a:t>
            </a:r>
            <a:r>
              <a:rPr lang="en-US" err="1"/>
              <a:t>trọng</a:t>
            </a:r>
            <a:r>
              <a:rPr lang="en-US"/>
              <a:t> </a:t>
            </a:r>
            <a:r>
              <a:rPr lang="en-US" err="1"/>
              <a:t>của</a:t>
            </a:r>
            <a:r>
              <a:rPr lang="en-US"/>
              <a:t> </a:t>
            </a:r>
            <a:r>
              <a:rPr lang="en-US" err="1"/>
              <a:t>việc</a:t>
            </a:r>
            <a:r>
              <a:rPr lang="en-US"/>
              <a:t> </a:t>
            </a:r>
            <a:r>
              <a:rPr lang="en-US" err="1"/>
              <a:t>gửi</a:t>
            </a:r>
            <a:r>
              <a:rPr lang="en-US"/>
              <a:t> </a:t>
            </a:r>
            <a:r>
              <a:rPr lang="en-US" err="1"/>
              <a:t>nhiều</a:t>
            </a:r>
            <a:r>
              <a:rPr lang="en-US"/>
              <a:t> </a:t>
            </a:r>
            <a:r>
              <a:rPr lang="en-US" err="1"/>
              <a:t>mẫu</a:t>
            </a:r>
            <a:r>
              <a:rPr lang="en-US"/>
              <a:t> </a:t>
            </a:r>
            <a:r>
              <a:rPr lang="en-US" err="1"/>
              <a:t>gan</a:t>
            </a:r>
            <a:r>
              <a:rPr lang="en-US"/>
              <a:t> </a:t>
            </a:r>
            <a:r>
              <a:rPr lang="en-US" err="1"/>
              <a:t>để</a:t>
            </a:r>
            <a:r>
              <a:rPr lang="en-US"/>
              <a:t> </a:t>
            </a:r>
            <a:r>
              <a:rPr lang="en-US" err="1"/>
              <a:t>cải</a:t>
            </a:r>
            <a:r>
              <a:rPr lang="en-US"/>
              <a:t> </a:t>
            </a:r>
            <a:r>
              <a:rPr lang="en-US" err="1"/>
              <a:t>thiện</a:t>
            </a:r>
            <a:r>
              <a:rPr lang="en-US"/>
              <a:t> </a:t>
            </a:r>
            <a:r>
              <a:rPr lang="en-US" err="1"/>
              <a:t>kết</a:t>
            </a:r>
            <a:r>
              <a:rPr lang="en-US"/>
              <a:t> </a:t>
            </a:r>
            <a:r>
              <a:rPr lang="en-US" err="1"/>
              <a:t>quả</a:t>
            </a:r>
            <a:r>
              <a:rPr lang="en-US"/>
              <a:t> </a:t>
            </a:r>
            <a:r>
              <a:rPr lang="en-US" err="1"/>
              <a:t>chẩn</a:t>
            </a:r>
            <a:r>
              <a:rPr lang="en-US"/>
              <a:t> </a:t>
            </a:r>
            <a:r>
              <a:rPr lang="en-US" err="1"/>
              <a:t>đoán</a:t>
            </a:r>
            <a:r>
              <a:rPr lang="en-US"/>
              <a:t> </a:t>
            </a:r>
            <a:r>
              <a:rPr lang="en-US" err="1"/>
              <a:t>và</a:t>
            </a:r>
            <a:r>
              <a:rPr lang="en-US"/>
              <a:t> </a:t>
            </a:r>
            <a:r>
              <a:rPr lang="en-US" err="1"/>
              <a:t>tiên</a:t>
            </a:r>
            <a:r>
              <a:rPr lang="en-US"/>
              <a:t> </a:t>
            </a:r>
            <a:r>
              <a:rPr lang="en-US" err="1"/>
              <a:t>lượng</a:t>
            </a:r>
            <a:r>
              <a:rPr lang="en-US"/>
              <a:t> </a:t>
            </a:r>
            <a:r>
              <a:rPr lang="en-US" err="1"/>
              <a:t>của</a:t>
            </a:r>
            <a:r>
              <a:rPr lang="en-US"/>
              <a:t> </a:t>
            </a:r>
            <a:r>
              <a:rPr lang="en-US" err="1"/>
              <a:t>sinh</a:t>
            </a:r>
            <a:r>
              <a:rPr lang="en-US"/>
              <a:t> </a:t>
            </a:r>
            <a:r>
              <a:rPr lang="en-US" err="1"/>
              <a:t>thiết</a:t>
            </a:r>
            <a:r>
              <a:rPr lang="en-US"/>
              <a:t> </a:t>
            </a:r>
            <a:r>
              <a:rPr lang="en-US" err="1"/>
              <a:t>gan</a:t>
            </a:r>
            <a:r>
              <a:rPr lang="en-US"/>
              <a:t>. Các </a:t>
            </a:r>
            <a:r>
              <a:rPr lang="en-US" err="1"/>
              <a:t>nghiên</a:t>
            </a:r>
            <a:r>
              <a:rPr lang="en-US"/>
              <a:t> </a:t>
            </a:r>
            <a:r>
              <a:rPr lang="en-US" err="1"/>
              <a:t>cứu</a:t>
            </a:r>
            <a:r>
              <a:rPr lang="en-US"/>
              <a:t> </a:t>
            </a:r>
            <a:r>
              <a:rPr lang="en-US" err="1"/>
              <a:t>trước</a:t>
            </a:r>
            <a:r>
              <a:rPr lang="en-US"/>
              <a:t> </a:t>
            </a:r>
            <a:r>
              <a:rPr lang="en-US" err="1"/>
              <a:t>đây</a:t>
            </a:r>
            <a:r>
              <a:rPr lang="en-US"/>
              <a:t> </a:t>
            </a:r>
            <a:r>
              <a:rPr lang="en-US" err="1"/>
              <a:t>ủng</a:t>
            </a:r>
            <a:r>
              <a:rPr lang="en-US"/>
              <a:t> </a:t>
            </a:r>
            <a:r>
              <a:rPr lang="en-US" err="1"/>
              <a:t>hộ</a:t>
            </a:r>
            <a:r>
              <a:rPr lang="en-US"/>
              <a:t> </a:t>
            </a:r>
            <a:r>
              <a:rPr lang="en-US" err="1"/>
              <a:t>khái</a:t>
            </a:r>
            <a:r>
              <a:rPr lang="en-US"/>
              <a:t> </a:t>
            </a:r>
            <a:r>
              <a:rPr lang="en-US" err="1"/>
              <a:t>niệm</a:t>
            </a:r>
            <a:r>
              <a:rPr lang="en-US"/>
              <a:t> </a:t>
            </a:r>
            <a:r>
              <a:rPr lang="en-US" err="1"/>
              <a:t>rằng</a:t>
            </a:r>
            <a:r>
              <a:rPr lang="en-US"/>
              <a:t> TJLB </a:t>
            </a:r>
            <a:r>
              <a:rPr lang="en-US" err="1"/>
              <a:t>có</a:t>
            </a:r>
            <a:r>
              <a:rPr lang="en-US"/>
              <a:t> </a:t>
            </a:r>
            <a:r>
              <a:rPr lang="en-US" err="1"/>
              <a:t>thể</a:t>
            </a:r>
            <a:r>
              <a:rPr lang="en-US"/>
              <a:t> </a:t>
            </a:r>
            <a:r>
              <a:rPr lang="en-US" err="1"/>
              <a:t>mang</a:t>
            </a:r>
            <a:r>
              <a:rPr lang="en-US"/>
              <a:t> </a:t>
            </a:r>
            <a:r>
              <a:rPr lang="en-US" err="1"/>
              <a:t>lại</a:t>
            </a:r>
            <a:r>
              <a:rPr lang="en-US"/>
              <a:t> </a:t>
            </a:r>
            <a:r>
              <a:rPr lang="en-US" err="1"/>
              <a:t>đầy</a:t>
            </a:r>
            <a:r>
              <a:rPr lang="en-US"/>
              <a:t> </a:t>
            </a:r>
            <a:r>
              <a:rPr lang="en-US" err="1"/>
              <a:t>đủ</a:t>
            </a:r>
            <a:r>
              <a:rPr lang="en-US"/>
              <a:t> </a:t>
            </a:r>
            <a:r>
              <a:rPr lang="en-US" err="1"/>
              <a:t>thông</a:t>
            </a:r>
            <a:r>
              <a:rPr lang="en-US"/>
              <a:t> tin </a:t>
            </a:r>
            <a:r>
              <a:rPr lang="en-US" err="1"/>
              <a:t>nếu</a:t>
            </a:r>
            <a:r>
              <a:rPr lang="en-US"/>
              <a:t> </a:t>
            </a:r>
            <a:r>
              <a:rPr lang="en-US" err="1"/>
              <a:t>ít</a:t>
            </a:r>
            <a:r>
              <a:rPr lang="en-US"/>
              <a:t> </a:t>
            </a:r>
            <a:r>
              <a:rPr lang="en-US" err="1"/>
              <a:t>nhất</a:t>
            </a:r>
            <a:r>
              <a:rPr lang="en-US"/>
              <a:t> </a:t>
            </a:r>
            <a:r>
              <a:rPr lang="en-US" err="1"/>
              <a:t>ba</a:t>
            </a:r>
            <a:r>
              <a:rPr lang="en-US"/>
              <a:t> </a:t>
            </a:r>
            <a:r>
              <a:rPr lang="en-US" err="1"/>
              <a:t>mẫu</a:t>
            </a:r>
            <a:r>
              <a:rPr lang="en-US"/>
              <a:t> </a:t>
            </a:r>
            <a:r>
              <a:rPr lang="en-US" err="1"/>
              <a:t>không</a:t>
            </a:r>
            <a:r>
              <a:rPr lang="en-US"/>
              <a:t> </a:t>
            </a:r>
            <a:r>
              <a:rPr lang="en-US" err="1"/>
              <a:t>phân</a:t>
            </a:r>
            <a:r>
              <a:rPr lang="en-US"/>
              <a:t> </a:t>
            </a:r>
            <a:r>
              <a:rPr lang="en-US" err="1"/>
              <a:t>mảnh</a:t>
            </a:r>
            <a:r>
              <a:rPr lang="en-US"/>
              <a:t> </a:t>
            </a:r>
            <a:r>
              <a:rPr lang="en-US" err="1"/>
              <a:t>riêng</a:t>
            </a:r>
            <a:r>
              <a:rPr lang="en-US"/>
              <a:t> </a:t>
            </a:r>
            <a:r>
              <a:rPr lang="en-US" err="1"/>
              <a:t>lẻ</a:t>
            </a:r>
            <a:r>
              <a:rPr lang="en-US"/>
              <a:t> </a:t>
            </a:r>
            <a:r>
              <a:rPr lang="en-US" err="1"/>
              <a:t>được</a:t>
            </a:r>
            <a:r>
              <a:rPr lang="en-US"/>
              <a:t> </a:t>
            </a:r>
            <a:r>
              <a:rPr lang="en-US" err="1"/>
              <a:t>gửi</a:t>
            </a:r>
            <a:r>
              <a:rPr lang="en-US"/>
              <a:t> </a:t>
            </a:r>
            <a:r>
              <a:rPr lang="en-US" err="1"/>
              <a:t>để</a:t>
            </a:r>
            <a:r>
              <a:rPr lang="en-US"/>
              <a:t> </a:t>
            </a:r>
            <a:r>
              <a:rPr lang="en-US" err="1"/>
              <a:t>đánh</a:t>
            </a:r>
            <a:r>
              <a:rPr lang="en-US"/>
              <a:t> giá. Thời </a:t>
            </a:r>
            <a:r>
              <a:rPr lang="en-US" err="1"/>
              <a:t>gian</a:t>
            </a:r>
            <a:r>
              <a:rPr lang="en-US"/>
              <a:t> </a:t>
            </a:r>
            <a:r>
              <a:rPr lang="en-US" err="1"/>
              <a:t>trung</a:t>
            </a:r>
            <a:r>
              <a:rPr lang="en-US"/>
              <a:t> </a:t>
            </a:r>
            <a:r>
              <a:rPr lang="en-US" err="1"/>
              <a:t>bình</a:t>
            </a:r>
            <a:r>
              <a:rPr lang="en-US"/>
              <a:t> </a:t>
            </a:r>
            <a:r>
              <a:rPr lang="en-US" err="1"/>
              <a:t>của</a:t>
            </a:r>
            <a:r>
              <a:rPr lang="en-US"/>
              <a:t> </a:t>
            </a:r>
            <a:r>
              <a:rPr lang="en-US" err="1"/>
              <a:t>quy</a:t>
            </a:r>
            <a:r>
              <a:rPr lang="en-US"/>
              <a:t> </a:t>
            </a:r>
            <a:r>
              <a:rPr lang="en-US" err="1"/>
              <a:t>trình</a:t>
            </a:r>
            <a:r>
              <a:rPr lang="en-US"/>
              <a:t> </a:t>
            </a:r>
            <a:r>
              <a:rPr lang="en-US" err="1"/>
              <a:t>thường</a:t>
            </a:r>
            <a:r>
              <a:rPr lang="en-US"/>
              <a:t> </a:t>
            </a:r>
            <a:r>
              <a:rPr lang="en-US" err="1"/>
              <a:t>là</a:t>
            </a:r>
            <a:r>
              <a:rPr lang="en-US"/>
              <a:t> 40 </a:t>
            </a:r>
            <a:r>
              <a:rPr lang="en-US" err="1"/>
              <a:t>phút</a:t>
            </a:r>
            <a:r>
              <a:rPr lang="en-US"/>
              <a:t>, </a:t>
            </a:r>
            <a:r>
              <a:rPr lang="en-US" err="1"/>
              <a:t>thời</a:t>
            </a:r>
            <a:r>
              <a:rPr lang="en-US"/>
              <a:t> </a:t>
            </a:r>
            <a:r>
              <a:rPr lang="en-US" err="1"/>
              <a:t>gian</a:t>
            </a:r>
            <a:r>
              <a:rPr lang="en-US"/>
              <a:t> </a:t>
            </a:r>
            <a:r>
              <a:rPr lang="en-US" err="1"/>
              <a:t>chiếu</a:t>
            </a:r>
            <a:r>
              <a:rPr lang="en-US"/>
              <a:t> </a:t>
            </a:r>
            <a:r>
              <a:rPr lang="en-US" err="1"/>
              <a:t>trung</a:t>
            </a:r>
            <a:r>
              <a:rPr lang="en-US"/>
              <a:t> </a:t>
            </a:r>
            <a:r>
              <a:rPr lang="en-US" err="1"/>
              <a:t>bình</a:t>
            </a:r>
            <a:r>
              <a:rPr lang="en-US"/>
              <a:t> </a:t>
            </a:r>
            <a:r>
              <a:rPr lang="en-US" err="1"/>
              <a:t>được</a:t>
            </a:r>
            <a:r>
              <a:rPr lang="en-US"/>
              <a:t> </a:t>
            </a:r>
            <a:r>
              <a:rPr lang="en-US" err="1"/>
              <a:t>báo</a:t>
            </a:r>
            <a:r>
              <a:rPr lang="en-US"/>
              <a:t> </a:t>
            </a:r>
            <a:r>
              <a:rPr lang="en-US" err="1"/>
              <a:t>cáo</a:t>
            </a:r>
            <a:r>
              <a:rPr lang="en-US"/>
              <a:t> </a:t>
            </a:r>
            <a:r>
              <a:rPr lang="en-US" err="1"/>
              <a:t>là</a:t>
            </a:r>
            <a:r>
              <a:rPr lang="en-US"/>
              <a:t> 4 </a:t>
            </a:r>
            <a:r>
              <a:rPr lang="en-US" err="1"/>
              <a:t>đến</a:t>
            </a:r>
            <a:r>
              <a:rPr lang="en-US"/>
              <a:t> 6 </a:t>
            </a:r>
            <a:r>
              <a:rPr lang="en-US" err="1"/>
              <a:t>phút</a:t>
            </a:r>
            <a:r>
              <a:rPr lang="en-US"/>
              <a:t> </a:t>
            </a:r>
            <a:r>
              <a:rPr lang="en-US" err="1"/>
              <a:t>và</a:t>
            </a:r>
            <a:r>
              <a:rPr lang="en-US"/>
              <a:t> </a:t>
            </a:r>
            <a:r>
              <a:rPr lang="en-US" err="1"/>
              <a:t>liều</a:t>
            </a:r>
            <a:r>
              <a:rPr lang="en-US"/>
              <a:t> </a:t>
            </a:r>
            <a:r>
              <a:rPr lang="en-US" err="1"/>
              <a:t>bức</a:t>
            </a:r>
            <a:r>
              <a:rPr lang="en-US"/>
              <a:t> </a:t>
            </a:r>
            <a:r>
              <a:rPr lang="en-US" err="1"/>
              <a:t>xạ</a:t>
            </a:r>
            <a:r>
              <a:rPr lang="en-US"/>
              <a:t> </a:t>
            </a:r>
            <a:r>
              <a:rPr lang="en-US" err="1"/>
              <a:t>nằm</a:t>
            </a:r>
            <a:r>
              <a:rPr lang="en-US"/>
              <a:t> </a:t>
            </a:r>
            <a:r>
              <a:rPr lang="en-US" err="1"/>
              <a:t>trong</a:t>
            </a:r>
            <a:r>
              <a:rPr lang="en-US"/>
              <a:t> </a:t>
            </a:r>
            <a:r>
              <a:rPr lang="en-US" err="1"/>
              <a:t>khoảng</a:t>
            </a:r>
            <a:r>
              <a:rPr lang="en-US"/>
              <a:t> </a:t>
            </a:r>
            <a:r>
              <a:rPr lang="en-US" err="1"/>
              <a:t>từ</a:t>
            </a:r>
            <a:r>
              <a:rPr lang="en-US"/>
              <a:t> 0,5 </a:t>
            </a:r>
            <a:r>
              <a:rPr lang="en-US" err="1"/>
              <a:t>đến</a:t>
            </a:r>
            <a:r>
              <a:rPr lang="en-US"/>
              <a:t> 1 mSv.</a:t>
            </a:r>
          </a:p>
        </p:txBody>
      </p:sp>
      <p:sp>
        <p:nvSpPr>
          <p:cNvPr id="4" name="Slide Number Placeholder 3"/>
          <p:cNvSpPr>
            <a:spLocks noGrp="1"/>
          </p:cNvSpPr>
          <p:nvPr>
            <p:ph type="sldNum" sz="quarter" idx="5"/>
          </p:nvPr>
        </p:nvSpPr>
        <p:spPr/>
        <p:txBody>
          <a:bodyPr/>
          <a:lstStyle/>
          <a:p>
            <a:fld id="{2F6ABC20-3E01-42FE-B42A-3E1334215D5A}" type="slidenum">
              <a:rPr lang="en-US"/>
              <a:t>14</a:t>
            </a:fld>
            <a:endParaRPr lang="en-US"/>
          </a:p>
        </p:txBody>
      </p:sp>
    </p:spTree>
    <p:extLst>
      <p:ext uri="{BB962C8B-B14F-4D97-AF65-F5344CB8AC3E}">
        <p14:creationId xmlns:p14="http://schemas.microsoft.com/office/powerpoint/2010/main" val="193515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Bấm &amp; sửa kiểu phụ đề của Bản chính</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17750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ề và Văn bản Dọc">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Văn bản Dọc 2"/>
          <p:cNvSpPr>
            <a:spLocks noGrp="1"/>
          </p:cNvSpPr>
          <p:nvPr>
            <p:ph type="body" orient="vert" idx="1"/>
          </p:nvPr>
        </p:nvSpPr>
        <p:spPr/>
        <p:txBody>
          <a:bodyPr vert="eaVert"/>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244748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ề Dọc và Văn bản">
    <p:spTree>
      <p:nvGrpSpPr>
        <p:cNvPr id="1" name=""/>
        <p:cNvGrpSpPr/>
        <p:nvPr/>
      </p:nvGrpSpPr>
      <p:grpSpPr>
        <a:xfrm>
          <a:off x="0" y="0"/>
          <a:ext cx="0" cy="0"/>
          <a:chOff x="0" y="0"/>
          <a:chExt cx="0" cy="0"/>
        </a:xfrm>
      </p:grpSpPr>
      <p:sp>
        <p:nvSpPr>
          <p:cNvPr id="2" name="Tiêu đề Dọc 1"/>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p:cNvSpPr>
            <a:spLocks noGrp="1"/>
          </p:cNvSpPr>
          <p:nvPr>
            <p:ph type="body" orient="vert" idx="1"/>
          </p:nvPr>
        </p:nvSpPr>
        <p:spPr>
          <a:xfrm>
            <a:off x="838200" y="365125"/>
            <a:ext cx="7734300" cy="5811838"/>
          </a:xfrm>
        </p:spPr>
        <p:txBody>
          <a:bodyPr vert="eaVert"/>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95000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Bấm &amp; sửa kiểu phụ đề của Bản chính</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177509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Nội dung 2"/>
          <p:cNvSpPr>
            <a:spLocks noGrp="1"/>
          </p:cNvSpPr>
          <p:nvPr>
            <p:ph idx="1"/>
          </p:nvPr>
        </p:nvSpPr>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4273931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Bấm để sửa kiểu văn bản Bản cái</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239344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Nội dung 2"/>
          <p:cNvSpPr>
            <a:spLocks noGrp="1"/>
          </p:cNvSpPr>
          <p:nvPr>
            <p:ph sz="half" idx="1"/>
          </p:nvPr>
        </p:nvSpPr>
        <p:spPr>
          <a:xfrm>
            <a:off x="838200" y="1825625"/>
            <a:ext cx="5181600" cy="435133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ội dung 3"/>
          <p:cNvSpPr>
            <a:spLocks noGrp="1"/>
          </p:cNvSpPr>
          <p:nvPr>
            <p:ph sz="half" idx="2"/>
          </p:nvPr>
        </p:nvSpPr>
        <p:spPr>
          <a:xfrm>
            <a:off x="6172200" y="1825625"/>
            <a:ext cx="5181600" cy="435133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5" name="Chỗ dành sẵn cho Ngày tháng 4"/>
          <p:cNvSpPr>
            <a:spLocks noGrp="1"/>
          </p:cNvSpPr>
          <p:nvPr>
            <p:ph type="dt" sz="half" idx="10"/>
          </p:nvPr>
        </p:nvSpPr>
        <p:spPr/>
        <p:txBody>
          <a:bodyPr/>
          <a:lstStyle/>
          <a:p>
            <a:fld id="{E287236D-C680-4349-9A96-AEA01B6A4E8F}" type="datetimeFigureOut">
              <a:rPr lang="vi-VN" smtClean="0"/>
              <a:t>20/02/2023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71434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để sửa kiểu văn bản Bản cái</a:t>
            </a:r>
          </a:p>
        </p:txBody>
      </p:sp>
      <p:sp>
        <p:nvSpPr>
          <p:cNvPr id="4" name="Chỗ dành sẵn cho Nội dung 3"/>
          <p:cNvSpPr>
            <a:spLocks noGrp="1"/>
          </p:cNvSpPr>
          <p:nvPr>
            <p:ph sz="half" idx="2"/>
          </p:nvPr>
        </p:nvSpPr>
        <p:spPr>
          <a:xfrm>
            <a:off x="839788" y="2505075"/>
            <a:ext cx="5157787" cy="368458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5" name="Chỗ dành sẵn cho Văn bản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để sửa kiểu văn bản Bản cái</a:t>
            </a:r>
          </a:p>
        </p:txBody>
      </p:sp>
      <p:sp>
        <p:nvSpPr>
          <p:cNvPr id="6" name="Chỗ dành sẵn cho Nội dung 5"/>
          <p:cNvSpPr>
            <a:spLocks noGrp="1"/>
          </p:cNvSpPr>
          <p:nvPr>
            <p:ph sz="quarter" idx="4"/>
          </p:nvPr>
        </p:nvSpPr>
        <p:spPr>
          <a:xfrm>
            <a:off x="6172200" y="2505075"/>
            <a:ext cx="5183188" cy="368458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7" name="Chỗ dành sẵn cho Ngày tháng 6"/>
          <p:cNvSpPr>
            <a:spLocks noGrp="1"/>
          </p:cNvSpPr>
          <p:nvPr>
            <p:ph type="dt" sz="half" idx="10"/>
          </p:nvPr>
        </p:nvSpPr>
        <p:spPr/>
        <p:txBody>
          <a:bodyPr/>
          <a:lstStyle/>
          <a:p>
            <a:fld id="{E287236D-C680-4349-9A96-AEA01B6A4E8F}" type="datetimeFigureOut">
              <a:rPr lang="vi-VN" smtClean="0"/>
              <a:t>20/02/2023</a:t>
            </a:fld>
            <a:endParaRPr lang="vi-VN"/>
          </a:p>
        </p:txBody>
      </p:sp>
      <p:sp>
        <p:nvSpPr>
          <p:cNvPr id="8" name="Chỗ dành sẵn cho Chân trang 7"/>
          <p:cNvSpPr>
            <a:spLocks noGrp="1"/>
          </p:cNvSpPr>
          <p:nvPr>
            <p:ph type="ftr" sz="quarter" idx="11"/>
          </p:nvPr>
        </p:nvSpPr>
        <p:spPr/>
        <p:txBody>
          <a:bodyPr/>
          <a:lstStyle/>
          <a:p>
            <a:endParaRPr lang="vi-VN"/>
          </a:p>
        </p:txBody>
      </p:sp>
      <p:sp>
        <p:nvSpPr>
          <p:cNvPr id="9" name="Chỗ dành sẵn cho Số hiệu Bản chiếu 8"/>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169530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Ngày tháng 2"/>
          <p:cNvSpPr>
            <a:spLocks noGrp="1"/>
          </p:cNvSpPr>
          <p:nvPr>
            <p:ph type="dt" sz="half" idx="10"/>
          </p:nvPr>
        </p:nvSpPr>
        <p:spPr/>
        <p:txBody>
          <a:bodyPr/>
          <a:lstStyle/>
          <a:p>
            <a:fld id="{E287236D-C680-4349-9A96-AEA01B6A4E8F}" type="datetimeFigureOut">
              <a:rPr lang="vi-VN" smtClean="0"/>
              <a:t>20/02/2023</a:t>
            </a:fld>
            <a:endParaRPr lang="vi-VN"/>
          </a:p>
        </p:txBody>
      </p:sp>
      <p:sp>
        <p:nvSpPr>
          <p:cNvPr id="4" name="Chỗ dành sẵn cho Chân trang 3"/>
          <p:cNvSpPr>
            <a:spLocks noGrp="1"/>
          </p:cNvSpPr>
          <p:nvPr>
            <p:ph type="ftr" sz="quarter" idx="11"/>
          </p:nvPr>
        </p:nvSpPr>
        <p:spPr/>
        <p:txBody>
          <a:bodyPr/>
          <a:lstStyle/>
          <a:p>
            <a:endParaRPr lang="vi-VN"/>
          </a:p>
        </p:txBody>
      </p:sp>
      <p:sp>
        <p:nvSpPr>
          <p:cNvPr id="5" name="Chỗ dành sẵn cho Số hiệu Bản chiếu 4"/>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013401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E287236D-C680-4349-9A96-AEA01B6A4E8F}" type="datetimeFigureOut">
              <a:rPr lang="vi-VN" smtClean="0"/>
              <a:t>20/02/2023</a:t>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hiệu Bản chiếu 3"/>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143857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Nội dung với Phụ đề">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Văn bản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Bấm để sửa kiểu văn bản Bản cái</a:t>
            </a:r>
          </a:p>
        </p:txBody>
      </p:sp>
      <p:sp>
        <p:nvSpPr>
          <p:cNvPr id="5" name="Chỗ dành sẵn cho Ngày tháng 4"/>
          <p:cNvSpPr>
            <a:spLocks noGrp="1"/>
          </p:cNvSpPr>
          <p:nvPr>
            <p:ph type="dt" sz="half" idx="10"/>
          </p:nvPr>
        </p:nvSpPr>
        <p:spPr/>
        <p:txBody>
          <a:bodyPr/>
          <a:lstStyle/>
          <a:p>
            <a:fld id="{E287236D-C680-4349-9A96-AEA01B6A4E8F}" type="datetimeFigureOut">
              <a:rPr lang="vi-VN" smtClean="0"/>
              <a:t>20/02/2023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638026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Nội dung 2"/>
          <p:cNvSpPr>
            <a:spLocks noGrp="1"/>
          </p:cNvSpPr>
          <p:nvPr>
            <p:ph idx="1"/>
          </p:nvPr>
        </p:nvSpPr>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4273931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nh với Phụ đề">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Bấm để sửa kiểu văn bản Bản cái</a:t>
            </a:r>
          </a:p>
        </p:txBody>
      </p:sp>
      <p:sp>
        <p:nvSpPr>
          <p:cNvPr id="5" name="Chỗ dành sẵn cho Ngày tháng 4"/>
          <p:cNvSpPr>
            <a:spLocks noGrp="1"/>
          </p:cNvSpPr>
          <p:nvPr>
            <p:ph type="dt" sz="half" idx="10"/>
          </p:nvPr>
        </p:nvSpPr>
        <p:spPr/>
        <p:txBody>
          <a:bodyPr/>
          <a:lstStyle/>
          <a:p>
            <a:fld id="{E287236D-C680-4349-9A96-AEA01B6A4E8F}" type="datetimeFigureOut">
              <a:rPr lang="vi-VN" smtClean="0"/>
              <a:t>20/02/2023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860145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êu đề và Văn bản Dọc">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Văn bản Dọc 2"/>
          <p:cNvSpPr>
            <a:spLocks noGrp="1"/>
          </p:cNvSpPr>
          <p:nvPr>
            <p:ph type="body" orient="vert" idx="1"/>
          </p:nvPr>
        </p:nvSpPr>
        <p:spPr/>
        <p:txBody>
          <a:bodyPr vert="eaVert"/>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2447484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êu đề Dọc và Văn bản">
    <p:spTree>
      <p:nvGrpSpPr>
        <p:cNvPr id="1" name=""/>
        <p:cNvGrpSpPr/>
        <p:nvPr/>
      </p:nvGrpSpPr>
      <p:grpSpPr>
        <a:xfrm>
          <a:off x="0" y="0"/>
          <a:ext cx="0" cy="0"/>
          <a:chOff x="0" y="0"/>
          <a:chExt cx="0" cy="0"/>
        </a:xfrm>
      </p:grpSpPr>
      <p:sp>
        <p:nvSpPr>
          <p:cNvPr id="2" name="Tiêu đề Dọc 1"/>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p:cNvSpPr>
            <a:spLocks noGrp="1"/>
          </p:cNvSpPr>
          <p:nvPr>
            <p:ph type="body" orient="vert" idx="1"/>
          </p:nvPr>
        </p:nvSpPr>
        <p:spPr>
          <a:xfrm>
            <a:off x="838200" y="365125"/>
            <a:ext cx="7734300" cy="5811838"/>
          </a:xfrm>
        </p:spPr>
        <p:txBody>
          <a:bodyPr vert="eaVert"/>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95000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2/20/2023</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7096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2/20/2023</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9458869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2/20/2023</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42245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2/20/2023</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34376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2/20/2023</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992459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2/20/2023</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34143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2/20/2023</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57925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Bấm để sửa kiểu văn bản Bản cái</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2393449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2/20/2023</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0177734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2/20/2023</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992951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2/20/2023</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6642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2/20/2023</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16214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Nội dung 2"/>
          <p:cNvSpPr>
            <a:spLocks noGrp="1"/>
          </p:cNvSpPr>
          <p:nvPr>
            <p:ph sz="half" idx="1"/>
          </p:nvPr>
        </p:nvSpPr>
        <p:spPr>
          <a:xfrm>
            <a:off x="838200" y="1825625"/>
            <a:ext cx="5181600" cy="435133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ội dung 3"/>
          <p:cNvSpPr>
            <a:spLocks noGrp="1"/>
          </p:cNvSpPr>
          <p:nvPr>
            <p:ph sz="half" idx="2"/>
          </p:nvPr>
        </p:nvSpPr>
        <p:spPr>
          <a:xfrm>
            <a:off x="6172200" y="1825625"/>
            <a:ext cx="5181600" cy="435133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5" name="Chỗ dành sẵn cho Ngày tháng 4"/>
          <p:cNvSpPr>
            <a:spLocks noGrp="1"/>
          </p:cNvSpPr>
          <p:nvPr>
            <p:ph type="dt" sz="half" idx="10"/>
          </p:nvPr>
        </p:nvSpPr>
        <p:spPr/>
        <p:txBody>
          <a:bodyPr/>
          <a:lstStyle/>
          <a:p>
            <a:fld id="{E287236D-C680-4349-9A96-AEA01B6A4E8F}" type="datetimeFigureOut">
              <a:rPr lang="vi-VN" smtClean="0"/>
              <a:t>20/02/2023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71434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để sửa kiểu văn bản Bản cái</a:t>
            </a:r>
          </a:p>
        </p:txBody>
      </p:sp>
      <p:sp>
        <p:nvSpPr>
          <p:cNvPr id="4" name="Chỗ dành sẵn cho Nội dung 3"/>
          <p:cNvSpPr>
            <a:spLocks noGrp="1"/>
          </p:cNvSpPr>
          <p:nvPr>
            <p:ph sz="half" idx="2"/>
          </p:nvPr>
        </p:nvSpPr>
        <p:spPr>
          <a:xfrm>
            <a:off x="839788" y="2505075"/>
            <a:ext cx="5157787" cy="368458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5" name="Chỗ dành sẵn cho Văn bản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để sửa kiểu văn bản Bản cái</a:t>
            </a:r>
          </a:p>
        </p:txBody>
      </p:sp>
      <p:sp>
        <p:nvSpPr>
          <p:cNvPr id="6" name="Chỗ dành sẵn cho Nội dung 5"/>
          <p:cNvSpPr>
            <a:spLocks noGrp="1"/>
          </p:cNvSpPr>
          <p:nvPr>
            <p:ph sz="quarter" idx="4"/>
          </p:nvPr>
        </p:nvSpPr>
        <p:spPr>
          <a:xfrm>
            <a:off x="6172200" y="2505075"/>
            <a:ext cx="5183188" cy="368458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7" name="Chỗ dành sẵn cho Ngày tháng 6"/>
          <p:cNvSpPr>
            <a:spLocks noGrp="1"/>
          </p:cNvSpPr>
          <p:nvPr>
            <p:ph type="dt" sz="half" idx="10"/>
          </p:nvPr>
        </p:nvSpPr>
        <p:spPr/>
        <p:txBody>
          <a:bodyPr/>
          <a:lstStyle/>
          <a:p>
            <a:fld id="{E287236D-C680-4349-9A96-AEA01B6A4E8F}" type="datetimeFigureOut">
              <a:rPr lang="vi-VN" smtClean="0"/>
              <a:t>20/02/2023</a:t>
            </a:fld>
            <a:endParaRPr lang="vi-VN"/>
          </a:p>
        </p:txBody>
      </p:sp>
      <p:sp>
        <p:nvSpPr>
          <p:cNvPr id="8" name="Chỗ dành sẵn cho Chân trang 7"/>
          <p:cNvSpPr>
            <a:spLocks noGrp="1"/>
          </p:cNvSpPr>
          <p:nvPr>
            <p:ph type="ftr" sz="quarter" idx="11"/>
          </p:nvPr>
        </p:nvSpPr>
        <p:spPr/>
        <p:txBody>
          <a:bodyPr/>
          <a:lstStyle/>
          <a:p>
            <a:endParaRPr lang="vi-VN"/>
          </a:p>
        </p:txBody>
      </p:sp>
      <p:sp>
        <p:nvSpPr>
          <p:cNvPr id="9" name="Chỗ dành sẵn cho Số hiệu Bản chiếu 8"/>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1695300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Ngày tháng 2"/>
          <p:cNvSpPr>
            <a:spLocks noGrp="1"/>
          </p:cNvSpPr>
          <p:nvPr>
            <p:ph type="dt" sz="half" idx="10"/>
          </p:nvPr>
        </p:nvSpPr>
        <p:spPr/>
        <p:txBody>
          <a:bodyPr/>
          <a:lstStyle/>
          <a:p>
            <a:fld id="{E287236D-C680-4349-9A96-AEA01B6A4E8F}" type="datetimeFigureOut">
              <a:rPr lang="vi-VN" smtClean="0"/>
              <a:t>20/02/2023</a:t>
            </a:fld>
            <a:endParaRPr lang="vi-VN"/>
          </a:p>
        </p:txBody>
      </p:sp>
      <p:sp>
        <p:nvSpPr>
          <p:cNvPr id="4" name="Chỗ dành sẵn cho Chân trang 3"/>
          <p:cNvSpPr>
            <a:spLocks noGrp="1"/>
          </p:cNvSpPr>
          <p:nvPr>
            <p:ph type="ftr" sz="quarter" idx="11"/>
          </p:nvPr>
        </p:nvSpPr>
        <p:spPr/>
        <p:txBody>
          <a:bodyPr/>
          <a:lstStyle/>
          <a:p>
            <a:endParaRPr lang="vi-VN"/>
          </a:p>
        </p:txBody>
      </p:sp>
      <p:sp>
        <p:nvSpPr>
          <p:cNvPr id="5" name="Chỗ dành sẵn cho Số hiệu Bản chiếu 4"/>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01340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E287236D-C680-4349-9A96-AEA01B6A4E8F}" type="datetimeFigureOut">
              <a:rPr lang="vi-VN" smtClean="0"/>
              <a:t>20/02/2023</a:t>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hiệu Bản chiếu 3"/>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1438579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Phụ đề">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Văn bản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Bấm để sửa kiểu văn bản Bản cái</a:t>
            </a:r>
          </a:p>
        </p:txBody>
      </p:sp>
      <p:sp>
        <p:nvSpPr>
          <p:cNvPr id="5" name="Chỗ dành sẵn cho Ngày tháng 4"/>
          <p:cNvSpPr>
            <a:spLocks noGrp="1"/>
          </p:cNvSpPr>
          <p:nvPr>
            <p:ph type="dt" sz="half" idx="10"/>
          </p:nvPr>
        </p:nvSpPr>
        <p:spPr/>
        <p:txBody>
          <a:bodyPr/>
          <a:lstStyle/>
          <a:p>
            <a:fld id="{E287236D-C680-4349-9A96-AEA01B6A4E8F}" type="datetimeFigureOut">
              <a:rPr lang="vi-VN" smtClean="0"/>
              <a:t>20/02/2023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63802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Phụ đề">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Bấm để sửa kiểu văn bản Bản cái</a:t>
            </a:r>
          </a:p>
        </p:txBody>
      </p:sp>
      <p:sp>
        <p:nvSpPr>
          <p:cNvPr id="5" name="Chỗ dành sẵn cho Ngày tháng 4"/>
          <p:cNvSpPr>
            <a:spLocks noGrp="1"/>
          </p:cNvSpPr>
          <p:nvPr>
            <p:ph type="dt" sz="half" idx="10"/>
          </p:nvPr>
        </p:nvSpPr>
        <p:spPr/>
        <p:txBody>
          <a:bodyPr/>
          <a:lstStyle/>
          <a:p>
            <a:fld id="{E287236D-C680-4349-9A96-AEA01B6A4E8F}" type="datetimeFigureOut">
              <a:rPr lang="vi-VN" smtClean="0"/>
              <a:t>20/02/2023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86014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45828D-F580-42DE-B77E-860980F07F32}" type="slidenum">
              <a:rPr lang="vi-VN" smtClean="0"/>
              <a:t>‹#›</a:t>
            </a:fld>
            <a:endParaRPr lang="vi-VN"/>
          </a:p>
        </p:txBody>
      </p:sp>
    </p:spTree>
    <p:extLst>
      <p:ext uri="{BB962C8B-B14F-4D97-AF65-F5344CB8AC3E}">
        <p14:creationId xmlns:p14="http://schemas.microsoft.com/office/powerpoint/2010/main" val="3336428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2000" b="-12000"/>
          </a:stretch>
        </a:blipFill>
        <a:effectLst/>
      </p:bgPr>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7236D-C680-4349-9A96-AEA01B6A4E8F}" type="datetimeFigureOut">
              <a:rPr lang="vi-VN" smtClean="0"/>
              <a:t>20/02/2023</a:t>
            </a:fld>
            <a:endParaRPr lang="vi-VN"/>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45828D-F580-42DE-B77E-860980F07F32}" type="slidenum">
              <a:rPr lang="vi-VN" smtClean="0"/>
              <a:t>‹#›</a:t>
            </a:fld>
            <a:endParaRPr lang="vi-VN"/>
          </a:p>
        </p:txBody>
      </p:sp>
    </p:spTree>
    <p:extLst>
      <p:ext uri="{BB962C8B-B14F-4D97-AF65-F5344CB8AC3E}">
        <p14:creationId xmlns:p14="http://schemas.microsoft.com/office/powerpoint/2010/main" val="33364289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2000" b="-1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lIns="109728" tIns="109728" rIns="109728" bIns="91440" anchor="ctr"/>
          <a:lstStyle/>
          <a:p>
            <a:r>
              <a:rPr lang="en-US"/>
              <a:t>Click to edit Master title style</a:t>
            </a:r>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lIns="109728" tIns="109728" rIns="109728" bIns="91440" anchor="ctr"/>
          <a:lstStyle>
            <a:lvl1pPr algn="l">
              <a:defRPr sz="900">
                <a:solidFill>
                  <a:schemeClr val="tx1"/>
                </a:solidFill>
              </a:defRPr>
            </a:lvl1pPr>
          </a:lstStyle>
          <a:p>
            <a:fld id="{81B8F32D-D8B6-4B9E-9CBF-DCAC30B7B93D}" type="datetimeFigureOut">
              <a:rPr lang="en-US" smtClean="0"/>
              <a:pPr/>
              <a:t>2/20/2023</a:t>
            </a:fld>
            <a:endParaRPr lang="en-US"/>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lIns="109728" tIns="109728" rIns="109728" bIns="9144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lIns="109728" tIns="109728" rIns="109728" bIns="91440" anchor="ctr"/>
          <a:lstStyle>
            <a:lvl1pPr algn="r">
              <a:defRPr sz="900">
                <a:solidFill>
                  <a:schemeClr val="tx1"/>
                </a:solidFill>
              </a:defRPr>
            </a:lvl1pPr>
          </a:lstStyle>
          <a:p>
            <a:fld id="{60553ECD-7F6D-420D-93CA-D8D15EB427AC}" type="slidenum">
              <a:rPr lang="en-US" smtClean="0"/>
              <a:pPr/>
              <a:t>‹#›</a:t>
            </a:fld>
            <a:endParaRPr lang="en-US"/>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13349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1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9.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hyperlink" Target="https://www.youtube.com/watch?v=r_MzFSE2sVo" TargetMode="Externa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youtube.com/watch?v=O2u4_hF3234" TargetMode="Externa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hyperlink" Target="https://radiopaedia.org/cases/14292/play?lang=us" TargetMode="Externa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youtube.com/watch?v=MDxcosNyrnw" TargetMode="Externa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E8F583C0-FFEE-3C57-2C39-EF31140CE502}"/>
              </a:ext>
            </a:extLst>
          </p:cNvPr>
          <p:cNvPicPr>
            <a:picLocks noGrp="1" noChangeAspect="1"/>
          </p:cNvPicPr>
          <p:nvPr>
            <p:ph idx="1"/>
          </p:nvPr>
        </p:nvPicPr>
        <p:blipFill>
          <a:blip r:embed="rId2"/>
          <a:stretch>
            <a:fillRect/>
          </a:stretch>
        </p:blipFill>
        <p:spPr>
          <a:xfrm>
            <a:off x="1642" y="79"/>
            <a:ext cx="12187773" cy="6857171"/>
          </a:xfrm>
        </p:spPr>
      </p:pic>
    </p:spTree>
    <p:extLst>
      <p:ext uri="{BB962C8B-B14F-4D97-AF65-F5344CB8AC3E}">
        <p14:creationId xmlns:p14="http://schemas.microsoft.com/office/powerpoint/2010/main" val="2761929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09DE-0AF7-7AA5-491C-57701CBB7AB9}"/>
              </a:ext>
            </a:extLst>
          </p:cNvPr>
          <p:cNvSpPr>
            <a:spLocks noGrp="1"/>
          </p:cNvSpPr>
          <p:nvPr>
            <p:ph type="title"/>
          </p:nvPr>
        </p:nvSpPr>
        <p:spPr>
          <a:solidFill>
            <a:schemeClr val="accent1">
              <a:lumMod val="20000"/>
              <a:lumOff val="80000"/>
            </a:schemeClr>
          </a:solidFill>
        </p:spPr>
        <p:txBody>
          <a:bodyPr/>
          <a:lstStyle/>
          <a:p>
            <a:pPr algn="ctr"/>
            <a:r>
              <a:rPr lang="en-US" b="1">
                <a:latin typeface="Arial"/>
                <a:cs typeface="Arial"/>
              </a:rPr>
              <a:t>CHỐNG CHỈ ĐỊNH</a:t>
            </a:r>
            <a:endParaRPr lang="en-US">
              <a:latin typeface="Arial"/>
              <a:cs typeface="Arial"/>
            </a:endParaRPr>
          </a:p>
        </p:txBody>
      </p:sp>
      <p:sp>
        <p:nvSpPr>
          <p:cNvPr id="3" name="Content Placeholder 2">
            <a:extLst>
              <a:ext uri="{FF2B5EF4-FFF2-40B4-BE49-F238E27FC236}">
                <a16:creationId xmlns:a16="http://schemas.microsoft.com/office/drawing/2014/main" id="{4A1AA3A5-5A89-5C12-126A-14F5E956F252}"/>
              </a:ext>
            </a:extLst>
          </p:cNvPr>
          <p:cNvSpPr>
            <a:spLocks noGrp="1"/>
          </p:cNvSpPr>
          <p:nvPr>
            <p:ph idx="1"/>
          </p:nvPr>
        </p:nvSpPr>
        <p:spPr>
          <a:xfrm>
            <a:off x="838200" y="1825625"/>
            <a:ext cx="10515600" cy="4351338"/>
          </a:xfrm>
          <a:ln>
            <a:solidFill>
              <a:srgbClr val="4472C4"/>
            </a:solidFill>
          </a:ln>
        </p:spPr>
        <p:txBody>
          <a:bodyPr vert="horz" lIns="91440" tIns="45720" rIns="91440" bIns="45720" rtlCol="0" anchor="t">
            <a:normAutofit/>
          </a:bodyPr>
          <a:lstStyle/>
          <a:p>
            <a:pPr>
              <a:lnSpc>
                <a:spcPct val="150000"/>
              </a:lnSpc>
            </a:pPr>
            <a:r>
              <a:rPr lang="en-US" err="1">
                <a:latin typeface="Arial"/>
                <a:ea typeface="+mn-lt"/>
                <a:cs typeface="Arial"/>
              </a:rPr>
              <a:t>Không</a:t>
            </a:r>
            <a:r>
              <a:rPr lang="en-US">
                <a:latin typeface="Arial"/>
                <a:ea typeface="+mn-lt"/>
                <a:cs typeface="Arial"/>
              </a:rPr>
              <a:t> </a:t>
            </a:r>
            <a:r>
              <a:rPr lang="en-US" err="1">
                <a:latin typeface="Arial"/>
                <a:ea typeface="+mn-lt"/>
                <a:cs typeface="Arial"/>
              </a:rPr>
              <a:t>có</a:t>
            </a:r>
            <a:r>
              <a:rPr lang="en-US">
                <a:latin typeface="Arial"/>
                <a:ea typeface="+mn-lt"/>
                <a:cs typeface="Arial"/>
              </a:rPr>
              <a:t> </a:t>
            </a:r>
            <a:r>
              <a:rPr lang="en-US" err="1">
                <a:latin typeface="Arial"/>
                <a:ea typeface="+mn-lt"/>
                <a:cs typeface="Arial"/>
              </a:rPr>
              <a:t>chống</a:t>
            </a:r>
            <a:r>
              <a:rPr lang="en-US">
                <a:latin typeface="Arial"/>
                <a:ea typeface="+mn-lt"/>
                <a:cs typeface="Arial"/>
              </a:rPr>
              <a:t> chỉ </a:t>
            </a:r>
            <a:r>
              <a:rPr lang="en-US" err="1">
                <a:latin typeface="Arial"/>
                <a:ea typeface="+mn-lt"/>
                <a:cs typeface="Arial"/>
              </a:rPr>
              <a:t>định</a:t>
            </a:r>
            <a:r>
              <a:rPr lang="en-US">
                <a:latin typeface="Arial"/>
                <a:ea typeface="+mn-lt"/>
                <a:cs typeface="Arial"/>
              </a:rPr>
              <a:t> </a:t>
            </a:r>
            <a:r>
              <a:rPr lang="en-US" err="1">
                <a:latin typeface="Arial"/>
                <a:ea typeface="+mn-lt"/>
                <a:cs typeface="Arial"/>
              </a:rPr>
              <a:t>tuyệt</a:t>
            </a:r>
            <a:r>
              <a:rPr lang="en-US">
                <a:latin typeface="Arial"/>
                <a:ea typeface="+mn-lt"/>
                <a:cs typeface="Arial"/>
              </a:rPr>
              <a:t> đối</a:t>
            </a:r>
            <a:r>
              <a:rPr lang="vi-VN">
                <a:latin typeface="Arial"/>
                <a:ea typeface="+mn-lt"/>
                <a:cs typeface="Arial"/>
              </a:rPr>
              <a:t>.</a:t>
            </a:r>
            <a:r>
              <a:rPr lang="en-US">
                <a:latin typeface="Arial"/>
                <a:ea typeface="+mn-lt"/>
                <a:cs typeface="Arial"/>
              </a:rPr>
              <a:t> </a:t>
            </a:r>
            <a:endParaRPr lang="en-US">
              <a:latin typeface="Arial" panose="020B0604020202020204" pitchFamily="34" charset="0"/>
              <a:cs typeface="Arial" panose="020B0604020202020204" pitchFamily="34" charset="0"/>
            </a:endParaRPr>
          </a:p>
          <a:p>
            <a:pPr>
              <a:lnSpc>
                <a:spcPct val="150000"/>
              </a:lnSpc>
            </a:pPr>
            <a:r>
              <a:rPr lang="en-US">
                <a:latin typeface="Arial"/>
                <a:ea typeface="+mn-lt"/>
                <a:cs typeface="Arial"/>
              </a:rPr>
              <a:t>Rối loạn </a:t>
            </a:r>
            <a:r>
              <a:rPr lang="en-US" err="1">
                <a:latin typeface="Arial"/>
                <a:ea typeface="+mn-lt"/>
                <a:cs typeface="Arial"/>
              </a:rPr>
              <a:t>đông</a:t>
            </a:r>
            <a:r>
              <a:rPr lang="en-US">
                <a:latin typeface="Arial"/>
                <a:ea typeface="+mn-lt"/>
                <a:cs typeface="Arial"/>
              </a:rPr>
              <a:t> </a:t>
            </a:r>
            <a:r>
              <a:rPr lang="en-US" err="1">
                <a:latin typeface="Arial"/>
                <a:ea typeface="+mn-lt"/>
                <a:cs typeface="Arial"/>
              </a:rPr>
              <a:t>máu</a:t>
            </a:r>
            <a:r>
              <a:rPr lang="en-US">
                <a:latin typeface="Arial"/>
                <a:ea typeface="+mn-lt"/>
                <a:cs typeface="Arial"/>
              </a:rPr>
              <a:t> </a:t>
            </a:r>
            <a:endParaRPr lang="en-US">
              <a:latin typeface="Arial" panose="020B0604020202020204" pitchFamily="34" charset="0"/>
              <a:ea typeface="+mn-lt"/>
              <a:cs typeface="Arial" panose="020B0604020202020204" pitchFamily="34" charset="0"/>
            </a:endParaRPr>
          </a:p>
          <a:p>
            <a:pPr>
              <a:lnSpc>
                <a:spcPct val="150000"/>
              </a:lnSpc>
            </a:pPr>
            <a:r>
              <a:rPr lang="en-US">
                <a:latin typeface="Arial"/>
                <a:ea typeface="+mn-lt"/>
                <a:cs typeface="Arial"/>
              </a:rPr>
              <a:t>Tổn </a:t>
            </a:r>
            <a:r>
              <a:rPr lang="en-US" err="1">
                <a:latin typeface="Arial"/>
                <a:ea typeface="+mn-lt"/>
                <a:cs typeface="Arial"/>
              </a:rPr>
              <a:t>thương</a:t>
            </a:r>
            <a:r>
              <a:rPr lang="en-US">
                <a:latin typeface="Arial"/>
                <a:ea typeface="+mn-lt"/>
                <a:cs typeface="Arial"/>
              </a:rPr>
              <a:t> gan </a:t>
            </a:r>
            <a:r>
              <a:rPr lang="en-US" err="1">
                <a:latin typeface="Arial"/>
                <a:ea typeface="+mn-lt"/>
                <a:cs typeface="Arial"/>
              </a:rPr>
              <a:t>khu</a:t>
            </a:r>
            <a:r>
              <a:rPr lang="en-US">
                <a:latin typeface="Arial"/>
                <a:ea typeface="+mn-lt"/>
                <a:cs typeface="Arial"/>
              </a:rPr>
              <a:t> </a:t>
            </a:r>
            <a:r>
              <a:rPr lang="en-US" err="1">
                <a:latin typeface="Arial"/>
                <a:ea typeface="+mn-lt"/>
                <a:cs typeface="Arial"/>
              </a:rPr>
              <a:t>trú</a:t>
            </a:r>
            <a:r>
              <a:rPr lang="en-US">
                <a:latin typeface="Arial"/>
                <a:ea typeface="+mn-lt"/>
                <a:cs typeface="Arial"/>
              </a:rPr>
              <a:t>. </a:t>
            </a:r>
            <a:endParaRPr lang="en-US">
              <a:latin typeface="Arial" panose="020B0604020202020204" pitchFamily="34" charset="0"/>
              <a:ea typeface="+mn-lt"/>
              <a:cs typeface="Arial" panose="020B0604020202020204" pitchFamily="34" charset="0"/>
            </a:endParaRPr>
          </a:p>
          <a:p>
            <a:pPr>
              <a:lnSpc>
                <a:spcPct val="150000"/>
              </a:lnSpc>
            </a:pPr>
            <a:r>
              <a:rPr lang="en-US" err="1">
                <a:latin typeface="Arial"/>
                <a:ea typeface="+mn-lt"/>
                <a:cs typeface="Arial"/>
              </a:rPr>
              <a:t>Không</a:t>
            </a:r>
            <a:r>
              <a:rPr lang="en-US">
                <a:latin typeface="Arial"/>
                <a:ea typeface="+mn-lt"/>
                <a:cs typeface="Arial"/>
              </a:rPr>
              <a:t> tiếp cận được theo đường </a:t>
            </a:r>
            <a:r>
              <a:rPr lang="en-US" err="1">
                <a:latin typeface="Arial"/>
                <a:ea typeface="+mn-lt"/>
                <a:cs typeface="Arial"/>
              </a:rPr>
              <a:t>tĩnh</a:t>
            </a:r>
            <a:r>
              <a:rPr lang="en-US">
                <a:latin typeface="Arial"/>
                <a:ea typeface="+mn-lt"/>
                <a:cs typeface="Arial"/>
              </a:rPr>
              <a:t> mạch </a:t>
            </a:r>
            <a:r>
              <a:rPr lang="en-US" err="1">
                <a:latin typeface="Arial"/>
                <a:ea typeface="+mn-lt"/>
                <a:cs typeface="Arial"/>
              </a:rPr>
              <a:t>cảnh</a:t>
            </a:r>
            <a:r>
              <a:rPr lang="en-US">
                <a:latin typeface="Arial"/>
                <a:ea typeface="+mn-lt"/>
                <a:cs typeface="Arial"/>
              </a:rPr>
              <a:t> </a:t>
            </a:r>
            <a:r>
              <a:rPr lang="en-US" err="1">
                <a:latin typeface="Arial"/>
                <a:ea typeface="+mn-lt"/>
                <a:cs typeface="Arial"/>
              </a:rPr>
              <a:t>trong</a:t>
            </a:r>
            <a:r>
              <a:rPr lang="en-US">
                <a:latin typeface="Arial"/>
                <a:ea typeface="+mn-lt"/>
                <a:cs typeface="Arial"/>
              </a:rPr>
              <a:t> để </a:t>
            </a:r>
            <a:r>
              <a:rPr lang="en-US" err="1">
                <a:latin typeface="Arial"/>
                <a:ea typeface="+mn-lt"/>
                <a:cs typeface="Arial"/>
              </a:rPr>
              <a:t>thực</a:t>
            </a:r>
            <a:r>
              <a:rPr lang="en-US">
                <a:latin typeface="Arial"/>
                <a:ea typeface="+mn-lt"/>
                <a:cs typeface="Arial"/>
              </a:rPr>
              <a:t> hiện </a:t>
            </a:r>
            <a:r>
              <a:rPr lang="en-US" err="1">
                <a:latin typeface="Arial"/>
                <a:ea typeface="+mn-lt"/>
                <a:cs typeface="Arial"/>
              </a:rPr>
              <a:t>thủ</a:t>
            </a:r>
            <a:r>
              <a:rPr lang="en-US">
                <a:latin typeface="Arial"/>
                <a:ea typeface="+mn-lt"/>
                <a:cs typeface="Arial"/>
              </a:rPr>
              <a:t> </a:t>
            </a:r>
            <a:r>
              <a:rPr lang="en-US" err="1">
                <a:latin typeface="Arial"/>
                <a:ea typeface="+mn-lt"/>
                <a:cs typeface="Arial"/>
              </a:rPr>
              <a:t>thuật</a:t>
            </a:r>
            <a:r>
              <a:rPr lang="en-US">
                <a:latin typeface="Arial"/>
                <a:ea typeface="+mn-lt"/>
                <a:cs typeface="Arial"/>
              </a:rPr>
              <a:t>.</a:t>
            </a:r>
            <a:endParaRPr lang="en-US">
              <a:latin typeface="Arial"/>
              <a:cs typeface="Arial"/>
            </a:endParaRPr>
          </a:p>
        </p:txBody>
      </p:sp>
    </p:spTree>
    <p:extLst>
      <p:ext uri="{BB962C8B-B14F-4D97-AF65-F5344CB8AC3E}">
        <p14:creationId xmlns:p14="http://schemas.microsoft.com/office/powerpoint/2010/main" val="3455038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2376-3F4B-D39B-732C-066D0CDF6C1C}"/>
              </a:ext>
            </a:extLst>
          </p:cNvPr>
          <p:cNvSpPr>
            <a:spLocks noGrp="1"/>
          </p:cNvSpPr>
          <p:nvPr>
            <p:ph type="title" idx="4294967295"/>
          </p:nvPr>
        </p:nvSpPr>
        <p:spPr>
          <a:xfrm>
            <a:off x="780960" y="198528"/>
            <a:ext cx="10634662" cy="1268084"/>
          </a:xfrm>
          <a:solidFill>
            <a:schemeClr val="accent1">
              <a:lumMod val="20000"/>
              <a:lumOff val="80000"/>
            </a:schemeClr>
          </a:solidFill>
        </p:spPr>
        <p:txBody>
          <a:bodyPr/>
          <a:lstStyle/>
          <a:p>
            <a:pPr algn="ctr"/>
            <a:r>
              <a:rPr lang="en-US" b="1">
                <a:latin typeface="Arial" panose="020B0604020202020204" pitchFamily="34" charset="0"/>
                <a:ea typeface="+mj-lt"/>
                <a:cs typeface="Arial" panose="020B0604020202020204" pitchFamily="34" charset="0"/>
              </a:rPr>
              <a:t>QUY TRÌNH SINH THIẾT</a:t>
            </a:r>
            <a:endParaRPr lang="en-US" b="1">
              <a:latin typeface="Arial" panose="020B0604020202020204" pitchFamily="34" charset="0"/>
              <a:cs typeface="Arial" panose="020B0604020202020204" pitchFamily="34" charset="0"/>
            </a:endParaRPr>
          </a:p>
        </p:txBody>
      </p:sp>
      <p:pic>
        <p:nvPicPr>
          <p:cNvPr id="3" name="Picture 4">
            <a:extLst>
              <a:ext uri="{FF2B5EF4-FFF2-40B4-BE49-F238E27FC236}">
                <a16:creationId xmlns:a16="http://schemas.microsoft.com/office/drawing/2014/main" id="{348E2955-AECA-458E-EA3F-9ECAFB6D649F}"/>
              </a:ext>
            </a:extLst>
          </p:cNvPr>
          <p:cNvPicPr>
            <a:picLocks noChangeAspect="1"/>
          </p:cNvPicPr>
          <p:nvPr/>
        </p:nvPicPr>
        <p:blipFill>
          <a:blip r:embed="rId3"/>
          <a:stretch>
            <a:fillRect/>
          </a:stretch>
        </p:blipFill>
        <p:spPr>
          <a:xfrm>
            <a:off x="6104625" y="2284776"/>
            <a:ext cx="4080292" cy="3309239"/>
          </a:xfrm>
          <a:prstGeom prst="rect">
            <a:avLst/>
          </a:prstGeom>
        </p:spPr>
      </p:pic>
      <p:pic>
        <p:nvPicPr>
          <p:cNvPr id="4" name="Picture 4">
            <a:extLst>
              <a:ext uri="{FF2B5EF4-FFF2-40B4-BE49-F238E27FC236}">
                <a16:creationId xmlns:a16="http://schemas.microsoft.com/office/drawing/2014/main" id="{431B64BF-63E6-0FAF-B650-4A315A2DBCE5}"/>
              </a:ext>
            </a:extLst>
          </p:cNvPr>
          <p:cNvPicPr>
            <a:picLocks noChangeAspect="1"/>
          </p:cNvPicPr>
          <p:nvPr/>
        </p:nvPicPr>
        <p:blipFill>
          <a:blip r:embed="rId4"/>
          <a:stretch>
            <a:fillRect/>
          </a:stretch>
        </p:blipFill>
        <p:spPr>
          <a:xfrm>
            <a:off x="785004" y="1717584"/>
            <a:ext cx="3994031" cy="2013850"/>
          </a:xfrm>
          <a:prstGeom prst="rect">
            <a:avLst/>
          </a:prstGeom>
        </p:spPr>
      </p:pic>
      <p:pic>
        <p:nvPicPr>
          <p:cNvPr id="5" name="Picture 5">
            <a:extLst>
              <a:ext uri="{FF2B5EF4-FFF2-40B4-BE49-F238E27FC236}">
                <a16:creationId xmlns:a16="http://schemas.microsoft.com/office/drawing/2014/main" id="{763CD69D-9A51-4920-F1AA-91A4FF81E4DE}"/>
              </a:ext>
            </a:extLst>
          </p:cNvPr>
          <p:cNvPicPr>
            <a:picLocks noChangeAspect="1"/>
          </p:cNvPicPr>
          <p:nvPr/>
        </p:nvPicPr>
        <p:blipFill>
          <a:blip r:embed="rId5"/>
          <a:stretch>
            <a:fillRect/>
          </a:stretch>
        </p:blipFill>
        <p:spPr>
          <a:xfrm>
            <a:off x="713117" y="4203334"/>
            <a:ext cx="4209690" cy="2131935"/>
          </a:xfrm>
          <a:prstGeom prst="rect">
            <a:avLst/>
          </a:prstGeom>
        </p:spPr>
      </p:pic>
    </p:spTree>
    <p:extLst>
      <p:ext uri="{BB962C8B-B14F-4D97-AF65-F5344CB8AC3E}">
        <p14:creationId xmlns:p14="http://schemas.microsoft.com/office/powerpoint/2010/main" val="3467295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7B666D2-16C9-0769-2E46-5A36683ECE53}"/>
              </a:ext>
            </a:extLst>
          </p:cNvPr>
          <p:cNvPicPr>
            <a:picLocks noChangeAspect="1"/>
          </p:cNvPicPr>
          <p:nvPr/>
        </p:nvPicPr>
        <p:blipFill>
          <a:blip r:embed="rId3"/>
          <a:stretch>
            <a:fillRect/>
          </a:stretch>
        </p:blipFill>
        <p:spPr>
          <a:xfrm>
            <a:off x="5903343" y="140583"/>
            <a:ext cx="4698522" cy="3155020"/>
          </a:xfrm>
          <a:prstGeom prst="rect">
            <a:avLst/>
          </a:prstGeom>
        </p:spPr>
      </p:pic>
      <p:pic>
        <p:nvPicPr>
          <p:cNvPr id="2" name="Picture 2">
            <a:extLst>
              <a:ext uri="{FF2B5EF4-FFF2-40B4-BE49-F238E27FC236}">
                <a16:creationId xmlns:a16="http://schemas.microsoft.com/office/drawing/2014/main" id="{DA9B8100-0268-A26F-03B1-1915645D8A69}"/>
              </a:ext>
            </a:extLst>
          </p:cNvPr>
          <p:cNvPicPr>
            <a:picLocks noChangeAspect="1"/>
          </p:cNvPicPr>
          <p:nvPr/>
        </p:nvPicPr>
        <p:blipFill>
          <a:blip r:embed="rId4"/>
          <a:stretch>
            <a:fillRect/>
          </a:stretch>
        </p:blipFill>
        <p:spPr>
          <a:xfrm>
            <a:off x="540588" y="488615"/>
            <a:ext cx="4152181" cy="2458960"/>
          </a:xfrm>
          <a:prstGeom prst="rect">
            <a:avLst/>
          </a:prstGeom>
        </p:spPr>
      </p:pic>
      <p:pic>
        <p:nvPicPr>
          <p:cNvPr id="3" name="Picture 4">
            <a:extLst>
              <a:ext uri="{FF2B5EF4-FFF2-40B4-BE49-F238E27FC236}">
                <a16:creationId xmlns:a16="http://schemas.microsoft.com/office/drawing/2014/main" id="{AA56711D-ED2F-7747-2C79-F17FBE42A3F3}"/>
              </a:ext>
            </a:extLst>
          </p:cNvPr>
          <p:cNvPicPr>
            <a:picLocks noChangeAspect="1"/>
          </p:cNvPicPr>
          <p:nvPr/>
        </p:nvPicPr>
        <p:blipFill>
          <a:blip r:embed="rId5"/>
          <a:stretch>
            <a:fillRect/>
          </a:stretch>
        </p:blipFill>
        <p:spPr>
          <a:xfrm>
            <a:off x="612475" y="3937522"/>
            <a:ext cx="4252822" cy="2260994"/>
          </a:xfrm>
          <a:prstGeom prst="rect">
            <a:avLst/>
          </a:prstGeom>
        </p:spPr>
      </p:pic>
      <p:pic>
        <p:nvPicPr>
          <p:cNvPr id="5" name="Picture 5">
            <a:extLst>
              <a:ext uri="{FF2B5EF4-FFF2-40B4-BE49-F238E27FC236}">
                <a16:creationId xmlns:a16="http://schemas.microsoft.com/office/drawing/2014/main" id="{047A241A-0B41-E782-16DA-B5CAD0104EAB}"/>
              </a:ext>
            </a:extLst>
          </p:cNvPr>
          <p:cNvPicPr>
            <a:picLocks noChangeAspect="1"/>
          </p:cNvPicPr>
          <p:nvPr/>
        </p:nvPicPr>
        <p:blipFill>
          <a:blip r:embed="rId6"/>
          <a:stretch>
            <a:fillRect/>
          </a:stretch>
        </p:blipFill>
        <p:spPr>
          <a:xfrm>
            <a:off x="5773947" y="3590447"/>
            <a:ext cx="5546784" cy="2955145"/>
          </a:xfrm>
          <a:prstGeom prst="rect">
            <a:avLst/>
          </a:prstGeom>
        </p:spPr>
      </p:pic>
    </p:spTree>
    <p:extLst>
      <p:ext uri="{BB962C8B-B14F-4D97-AF65-F5344CB8AC3E}">
        <p14:creationId xmlns:p14="http://schemas.microsoft.com/office/powerpoint/2010/main" val="392380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822FAE0D-D987-70AC-8B50-E5918B69C58F}"/>
              </a:ext>
            </a:extLst>
          </p:cNvPr>
          <p:cNvPicPr>
            <a:picLocks noGrp="1" noChangeAspect="1"/>
          </p:cNvPicPr>
          <p:nvPr>
            <p:ph idx="1"/>
          </p:nvPr>
        </p:nvPicPr>
        <p:blipFill>
          <a:blip r:embed="rId3"/>
          <a:stretch>
            <a:fillRect/>
          </a:stretch>
        </p:blipFill>
        <p:spPr>
          <a:xfrm>
            <a:off x="6578352" y="57210"/>
            <a:ext cx="3664805" cy="3948773"/>
          </a:xfrm>
        </p:spPr>
      </p:pic>
      <p:pic>
        <p:nvPicPr>
          <p:cNvPr id="4" name="Picture 4">
            <a:extLst>
              <a:ext uri="{FF2B5EF4-FFF2-40B4-BE49-F238E27FC236}">
                <a16:creationId xmlns:a16="http://schemas.microsoft.com/office/drawing/2014/main" id="{8207A1EC-1EA3-9F47-F948-61C6D0AF7E8B}"/>
              </a:ext>
            </a:extLst>
          </p:cNvPr>
          <p:cNvPicPr>
            <a:picLocks noChangeAspect="1"/>
          </p:cNvPicPr>
          <p:nvPr/>
        </p:nvPicPr>
        <p:blipFill>
          <a:blip r:embed="rId4"/>
          <a:stretch>
            <a:fillRect/>
          </a:stretch>
        </p:blipFill>
        <p:spPr>
          <a:xfrm>
            <a:off x="138023" y="119698"/>
            <a:ext cx="5216105" cy="2981131"/>
          </a:xfrm>
          <a:prstGeom prst="rect">
            <a:avLst/>
          </a:prstGeom>
        </p:spPr>
      </p:pic>
      <p:pic>
        <p:nvPicPr>
          <p:cNvPr id="2" name="Picture 2">
            <a:extLst>
              <a:ext uri="{FF2B5EF4-FFF2-40B4-BE49-F238E27FC236}">
                <a16:creationId xmlns:a16="http://schemas.microsoft.com/office/drawing/2014/main" id="{5095C2AC-D0BB-1B73-C6CE-CB1C01789C19}"/>
              </a:ext>
            </a:extLst>
          </p:cNvPr>
          <p:cNvPicPr>
            <a:picLocks noChangeAspect="1"/>
          </p:cNvPicPr>
          <p:nvPr/>
        </p:nvPicPr>
        <p:blipFill>
          <a:blip r:embed="rId5"/>
          <a:stretch>
            <a:fillRect/>
          </a:stretch>
        </p:blipFill>
        <p:spPr>
          <a:xfrm>
            <a:off x="138023" y="3287365"/>
            <a:ext cx="5273615" cy="3144364"/>
          </a:xfrm>
          <a:prstGeom prst="rect">
            <a:avLst/>
          </a:prstGeom>
        </p:spPr>
      </p:pic>
      <p:pic>
        <p:nvPicPr>
          <p:cNvPr id="3" name="Picture 4">
            <a:extLst>
              <a:ext uri="{FF2B5EF4-FFF2-40B4-BE49-F238E27FC236}">
                <a16:creationId xmlns:a16="http://schemas.microsoft.com/office/drawing/2014/main" id="{648D0EFB-623C-E75A-2D7B-DC581F5F700F}"/>
              </a:ext>
            </a:extLst>
          </p:cNvPr>
          <p:cNvPicPr>
            <a:picLocks noChangeAspect="1"/>
          </p:cNvPicPr>
          <p:nvPr/>
        </p:nvPicPr>
        <p:blipFill>
          <a:blip r:embed="rId6"/>
          <a:stretch>
            <a:fillRect/>
          </a:stretch>
        </p:blipFill>
        <p:spPr>
          <a:xfrm>
            <a:off x="5946476" y="4133721"/>
            <a:ext cx="4899803" cy="2673726"/>
          </a:xfrm>
          <a:prstGeom prst="rect">
            <a:avLst/>
          </a:prstGeom>
        </p:spPr>
      </p:pic>
    </p:spTree>
    <p:extLst>
      <p:ext uri="{BB962C8B-B14F-4D97-AF65-F5344CB8AC3E}">
        <p14:creationId xmlns:p14="http://schemas.microsoft.com/office/powerpoint/2010/main" val="1877218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4E30E3-404C-9EB6-8D49-CA4DA95C1CE9}"/>
              </a:ext>
            </a:extLst>
          </p:cNvPr>
          <p:cNvSpPr txBox="1"/>
          <p:nvPr/>
        </p:nvSpPr>
        <p:spPr>
          <a:xfrm>
            <a:off x="1289310" y="196631"/>
            <a:ext cx="10336476" cy="2597827"/>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panose="020B0604020202020204" pitchFamily="34" charset="0"/>
              <a:buChar char="•"/>
            </a:pPr>
            <a:r>
              <a:rPr lang="en-US" sz="2800" err="1">
                <a:latin typeface="Arial"/>
                <a:ea typeface="+mn-lt"/>
                <a:cs typeface="Arial"/>
              </a:rPr>
              <a:t>Tối</a:t>
            </a:r>
            <a:r>
              <a:rPr lang="en-US" sz="2800">
                <a:latin typeface="Arial"/>
                <a:ea typeface="+mn-lt"/>
                <a:cs typeface="Arial"/>
              </a:rPr>
              <a:t> </a:t>
            </a:r>
            <a:r>
              <a:rPr lang="en-US" sz="2800" err="1">
                <a:latin typeface="Arial"/>
                <a:ea typeface="+mn-lt"/>
                <a:cs typeface="Arial"/>
              </a:rPr>
              <a:t>thiểu</a:t>
            </a:r>
            <a:r>
              <a:rPr lang="en-US" sz="2800">
                <a:latin typeface="Arial"/>
                <a:ea typeface="+mn-lt"/>
                <a:cs typeface="Arial"/>
              </a:rPr>
              <a:t> </a:t>
            </a:r>
            <a:r>
              <a:rPr lang="en-US" sz="2800" err="1">
                <a:latin typeface="Arial"/>
                <a:ea typeface="+mn-lt"/>
                <a:cs typeface="Arial"/>
              </a:rPr>
              <a:t>ba</a:t>
            </a:r>
            <a:r>
              <a:rPr lang="en-US" sz="2800">
                <a:latin typeface="Arial"/>
                <a:ea typeface="+mn-lt"/>
                <a:cs typeface="Arial"/>
              </a:rPr>
              <a:t> </a:t>
            </a:r>
            <a:r>
              <a:rPr lang="en-US" sz="2800" err="1">
                <a:latin typeface="Arial"/>
                <a:ea typeface="+mn-lt"/>
                <a:cs typeface="Arial"/>
              </a:rPr>
              <a:t>mẫu</a:t>
            </a:r>
            <a:r>
              <a:rPr lang="en-US" sz="2800">
                <a:latin typeface="Arial"/>
                <a:ea typeface="+mn-lt"/>
                <a:cs typeface="Arial"/>
              </a:rPr>
              <a:t>. </a:t>
            </a:r>
            <a:endParaRPr lang="en-US">
              <a:latin typeface="Arial"/>
              <a:ea typeface="+mn-lt"/>
              <a:cs typeface="Arial"/>
            </a:endParaRPr>
          </a:p>
          <a:p>
            <a:pPr marL="457200" indent="-457200">
              <a:lnSpc>
                <a:spcPct val="150000"/>
              </a:lnSpc>
              <a:buFont typeface="Arial" panose="020B0604020202020204" pitchFamily="34" charset="0"/>
              <a:buChar char="•"/>
            </a:pPr>
            <a:r>
              <a:rPr lang="en-US" sz="2800" err="1">
                <a:latin typeface="Arial"/>
                <a:ea typeface="+mn-lt"/>
                <a:cs typeface="Arial"/>
              </a:rPr>
              <a:t>Tốt</a:t>
            </a:r>
            <a:r>
              <a:rPr lang="en-US" sz="2800">
                <a:latin typeface="Arial"/>
                <a:ea typeface="+mn-lt"/>
                <a:cs typeface="Arial"/>
              </a:rPr>
              <a:t> </a:t>
            </a:r>
            <a:r>
              <a:rPr lang="en-US" sz="2800" err="1">
                <a:latin typeface="Arial"/>
                <a:ea typeface="+mn-lt"/>
                <a:cs typeface="Arial"/>
              </a:rPr>
              <a:t>nhất</a:t>
            </a:r>
            <a:r>
              <a:rPr lang="en-US" sz="2800">
                <a:latin typeface="Arial"/>
                <a:ea typeface="+mn-lt"/>
                <a:cs typeface="Arial"/>
              </a:rPr>
              <a:t>, </a:t>
            </a:r>
            <a:r>
              <a:rPr lang="en-US" sz="2800" err="1">
                <a:latin typeface="Arial"/>
                <a:ea typeface="+mn-lt"/>
                <a:cs typeface="Arial"/>
              </a:rPr>
              <a:t>hai</a:t>
            </a:r>
            <a:r>
              <a:rPr lang="en-US" sz="2800">
                <a:latin typeface="Arial"/>
                <a:ea typeface="+mn-lt"/>
                <a:cs typeface="Arial"/>
              </a:rPr>
              <a:t> </a:t>
            </a:r>
            <a:r>
              <a:rPr lang="en-US" sz="2800" err="1">
                <a:latin typeface="Arial"/>
                <a:ea typeface="+mn-lt"/>
                <a:cs typeface="Arial"/>
              </a:rPr>
              <a:t>mẫu</a:t>
            </a:r>
            <a:r>
              <a:rPr lang="en-US" sz="2800">
                <a:latin typeface="Arial"/>
                <a:ea typeface="+mn-lt"/>
                <a:cs typeface="Arial"/>
              </a:rPr>
              <a:t> </a:t>
            </a:r>
            <a:r>
              <a:rPr lang="en-US" sz="2800" err="1">
                <a:latin typeface="Arial"/>
                <a:ea typeface="+mn-lt"/>
                <a:cs typeface="Arial"/>
              </a:rPr>
              <a:t>từ</a:t>
            </a:r>
            <a:r>
              <a:rPr lang="en-US" sz="2800">
                <a:latin typeface="Arial"/>
                <a:ea typeface="+mn-lt"/>
                <a:cs typeface="Arial"/>
              </a:rPr>
              <a:t> </a:t>
            </a:r>
            <a:r>
              <a:rPr lang="en-US" sz="2800" err="1">
                <a:latin typeface="Arial"/>
                <a:ea typeface="+mn-lt"/>
                <a:cs typeface="Arial"/>
              </a:rPr>
              <a:t>ngoại</a:t>
            </a:r>
            <a:r>
              <a:rPr lang="en-US" sz="2800">
                <a:latin typeface="Arial"/>
                <a:ea typeface="+mn-lt"/>
                <a:cs typeface="Arial"/>
              </a:rPr>
              <a:t> vi </a:t>
            </a:r>
            <a:r>
              <a:rPr lang="en-US" sz="2800" err="1">
                <a:latin typeface="Arial"/>
                <a:ea typeface="+mn-lt"/>
                <a:cs typeface="Arial"/>
              </a:rPr>
              <a:t>và</a:t>
            </a:r>
            <a:r>
              <a:rPr lang="en-US" sz="2800">
                <a:latin typeface="Arial"/>
                <a:ea typeface="+mn-lt"/>
                <a:cs typeface="Arial"/>
              </a:rPr>
              <a:t> </a:t>
            </a:r>
            <a:r>
              <a:rPr lang="en-US" sz="2800" err="1">
                <a:latin typeface="Arial"/>
                <a:ea typeface="+mn-lt"/>
                <a:cs typeface="Arial"/>
              </a:rPr>
              <a:t>hai</a:t>
            </a:r>
            <a:r>
              <a:rPr lang="en-US" sz="2800">
                <a:latin typeface="Arial"/>
                <a:ea typeface="+mn-lt"/>
                <a:cs typeface="Arial"/>
              </a:rPr>
              <a:t> </a:t>
            </a:r>
            <a:r>
              <a:rPr lang="en-US" sz="2800" err="1">
                <a:latin typeface="Arial"/>
                <a:ea typeface="+mn-lt"/>
                <a:cs typeface="Arial"/>
              </a:rPr>
              <a:t>mẫu</a:t>
            </a:r>
            <a:r>
              <a:rPr lang="en-US" sz="2800">
                <a:latin typeface="Arial"/>
                <a:ea typeface="+mn-lt"/>
                <a:cs typeface="Arial"/>
              </a:rPr>
              <a:t> </a:t>
            </a:r>
            <a:r>
              <a:rPr lang="en-US" sz="2800" err="1">
                <a:latin typeface="Arial"/>
                <a:ea typeface="+mn-lt"/>
                <a:cs typeface="Arial"/>
              </a:rPr>
              <a:t>trung</a:t>
            </a:r>
            <a:r>
              <a:rPr lang="en-US" sz="2800">
                <a:latin typeface="Arial"/>
                <a:ea typeface="+mn-lt"/>
                <a:cs typeface="Arial"/>
              </a:rPr>
              <a:t> </a:t>
            </a:r>
            <a:r>
              <a:rPr lang="en-US" sz="2800" err="1">
                <a:latin typeface="Arial"/>
                <a:ea typeface="+mn-lt"/>
                <a:cs typeface="Arial"/>
              </a:rPr>
              <a:t>tâm</a:t>
            </a:r>
            <a:r>
              <a:rPr lang="en-US" sz="2800">
                <a:latin typeface="Arial"/>
                <a:ea typeface="+mn-lt"/>
                <a:cs typeface="Arial"/>
              </a:rPr>
              <a:t>.  </a:t>
            </a:r>
            <a:endParaRPr lang="en-US">
              <a:latin typeface="Arial"/>
              <a:ea typeface="Calibri"/>
              <a:cs typeface="Arial"/>
            </a:endParaRPr>
          </a:p>
          <a:p>
            <a:pPr marL="457200" indent="-457200">
              <a:lnSpc>
                <a:spcPct val="150000"/>
              </a:lnSpc>
              <a:buFont typeface="Arial" panose="020B0604020202020204" pitchFamily="34" charset="0"/>
              <a:buChar char="•"/>
            </a:pPr>
            <a:r>
              <a:rPr lang="en-US" sz="2800" err="1">
                <a:latin typeface="Arial"/>
                <a:ea typeface="+mn-lt"/>
                <a:cs typeface="Arial"/>
              </a:rPr>
              <a:t>Thời</a:t>
            </a:r>
            <a:r>
              <a:rPr lang="en-US" sz="2800">
                <a:latin typeface="Arial"/>
                <a:ea typeface="+mn-lt"/>
                <a:cs typeface="Arial"/>
              </a:rPr>
              <a:t> </a:t>
            </a:r>
            <a:r>
              <a:rPr lang="en-US" sz="2800" err="1">
                <a:latin typeface="Arial"/>
                <a:ea typeface="+mn-lt"/>
                <a:cs typeface="Arial"/>
              </a:rPr>
              <a:t>gian</a:t>
            </a:r>
            <a:r>
              <a:rPr lang="en-US" sz="2800">
                <a:latin typeface="Arial"/>
                <a:ea typeface="+mn-lt"/>
                <a:cs typeface="Arial"/>
              </a:rPr>
              <a:t> 40 </a:t>
            </a:r>
            <a:r>
              <a:rPr lang="en-US" sz="2800" err="1">
                <a:latin typeface="Arial"/>
                <a:ea typeface="+mn-lt"/>
                <a:cs typeface="Arial"/>
              </a:rPr>
              <a:t>phút</a:t>
            </a:r>
            <a:r>
              <a:rPr lang="en-US" sz="2800">
                <a:latin typeface="Arial"/>
                <a:ea typeface="+mn-lt"/>
                <a:cs typeface="Arial"/>
              </a:rPr>
              <a:t>, </a:t>
            </a:r>
            <a:r>
              <a:rPr lang="en-US" sz="2800" err="1">
                <a:latin typeface="Arial"/>
                <a:ea typeface="+mn-lt"/>
                <a:cs typeface="Arial"/>
              </a:rPr>
              <a:t>chiếu</a:t>
            </a:r>
            <a:r>
              <a:rPr lang="en-US" sz="2800">
                <a:latin typeface="Arial"/>
                <a:ea typeface="+mn-lt"/>
                <a:cs typeface="Arial"/>
              </a:rPr>
              <a:t> </a:t>
            </a:r>
            <a:r>
              <a:rPr lang="en-US" sz="2800" err="1">
                <a:latin typeface="Arial"/>
                <a:ea typeface="+mn-lt"/>
                <a:cs typeface="Arial"/>
              </a:rPr>
              <a:t>tia</a:t>
            </a:r>
            <a:r>
              <a:rPr lang="en-US" sz="2800">
                <a:latin typeface="Arial"/>
                <a:ea typeface="+mn-lt"/>
                <a:cs typeface="Arial"/>
              </a:rPr>
              <a:t> 4 </a:t>
            </a:r>
            <a:r>
              <a:rPr lang="en-US" sz="2800" err="1">
                <a:latin typeface="Arial"/>
                <a:ea typeface="+mn-lt"/>
                <a:cs typeface="Arial"/>
              </a:rPr>
              <a:t>đến</a:t>
            </a:r>
            <a:r>
              <a:rPr lang="en-US" sz="2800">
                <a:latin typeface="Arial"/>
                <a:ea typeface="+mn-lt"/>
                <a:cs typeface="Arial"/>
              </a:rPr>
              <a:t> 6 </a:t>
            </a:r>
            <a:r>
              <a:rPr lang="en-US" sz="2800" err="1">
                <a:latin typeface="Arial"/>
                <a:ea typeface="+mn-lt"/>
                <a:cs typeface="Arial"/>
              </a:rPr>
              <a:t>phút</a:t>
            </a:r>
            <a:r>
              <a:rPr lang="en-US" sz="2800">
                <a:latin typeface="Arial"/>
                <a:ea typeface="+mn-lt"/>
                <a:cs typeface="Arial"/>
              </a:rPr>
              <a:t> </a:t>
            </a:r>
            <a:r>
              <a:rPr lang="en-US" sz="2800" err="1">
                <a:latin typeface="Arial"/>
                <a:ea typeface="+mn-lt"/>
                <a:cs typeface="Arial"/>
              </a:rPr>
              <a:t>và</a:t>
            </a:r>
            <a:r>
              <a:rPr lang="en-US" sz="2800">
                <a:latin typeface="Arial"/>
                <a:ea typeface="+mn-lt"/>
                <a:cs typeface="Arial"/>
              </a:rPr>
              <a:t> </a:t>
            </a:r>
            <a:r>
              <a:rPr lang="en-US" sz="2800" err="1">
                <a:latin typeface="Arial"/>
                <a:ea typeface="+mn-lt"/>
                <a:cs typeface="Arial"/>
              </a:rPr>
              <a:t>liều</a:t>
            </a:r>
            <a:r>
              <a:rPr lang="en-US" sz="2800">
                <a:latin typeface="Arial"/>
                <a:ea typeface="+mn-lt"/>
                <a:cs typeface="Arial"/>
              </a:rPr>
              <a:t> </a:t>
            </a:r>
            <a:r>
              <a:rPr lang="en-US" sz="2800" err="1">
                <a:latin typeface="Arial"/>
                <a:ea typeface="+mn-lt"/>
                <a:cs typeface="Arial"/>
              </a:rPr>
              <a:t>bức</a:t>
            </a:r>
            <a:r>
              <a:rPr lang="en-US" sz="2800">
                <a:latin typeface="Arial"/>
                <a:ea typeface="+mn-lt"/>
                <a:cs typeface="Arial"/>
              </a:rPr>
              <a:t> </a:t>
            </a:r>
            <a:r>
              <a:rPr lang="en-US" sz="2800" err="1">
                <a:latin typeface="Arial"/>
                <a:ea typeface="+mn-lt"/>
                <a:cs typeface="Arial"/>
              </a:rPr>
              <a:t>xạ</a:t>
            </a:r>
            <a:r>
              <a:rPr lang="en-US" sz="2800">
                <a:latin typeface="Arial"/>
                <a:ea typeface="+mn-lt"/>
                <a:cs typeface="Arial"/>
              </a:rPr>
              <a:t> 0,5 </a:t>
            </a:r>
            <a:r>
              <a:rPr lang="en-US" sz="2800" err="1">
                <a:latin typeface="Arial"/>
                <a:ea typeface="+mn-lt"/>
                <a:cs typeface="Arial"/>
              </a:rPr>
              <a:t>đến</a:t>
            </a:r>
            <a:r>
              <a:rPr lang="en-US" sz="2800">
                <a:latin typeface="Arial"/>
                <a:ea typeface="+mn-lt"/>
                <a:cs typeface="Arial"/>
              </a:rPr>
              <a:t> 1 mSv.</a:t>
            </a:r>
            <a:endParaRPr lang="en-US" sz="2800">
              <a:latin typeface="Arial"/>
              <a:cs typeface="Arial"/>
            </a:endParaRPr>
          </a:p>
        </p:txBody>
      </p:sp>
      <p:pic>
        <p:nvPicPr>
          <p:cNvPr id="4" name="Picture 3">
            <a:extLst>
              <a:ext uri="{FF2B5EF4-FFF2-40B4-BE49-F238E27FC236}">
                <a16:creationId xmlns:a16="http://schemas.microsoft.com/office/drawing/2014/main" id="{0224DB59-1270-BD2E-64A3-EC9453D8562E}"/>
              </a:ext>
            </a:extLst>
          </p:cNvPr>
          <p:cNvPicPr>
            <a:picLocks noChangeAspect="1"/>
          </p:cNvPicPr>
          <p:nvPr/>
        </p:nvPicPr>
        <p:blipFill>
          <a:blip r:embed="rId3"/>
          <a:stretch>
            <a:fillRect/>
          </a:stretch>
        </p:blipFill>
        <p:spPr>
          <a:xfrm>
            <a:off x="2596550" y="2862770"/>
            <a:ext cx="6625086" cy="3432839"/>
          </a:xfrm>
          <a:prstGeom prst="rect">
            <a:avLst/>
          </a:prstGeom>
        </p:spPr>
      </p:pic>
    </p:spTree>
    <p:extLst>
      <p:ext uri="{BB962C8B-B14F-4D97-AF65-F5344CB8AC3E}">
        <p14:creationId xmlns:p14="http://schemas.microsoft.com/office/powerpoint/2010/main" val="1695865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C86690-AC0E-58C7-45E2-1CE689582B90}"/>
              </a:ext>
            </a:extLst>
          </p:cNvPr>
          <p:cNvSpPr>
            <a:spLocks noGrp="1"/>
          </p:cNvSpPr>
          <p:nvPr>
            <p:ph idx="1"/>
          </p:nvPr>
        </p:nvSpPr>
        <p:spPr>
          <a:xfrm>
            <a:off x="277483" y="1423061"/>
            <a:ext cx="6374921" cy="4552620"/>
          </a:xfrm>
          <a:ln>
            <a:solidFill>
              <a:srgbClr val="4472C4"/>
            </a:solidFill>
          </a:ln>
        </p:spPr>
        <p:txBody>
          <a:bodyPr vert="horz" lIns="91440" tIns="45720" rIns="91440" bIns="45720" rtlCol="0" anchor="t">
            <a:normAutofit/>
          </a:bodyPr>
          <a:lstStyle/>
          <a:p>
            <a:pPr>
              <a:lnSpc>
                <a:spcPct val="100000"/>
              </a:lnSpc>
              <a:buFont typeface="Wingdings,Sans-Serif"/>
              <a:buChar char="ü"/>
            </a:pPr>
            <a:r>
              <a:rPr lang="en-US" sz="2400" err="1">
                <a:latin typeface="Arial"/>
                <a:ea typeface="+mn-lt"/>
                <a:cs typeface="Arial"/>
              </a:rPr>
              <a:t>Tỷ</a:t>
            </a:r>
            <a:r>
              <a:rPr lang="en-US" sz="2400">
                <a:latin typeface="Arial"/>
                <a:ea typeface="+mn-lt"/>
                <a:cs typeface="Arial"/>
              </a:rPr>
              <a:t> </a:t>
            </a:r>
            <a:r>
              <a:rPr lang="en-US" sz="2400" err="1">
                <a:latin typeface="Arial"/>
                <a:ea typeface="+mn-lt"/>
                <a:cs typeface="Arial"/>
              </a:rPr>
              <a:t>lệ</a:t>
            </a:r>
            <a:r>
              <a:rPr lang="en-US" sz="2400">
                <a:latin typeface="Arial"/>
                <a:ea typeface="+mn-lt"/>
                <a:cs typeface="Arial"/>
              </a:rPr>
              <a:t> </a:t>
            </a:r>
            <a:r>
              <a:rPr lang="en-US" sz="2400" err="1">
                <a:latin typeface="Arial"/>
                <a:ea typeface="+mn-lt"/>
                <a:cs typeface="Arial"/>
              </a:rPr>
              <a:t>biến</a:t>
            </a:r>
            <a:r>
              <a:rPr lang="en-US" sz="2400">
                <a:latin typeface="Arial"/>
                <a:ea typeface="+mn-lt"/>
                <a:cs typeface="Arial"/>
              </a:rPr>
              <a:t> </a:t>
            </a:r>
            <a:r>
              <a:rPr lang="en-US" sz="2400" err="1">
                <a:latin typeface="Arial"/>
                <a:ea typeface="+mn-lt"/>
                <a:cs typeface="Arial"/>
              </a:rPr>
              <a:t>chứng</a:t>
            </a:r>
            <a:r>
              <a:rPr lang="en-US" sz="2400">
                <a:latin typeface="Arial"/>
                <a:ea typeface="+mn-lt"/>
                <a:cs typeface="Arial"/>
              </a:rPr>
              <a:t> </a:t>
            </a:r>
            <a:r>
              <a:rPr lang="en-US" sz="2400" err="1">
                <a:latin typeface="Arial"/>
                <a:ea typeface="+mn-lt"/>
                <a:cs typeface="Arial"/>
              </a:rPr>
              <a:t>từ</a:t>
            </a:r>
            <a:r>
              <a:rPr lang="en-US" sz="2400">
                <a:latin typeface="Arial"/>
                <a:ea typeface="+mn-lt"/>
                <a:cs typeface="Arial"/>
              </a:rPr>
              <a:t> </a:t>
            </a:r>
            <a:r>
              <a:rPr lang="en-US" sz="2400" b="1">
                <a:latin typeface="Arial"/>
                <a:ea typeface="+mn-lt"/>
                <a:cs typeface="Arial"/>
              </a:rPr>
              <a:t>1,3% </a:t>
            </a:r>
            <a:r>
              <a:rPr lang="en-US" sz="2400" b="1" err="1">
                <a:latin typeface="Arial"/>
                <a:ea typeface="+mn-lt"/>
                <a:cs typeface="Arial"/>
              </a:rPr>
              <a:t>đến</a:t>
            </a:r>
            <a:r>
              <a:rPr lang="en-US" sz="2400" b="1">
                <a:latin typeface="Arial"/>
                <a:ea typeface="+mn-lt"/>
                <a:cs typeface="Arial"/>
              </a:rPr>
              <a:t> 6,5%</a:t>
            </a:r>
            <a:endParaRPr lang="en-US" sz="2400">
              <a:ea typeface="+mn-lt"/>
              <a:cs typeface="+mn-lt"/>
            </a:endParaRPr>
          </a:p>
          <a:p>
            <a:pPr lvl="1">
              <a:lnSpc>
                <a:spcPct val="100000"/>
              </a:lnSpc>
              <a:buFont typeface="Wingdings"/>
              <a:buChar char="§"/>
            </a:pPr>
            <a:r>
              <a:rPr lang="en-US">
                <a:latin typeface="Arial"/>
                <a:ea typeface="+mn-lt"/>
                <a:cs typeface="Arial"/>
              </a:rPr>
              <a:t> </a:t>
            </a:r>
            <a:r>
              <a:rPr lang="en-US" err="1">
                <a:latin typeface="Arial"/>
                <a:ea typeface="+mn-lt"/>
                <a:cs typeface="Arial"/>
              </a:rPr>
              <a:t>Chảy</a:t>
            </a:r>
            <a:r>
              <a:rPr lang="en-US">
                <a:latin typeface="Arial"/>
                <a:ea typeface="+mn-lt"/>
                <a:cs typeface="Arial"/>
              </a:rPr>
              <a:t> </a:t>
            </a:r>
            <a:r>
              <a:rPr lang="en-US" err="1">
                <a:latin typeface="Arial"/>
                <a:ea typeface="+mn-lt"/>
                <a:cs typeface="Arial"/>
              </a:rPr>
              <a:t>máu</a:t>
            </a:r>
            <a:r>
              <a:rPr lang="en-US">
                <a:latin typeface="Arial"/>
                <a:ea typeface="+mn-lt"/>
                <a:cs typeface="Arial"/>
              </a:rPr>
              <a:t> </a:t>
            </a:r>
            <a:r>
              <a:rPr lang="en-US" err="1">
                <a:latin typeface="Arial"/>
                <a:ea typeface="+mn-lt"/>
                <a:cs typeface="Arial"/>
              </a:rPr>
              <a:t>tại</a:t>
            </a:r>
            <a:r>
              <a:rPr lang="en-US">
                <a:latin typeface="Arial"/>
                <a:ea typeface="+mn-lt"/>
                <a:cs typeface="Arial"/>
              </a:rPr>
              <a:t> </a:t>
            </a:r>
            <a:r>
              <a:rPr lang="en-US" err="1">
                <a:latin typeface="Arial"/>
                <a:ea typeface="+mn-lt"/>
                <a:cs typeface="Arial"/>
              </a:rPr>
              <a:t>vị</a:t>
            </a:r>
            <a:r>
              <a:rPr lang="en-US">
                <a:latin typeface="Arial"/>
                <a:ea typeface="+mn-lt"/>
                <a:cs typeface="Arial"/>
              </a:rPr>
              <a:t> </a:t>
            </a:r>
            <a:r>
              <a:rPr lang="en-US" err="1">
                <a:latin typeface="Arial"/>
                <a:ea typeface="+mn-lt"/>
                <a:cs typeface="Arial"/>
              </a:rPr>
              <a:t>trí</a:t>
            </a:r>
            <a:r>
              <a:rPr lang="en-US">
                <a:latin typeface="Arial"/>
                <a:ea typeface="+mn-lt"/>
                <a:cs typeface="Arial"/>
              </a:rPr>
              <a:t> </a:t>
            </a:r>
            <a:r>
              <a:rPr lang="en-US" err="1">
                <a:latin typeface="Arial"/>
                <a:ea typeface="+mn-lt"/>
                <a:cs typeface="Arial"/>
              </a:rPr>
              <a:t>chọc</a:t>
            </a:r>
            <a:r>
              <a:rPr lang="en-US">
                <a:latin typeface="Arial"/>
                <a:ea typeface="+mn-lt"/>
                <a:cs typeface="Arial"/>
              </a:rPr>
              <a:t> </a:t>
            </a:r>
            <a:r>
              <a:rPr lang="en-US" err="1">
                <a:latin typeface="Arial"/>
                <a:ea typeface="+mn-lt"/>
                <a:cs typeface="Arial"/>
              </a:rPr>
              <a:t>kim</a:t>
            </a:r>
            <a:r>
              <a:rPr lang="en-US">
                <a:latin typeface="Arial"/>
                <a:ea typeface="+mn-lt"/>
                <a:cs typeface="Arial"/>
              </a:rPr>
              <a:t> </a:t>
            </a:r>
            <a:endParaRPr lang="en-US">
              <a:ea typeface="+mn-lt"/>
              <a:cs typeface="+mn-lt"/>
            </a:endParaRPr>
          </a:p>
          <a:p>
            <a:pPr lvl="1">
              <a:lnSpc>
                <a:spcPct val="100000"/>
              </a:lnSpc>
              <a:buFont typeface="Wingdings"/>
              <a:buChar char="§"/>
            </a:pPr>
            <a:r>
              <a:rPr lang="en-US">
                <a:latin typeface="Arial"/>
                <a:ea typeface="+mn-lt"/>
                <a:cs typeface="Arial"/>
              </a:rPr>
              <a:t> </a:t>
            </a:r>
            <a:r>
              <a:rPr lang="en-US" err="1">
                <a:latin typeface="Arial"/>
                <a:ea typeface="+mn-lt"/>
                <a:cs typeface="Arial"/>
              </a:rPr>
              <a:t>Đau</a:t>
            </a:r>
            <a:r>
              <a:rPr lang="en-US">
                <a:latin typeface="Arial"/>
                <a:ea typeface="+mn-lt"/>
                <a:cs typeface="Arial"/>
              </a:rPr>
              <a:t> </a:t>
            </a:r>
            <a:r>
              <a:rPr lang="en-US" err="1">
                <a:latin typeface="Arial"/>
                <a:ea typeface="+mn-lt"/>
                <a:cs typeface="Arial"/>
              </a:rPr>
              <a:t>bụng</a:t>
            </a:r>
            <a:r>
              <a:rPr lang="en-US">
                <a:latin typeface="Arial"/>
                <a:ea typeface="+mn-lt"/>
                <a:cs typeface="Arial"/>
              </a:rPr>
              <a:t>.</a:t>
            </a:r>
            <a:endParaRPr lang="en-US">
              <a:ea typeface="+mn-lt"/>
              <a:cs typeface="+mn-lt"/>
            </a:endParaRPr>
          </a:p>
          <a:p>
            <a:pPr lvl="1">
              <a:lnSpc>
                <a:spcPct val="100000"/>
              </a:lnSpc>
              <a:buFont typeface="Wingdings"/>
              <a:buChar char="§"/>
            </a:pPr>
            <a:r>
              <a:rPr lang="en-US">
                <a:latin typeface="Arial"/>
                <a:cs typeface="Arial"/>
              </a:rPr>
              <a:t> </a:t>
            </a:r>
            <a:r>
              <a:rPr lang="en-US" err="1">
                <a:latin typeface="Arial"/>
                <a:cs typeface="Arial"/>
              </a:rPr>
              <a:t>Xuất</a:t>
            </a:r>
            <a:r>
              <a:rPr lang="en-US">
                <a:latin typeface="Arial"/>
                <a:cs typeface="Arial"/>
              </a:rPr>
              <a:t> </a:t>
            </a:r>
            <a:r>
              <a:rPr lang="en-US" err="1">
                <a:latin typeface="Arial"/>
                <a:cs typeface="Arial"/>
              </a:rPr>
              <a:t>huyết</a:t>
            </a:r>
            <a:r>
              <a:rPr lang="en-US">
                <a:latin typeface="Arial"/>
                <a:cs typeface="Arial"/>
              </a:rPr>
              <a:t> </a:t>
            </a:r>
            <a:r>
              <a:rPr lang="en-US" err="1">
                <a:latin typeface="Arial"/>
                <a:cs typeface="Arial"/>
              </a:rPr>
              <a:t>và</a:t>
            </a:r>
            <a:r>
              <a:rPr lang="en-US">
                <a:latin typeface="Arial"/>
                <a:cs typeface="Arial"/>
              </a:rPr>
              <a:t> </a:t>
            </a:r>
            <a:r>
              <a:rPr lang="en-US" err="1">
                <a:latin typeface="Arial"/>
                <a:cs typeface="Arial"/>
              </a:rPr>
              <a:t>giả</a:t>
            </a:r>
            <a:r>
              <a:rPr lang="en-US">
                <a:latin typeface="Arial"/>
                <a:cs typeface="Arial"/>
              </a:rPr>
              <a:t> </a:t>
            </a:r>
            <a:r>
              <a:rPr lang="en-US" err="1">
                <a:latin typeface="Arial"/>
                <a:cs typeface="Arial"/>
              </a:rPr>
              <a:t>phình</a:t>
            </a:r>
            <a:r>
              <a:rPr lang="en-US">
                <a:latin typeface="Arial"/>
                <a:cs typeface="Arial"/>
              </a:rPr>
              <a:t> </a:t>
            </a:r>
            <a:r>
              <a:rPr lang="en-US" err="1">
                <a:latin typeface="Arial"/>
                <a:cs typeface="Arial"/>
              </a:rPr>
              <a:t>mạch</a:t>
            </a:r>
            <a:r>
              <a:rPr lang="en-US">
                <a:latin typeface="Arial"/>
                <a:cs typeface="Arial"/>
              </a:rPr>
              <a:t>.</a:t>
            </a:r>
            <a:endParaRPr lang="en-US">
              <a:cs typeface="Calibri" panose="020F0502020204030204"/>
            </a:endParaRPr>
          </a:p>
          <a:p>
            <a:pPr>
              <a:lnSpc>
                <a:spcPct val="100000"/>
              </a:lnSpc>
              <a:buFont typeface="Wingdings" panose="020B0604020202020204" pitchFamily="34" charset="0"/>
              <a:buChar char="ü"/>
            </a:pPr>
            <a:r>
              <a:rPr lang="en-US" sz="2400" err="1">
                <a:latin typeface="Arial"/>
                <a:ea typeface="Calibri"/>
                <a:cs typeface="Arial"/>
              </a:rPr>
              <a:t>Tỷ</a:t>
            </a:r>
            <a:r>
              <a:rPr lang="en-US" sz="2400">
                <a:latin typeface="Arial"/>
                <a:ea typeface="Calibri"/>
                <a:cs typeface="Arial"/>
              </a:rPr>
              <a:t> </a:t>
            </a:r>
            <a:r>
              <a:rPr lang="en-US" sz="2400" err="1">
                <a:latin typeface="Arial"/>
                <a:ea typeface="Calibri"/>
                <a:cs typeface="Arial"/>
              </a:rPr>
              <a:t>lệ</a:t>
            </a:r>
            <a:r>
              <a:rPr lang="en-US" sz="2400">
                <a:latin typeface="Arial"/>
                <a:ea typeface="Calibri"/>
                <a:cs typeface="Arial"/>
              </a:rPr>
              <a:t> </a:t>
            </a:r>
            <a:r>
              <a:rPr lang="en-US" sz="2400" err="1">
                <a:latin typeface="Arial"/>
                <a:ea typeface="Calibri"/>
                <a:cs typeface="Arial"/>
              </a:rPr>
              <a:t>tử</a:t>
            </a:r>
            <a:r>
              <a:rPr lang="en-US" sz="2400">
                <a:latin typeface="Arial"/>
                <a:ea typeface="Calibri"/>
                <a:cs typeface="Arial"/>
              </a:rPr>
              <a:t> </a:t>
            </a:r>
            <a:r>
              <a:rPr lang="en-US" sz="2400" err="1">
                <a:latin typeface="Arial"/>
                <a:ea typeface="Calibri"/>
                <a:cs typeface="Arial"/>
              </a:rPr>
              <a:t>vong</a:t>
            </a:r>
            <a:r>
              <a:rPr lang="en-US" sz="2400">
                <a:latin typeface="Arial"/>
                <a:ea typeface="Calibri"/>
                <a:cs typeface="Arial"/>
              </a:rPr>
              <a:t> </a:t>
            </a:r>
            <a:r>
              <a:rPr lang="en-US" sz="2400" b="1">
                <a:latin typeface="Arial"/>
                <a:ea typeface="Calibri"/>
                <a:cs typeface="Arial"/>
              </a:rPr>
              <a:t>&lt;0,1% </a:t>
            </a:r>
            <a:r>
              <a:rPr lang="en-US" sz="2400">
                <a:latin typeface="Arial"/>
                <a:ea typeface="Calibri"/>
                <a:cs typeface="Arial"/>
              </a:rPr>
              <a:t>ở </a:t>
            </a:r>
            <a:r>
              <a:rPr lang="en-US" sz="2400" err="1">
                <a:latin typeface="Arial"/>
                <a:ea typeface="Calibri"/>
                <a:cs typeface="Arial"/>
              </a:rPr>
              <a:t>người</a:t>
            </a:r>
            <a:r>
              <a:rPr lang="en-US" sz="2400">
                <a:latin typeface="Arial"/>
                <a:ea typeface="Calibri"/>
                <a:cs typeface="Arial"/>
              </a:rPr>
              <a:t> </a:t>
            </a:r>
            <a:r>
              <a:rPr lang="en-US" sz="2400" err="1">
                <a:latin typeface="Arial"/>
                <a:ea typeface="Calibri"/>
                <a:cs typeface="Arial"/>
              </a:rPr>
              <a:t>lớn</a:t>
            </a:r>
            <a:r>
              <a:rPr lang="en-US" sz="2400">
                <a:latin typeface="Arial"/>
                <a:ea typeface="Calibri"/>
                <a:cs typeface="Arial"/>
              </a:rPr>
              <a:t> </a:t>
            </a:r>
            <a:r>
              <a:rPr lang="en-US" sz="2400" err="1">
                <a:latin typeface="Arial"/>
                <a:ea typeface="Calibri"/>
                <a:cs typeface="Arial"/>
              </a:rPr>
              <a:t>và</a:t>
            </a:r>
            <a:r>
              <a:rPr lang="en-US" sz="2400">
                <a:latin typeface="Arial"/>
                <a:ea typeface="Calibri"/>
                <a:cs typeface="Arial"/>
              </a:rPr>
              <a:t> </a:t>
            </a:r>
            <a:r>
              <a:rPr lang="en-US" sz="2400" b="1">
                <a:latin typeface="Arial"/>
                <a:ea typeface="Calibri"/>
                <a:cs typeface="Arial"/>
              </a:rPr>
              <a:t>0,1%</a:t>
            </a:r>
            <a:r>
              <a:rPr lang="en-US" sz="2400">
                <a:latin typeface="Arial"/>
                <a:ea typeface="Calibri"/>
                <a:cs typeface="Arial"/>
              </a:rPr>
              <a:t> ở </a:t>
            </a:r>
            <a:r>
              <a:rPr lang="en-US" sz="2400" err="1">
                <a:latin typeface="Arial"/>
                <a:ea typeface="Calibri"/>
                <a:cs typeface="Arial"/>
              </a:rPr>
              <a:t>trẻ</a:t>
            </a:r>
            <a:r>
              <a:rPr lang="en-US" sz="2400">
                <a:latin typeface="Arial"/>
                <a:ea typeface="Calibri"/>
                <a:cs typeface="Arial"/>
              </a:rPr>
              <a:t> </a:t>
            </a:r>
            <a:r>
              <a:rPr lang="en-US" sz="2400" err="1">
                <a:latin typeface="Arial"/>
                <a:ea typeface="Calibri"/>
                <a:cs typeface="Arial"/>
              </a:rPr>
              <a:t>em</a:t>
            </a:r>
            <a:r>
              <a:rPr lang="en-US" sz="2400">
                <a:latin typeface="Arial"/>
                <a:ea typeface="Calibri"/>
                <a:cs typeface="Arial"/>
              </a:rPr>
              <a:t>, </a:t>
            </a:r>
            <a:r>
              <a:rPr lang="en-US" sz="2400" err="1">
                <a:latin typeface="Arial"/>
                <a:ea typeface="Calibri"/>
                <a:cs typeface="Arial"/>
              </a:rPr>
              <a:t>liên</a:t>
            </a:r>
            <a:r>
              <a:rPr lang="en-US" sz="2400">
                <a:latin typeface="Arial"/>
                <a:ea typeface="Calibri"/>
                <a:cs typeface="Arial"/>
              </a:rPr>
              <a:t> </a:t>
            </a:r>
            <a:r>
              <a:rPr lang="en-US" sz="2400" err="1">
                <a:latin typeface="Arial"/>
                <a:ea typeface="Calibri"/>
                <a:cs typeface="Arial"/>
              </a:rPr>
              <a:t>quan</a:t>
            </a:r>
            <a:r>
              <a:rPr lang="en-US" sz="2400">
                <a:latin typeface="Arial"/>
                <a:ea typeface="Calibri"/>
                <a:cs typeface="Arial"/>
              </a:rPr>
              <a:t>:</a:t>
            </a:r>
            <a:endParaRPr lang="en-US" sz="2400">
              <a:latin typeface="Arial"/>
              <a:ea typeface="+mn-lt"/>
              <a:cs typeface="Arial"/>
            </a:endParaRPr>
          </a:p>
          <a:p>
            <a:pPr lvl="1">
              <a:lnSpc>
                <a:spcPct val="100000"/>
              </a:lnSpc>
              <a:buFont typeface="Wingdings" panose="020B0604020202020204" pitchFamily="34" charset="0"/>
              <a:buChar char="§"/>
            </a:pPr>
            <a:r>
              <a:rPr lang="en-US" err="1">
                <a:latin typeface="Arial"/>
                <a:ea typeface="Calibri"/>
                <a:cs typeface="Arial"/>
              </a:rPr>
              <a:t>xuất</a:t>
            </a:r>
            <a:r>
              <a:rPr lang="en-US">
                <a:latin typeface="Arial"/>
                <a:ea typeface="Calibri"/>
                <a:cs typeface="Arial"/>
              </a:rPr>
              <a:t> </a:t>
            </a:r>
            <a:r>
              <a:rPr lang="en-US" err="1">
                <a:latin typeface="Arial"/>
                <a:ea typeface="Calibri"/>
                <a:cs typeface="Arial"/>
              </a:rPr>
              <a:t>huyết</a:t>
            </a:r>
            <a:r>
              <a:rPr lang="en-US">
                <a:latin typeface="Arial"/>
                <a:ea typeface="Calibri"/>
                <a:cs typeface="Arial"/>
              </a:rPr>
              <a:t> do </a:t>
            </a:r>
            <a:r>
              <a:rPr lang="en-US" err="1">
                <a:latin typeface="Arial"/>
                <a:ea typeface="Calibri"/>
                <a:cs typeface="Arial"/>
              </a:rPr>
              <a:t>chọc</a:t>
            </a:r>
            <a:r>
              <a:rPr lang="en-US">
                <a:latin typeface="Arial"/>
                <a:ea typeface="Calibri"/>
                <a:cs typeface="Arial"/>
              </a:rPr>
              <a:t> </a:t>
            </a:r>
            <a:r>
              <a:rPr lang="en-US" err="1">
                <a:latin typeface="Arial"/>
                <a:ea typeface="Calibri"/>
                <a:cs typeface="Arial"/>
              </a:rPr>
              <a:t>thủng</a:t>
            </a:r>
            <a:r>
              <a:rPr lang="en-US">
                <a:latin typeface="Arial"/>
                <a:ea typeface="Calibri"/>
                <a:cs typeface="Arial"/>
              </a:rPr>
              <a:t> </a:t>
            </a:r>
            <a:r>
              <a:rPr lang="en-US" err="1">
                <a:latin typeface="Arial"/>
                <a:ea typeface="Calibri"/>
                <a:cs typeface="Arial"/>
              </a:rPr>
              <a:t>ngoài</a:t>
            </a:r>
            <a:r>
              <a:rPr lang="en-US">
                <a:latin typeface="Arial"/>
                <a:ea typeface="Calibri"/>
                <a:cs typeface="Arial"/>
              </a:rPr>
              <a:t> bao </a:t>
            </a:r>
            <a:r>
              <a:rPr lang="en-US" err="1">
                <a:latin typeface="Arial"/>
                <a:ea typeface="Calibri"/>
                <a:cs typeface="Arial"/>
              </a:rPr>
              <a:t>gan</a:t>
            </a:r>
            <a:endParaRPr lang="en-US" err="1">
              <a:latin typeface="Arial"/>
              <a:ea typeface="+mn-lt"/>
              <a:cs typeface="Arial"/>
            </a:endParaRPr>
          </a:p>
          <a:p>
            <a:pPr lvl="1">
              <a:lnSpc>
                <a:spcPct val="100000"/>
              </a:lnSpc>
              <a:buFont typeface="Wingdings" panose="020B0604020202020204" pitchFamily="34" charset="0"/>
              <a:buChar char="§"/>
            </a:pPr>
            <a:r>
              <a:rPr lang="en-US" err="1">
                <a:latin typeface="Arial"/>
                <a:ea typeface="Calibri"/>
                <a:cs typeface="Arial"/>
              </a:rPr>
              <a:t>thủng</a:t>
            </a:r>
            <a:r>
              <a:rPr lang="en-US">
                <a:latin typeface="Arial"/>
                <a:ea typeface="Calibri"/>
                <a:cs typeface="Arial"/>
              </a:rPr>
              <a:t> </a:t>
            </a:r>
            <a:r>
              <a:rPr lang="en-US" err="1">
                <a:latin typeface="Arial"/>
                <a:ea typeface="Calibri"/>
                <a:cs typeface="Arial"/>
              </a:rPr>
              <a:t>động</a:t>
            </a:r>
            <a:r>
              <a:rPr lang="en-US">
                <a:latin typeface="Arial"/>
                <a:ea typeface="Calibri"/>
                <a:cs typeface="Arial"/>
              </a:rPr>
              <a:t> </a:t>
            </a:r>
            <a:r>
              <a:rPr lang="en-US" err="1">
                <a:latin typeface="Arial"/>
                <a:ea typeface="Calibri"/>
                <a:cs typeface="Arial"/>
              </a:rPr>
              <a:t>mạch</a:t>
            </a:r>
            <a:r>
              <a:rPr lang="en-US">
                <a:latin typeface="Arial"/>
                <a:ea typeface="Calibri"/>
                <a:cs typeface="Arial"/>
              </a:rPr>
              <a:t> </a:t>
            </a:r>
            <a:r>
              <a:rPr lang="en-US" err="1">
                <a:latin typeface="Arial"/>
                <a:ea typeface="Calibri"/>
                <a:cs typeface="Arial"/>
              </a:rPr>
              <a:t>gan</a:t>
            </a:r>
            <a:endParaRPr lang="en-US">
              <a:latin typeface="Arial"/>
              <a:ea typeface="+mn-lt"/>
              <a:cs typeface="Arial"/>
            </a:endParaRPr>
          </a:p>
          <a:p>
            <a:pPr lvl="1">
              <a:lnSpc>
                <a:spcPct val="100000"/>
              </a:lnSpc>
              <a:buFont typeface="Wingdings" panose="020B0604020202020204" pitchFamily="34" charset="0"/>
              <a:buChar char="§"/>
            </a:pPr>
            <a:r>
              <a:rPr lang="en-US" err="1">
                <a:latin typeface="Arial"/>
                <a:ea typeface="Calibri"/>
                <a:cs typeface="Arial"/>
              </a:rPr>
              <a:t>rối</a:t>
            </a:r>
            <a:r>
              <a:rPr lang="en-US">
                <a:latin typeface="Arial"/>
                <a:ea typeface="Calibri"/>
                <a:cs typeface="Arial"/>
              </a:rPr>
              <a:t> </a:t>
            </a:r>
            <a:r>
              <a:rPr lang="en-US" err="1">
                <a:latin typeface="Arial"/>
                <a:ea typeface="Calibri"/>
                <a:cs typeface="Arial"/>
              </a:rPr>
              <a:t>loạn</a:t>
            </a:r>
            <a:r>
              <a:rPr lang="en-US">
                <a:latin typeface="Arial"/>
                <a:ea typeface="Calibri"/>
                <a:cs typeface="Arial"/>
              </a:rPr>
              <a:t> </a:t>
            </a:r>
            <a:r>
              <a:rPr lang="en-US" err="1">
                <a:latin typeface="Arial"/>
                <a:ea typeface="Calibri"/>
                <a:cs typeface="Arial"/>
              </a:rPr>
              <a:t>nhịp</a:t>
            </a:r>
            <a:r>
              <a:rPr lang="en-US">
                <a:latin typeface="Arial"/>
                <a:ea typeface="Calibri"/>
                <a:cs typeface="Arial"/>
              </a:rPr>
              <a:t> </a:t>
            </a:r>
            <a:r>
              <a:rPr lang="en-US" err="1">
                <a:latin typeface="Arial"/>
                <a:ea typeface="Calibri"/>
                <a:cs typeface="Arial"/>
              </a:rPr>
              <a:t>thất</a:t>
            </a:r>
            <a:r>
              <a:rPr lang="en-US">
                <a:latin typeface="Arial"/>
                <a:ea typeface="Calibri"/>
                <a:cs typeface="Arial"/>
              </a:rPr>
              <a:t>.  </a:t>
            </a:r>
            <a:endParaRPr lang="en-US">
              <a:latin typeface="Arial"/>
              <a:ea typeface="+mn-lt"/>
              <a:cs typeface="Arial"/>
            </a:endParaRPr>
          </a:p>
          <a:p>
            <a:pPr lvl="1">
              <a:lnSpc>
                <a:spcPct val="100000"/>
              </a:lnSpc>
              <a:buFont typeface="Wingdings" panose="020B0604020202020204" pitchFamily="34" charset="0"/>
              <a:buChar char="§"/>
            </a:pPr>
            <a:r>
              <a:rPr lang="en-US" err="1">
                <a:latin typeface="Arial"/>
                <a:ea typeface="+mn-lt"/>
                <a:cs typeface="Arial"/>
              </a:rPr>
              <a:t>Thủng</a:t>
            </a:r>
            <a:r>
              <a:rPr lang="en-US">
                <a:latin typeface="Arial"/>
                <a:ea typeface="+mn-lt"/>
                <a:cs typeface="Arial"/>
              </a:rPr>
              <a:t> bao </a:t>
            </a:r>
            <a:r>
              <a:rPr lang="en-US" err="1">
                <a:latin typeface="Arial"/>
                <a:ea typeface="+mn-lt"/>
                <a:cs typeface="Arial"/>
              </a:rPr>
              <a:t>gan</a:t>
            </a:r>
            <a:endParaRPr lang="en-US">
              <a:latin typeface="Arial"/>
              <a:ea typeface="+mn-lt"/>
              <a:cs typeface="Arial"/>
            </a:endParaRPr>
          </a:p>
          <a:p>
            <a:pPr lvl="1">
              <a:lnSpc>
                <a:spcPct val="150000"/>
              </a:lnSpc>
              <a:buFont typeface="Wingdings" panose="020B0604020202020204" pitchFamily="34" charset="0"/>
              <a:buChar char="§"/>
            </a:pPr>
            <a:endParaRPr lang="en-US">
              <a:latin typeface="Arial" panose="020B0604020202020204" pitchFamily="34" charset="0"/>
              <a:ea typeface="Calibri"/>
              <a:cs typeface="Arial" panose="020B0604020202020204" pitchFamily="34" charset="0"/>
            </a:endParaRPr>
          </a:p>
          <a:p>
            <a:endParaRPr lang="en-US">
              <a:latin typeface="Arial" panose="020B0604020202020204" pitchFamily="34" charset="0"/>
              <a:ea typeface="Calibri"/>
              <a:cs typeface="Arial" panose="020B0604020202020204" pitchFamily="34" charset="0"/>
            </a:endParaRPr>
          </a:p>
        </p:txBody>
      </p:sp>
      <p:sp>
        <p:nvSpPr>
          <p:cNvPr id="5" name="TextBox 4">
            <a:extLst>
              <a:ext uri="{FF2B5EF4-FFF2-40B4-BE49-F238E27FC236}">
                <a16:creationId xmlns:a16="http://schemas.microsoft.com/office/drawing/2014/main" id="{E07E38CB-1BB5-6CE3-70BF-D83F4D757064}"/>
              </a:ext>
            </a:extLst>
          </p:cNvPr>
          <p:cNvSpPr txBox="1"/>
          <p:nvPr/>
        </p:nvSpPr>
        <p:spPr>
          <a:xfrm>
            <a:off x="284586" y="6072320"/>
            <a:ext cx="12199189" cy="79278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i="1" err="1">
                <a:ea typeface="+mn-lt"/>
                <a:cs typeface="+mn-lt"/>
              </a:rPr>
              <a:t>Kalambokis</a:t>
            </a:r>
            <a:r>
              <a:rPr lang="en-US" sz="1600" i="1">
                <a:ea typeface="+mn-lt"/>
                <a:cs typeface="+mn-lt"/>
              </a:rPr>
              <a:t> G, </a:t>
            </a:r>
            <a:r>
              <a:rPr lang="en-US" sz="1600" i="1" err="1">
                <a:ea typeface="+mn-lt"/>
                <a:cs typeface="+mn-lt"/>
              </a:rPr>
              <a:t>Manousou</a:t>
            </a:r>
            <a:r>
              <a:rPr lang="en-US" sz="1600" i="1">
                <a:ea typeface="+mn-lt"/>
                <a:cs typeface="+mn-lt"/>
              </a:rPr>
              <a:t> P, </a:t>
            </a:r>
            <a:r>
              <a:rPr lang="en-US" sz="1600" i="1" err="1">
                <a:ea typeface="+mn-lt"/>
                <a:cs typeface="+mn-lt"/>
              </a:rPr>
              <a:t>Vibhakorn</a:t>
            </a:r>
            <a:r>
              <a:rPr lang="en-US" sz="1600" i="1">
                <a:ea typeface="+mn-lt"/>
                <a:cs typeface="+mn-lt"/>
              </a:rPr>
              <a:t> S. et al. </a:t>
            </a:r>
            <a:r>
              <a:rPr lang="en-US" sz="1600" i="1" err="1">
                <a:ea typeface="+mn-lt"/>
                <a:cs typeface="+mn-lt"/>
              </a:rPr>
              <a:t>Transjugular</a:t>
            </a:r>
            <a:r>
              <a:rPr lang="en-US" sz="1600" i="1">
                <a:ea typeface="+mn-lt"/>
                <a:cs typeface="+mn-lt"/>
              </a:rPr>
              <a:t> liver biopsy—indications, adequacy, quality of specimens, and complications—a systematic review. J Hepatol. 2007;47(2):284–294.</a:t>
            </a:r>
            <a:endParaRPr lang="en-US" sz="1600" i="1">
              <a:cs typeface="Calibri" panose="020F0502020204030204"/>
            </a:endParaRPr>
          </a:p>
        </p:txBody>
      </p:sp>
      <p:sp>
        <p:nvSpPr>
          <p:cNvPr id="7" name="Title 1">
            <a:extLst>
              <a:ext uri="{FF2B5EF4-FFF2-40B4-BE49-F238E27FC236}">
                <a16:creationId xmlns:a16="http://schemas.microsoft.com/office/drawing/2014/main" id="{2BE16084-EFDC-F4FF-C84E-55129B9A0BB3}"/>
              </a:ext>
            </a:extLst>
          </p:cNvPr>
          <p:cNvSpPr txBox="1">
            <a:spLocks/>
          </p:cNvSpPr>
          <p:nvPr/>
        </p:nvSpPr>
        <p:spPr>
          <a:xfrm>
            <a:off x="838200" y="120709"/>
            <a:ext cx="10515600" cy="1066771"/>
          </a:xfrm>
          <a:prstGeom prst="rect">
            <a:avLst/>
          </a:prstGeom>
          <a:solidFill>
            <a:schemeClr val="accent1">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Arial"/>
                <a:cs typeface="Arial"/>
              </a:rPr>
              <a:t>BIẾN CHỨNG</a:t>
            </a:r>
            <a:endParaRPr lang="en-US">
              <a:latin typeface="Arial"/>
              <a:cs typeface="Arial"/>
            </a:endParaRPr>
          </a:p>
        </p:txBody>
      </p:sp>
      <p:pic>
        <p:nvPicPr>
          <p:cNvPr id="4" name="Picture 5">
            <a:extLst>
              <a:ext uri="{FF2B5EF4-FFF2-40B4-BE49-F238E27FC236}">
                <a16:creationId xmlns:a16="http://schemas.microsoft.com/office/drawing/2014/main" id="{EA8AE517-2128-132E-11B4-3ACBC706DD65}"/>
              </a:ext>
            </a:extLst>
          </p:cNvPr>
          <p:cNvPicPr>
            <a:picLocks noChangeAspect="1"/>
          </p:cNvPicPr>
          <p:nvPr/>
        </p:nvPicPr>
        <p:blipFill>
          <a:blip r:embed="rId3"/>
          <a:stretch>
            <a:fillRect/>
          </a:stretch>
        </p:blipFill>
        <p:spPr>
          <a:xfrm>
            <a:off x="6737230" y="1420616"/>
            <a:ext cx="4928558" cy="4663748"/>
          </a:xfrm>
          <a:prstGeom prst="rect">
            <a:avLst/>
          </a:prstGeom>
        </p:spPr>
      </p:pic>
    </p:spTree>
    <p:extLst>
      <p:ext uri="{BB962C8B-B14F-4D97-AF65-F5344CB8AC3E}">
        <p14:creationId xmlns:p14="http://schemas.microsoft.com/office/powerpoint/2010/main" val="3461029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5D336F9-8F80-7920-964A-761143E1C03F}"/>
              </a:ext>
            </a:extLst>
          </p:cNvPr>
          <p:cNvSpPr>
            <a:spLocks noGrp="1"/>
          </p:cNvSpPr>
          <p:nvPr>
            <p:ph type="title"/>
          </p:nvPr>
        </p:nvSpPr>
        <p:spPr>
          <a:xfrm>
            <a:off x="1024965" y="474083"/>
            <a:ext cx="10515600" cy="1325563"/>
          </a:xfrm>
          <a:solidFill>
            <a:schemeClr val="accent1">
              <a:lumMod val="20000"/>
              <a:lumOff val="80000"/>
            </a:schemeClr>
          </a:solidFill>
        </p:spPr>
        <p:txBody>
          <a:bodyPr/>
          <a:lstStyle/>
          <a:p>
            <a:pPr algn="ctr"/>
            <a:r>
              <a:rPr lang="vi-VN" b="1">
                <a:latin typeface="Arial" panose="020B0604020202020204" pitchFamily="34" charset="0"/>
                <a:cs typeface="Arial" panose="020B0604020202020204" pitchFamily="34" charset="0"/>
              </a:rPr>
              <a:t>KẾT QUẢ</a:t>
            </a:r>
          </a:p>
        </p:txBody>
      </p:sp>
      <p:sp>
        <p:nvSpPr>
          <p:cNvPr id="3" name="Chỗ dành sẵn cho Nội dung 2">
            <a:extLst>
              <a:ext uri="{FF2B5EF4-FFF2-40B4-BE49-F238E27FC236}">
                <a16:creationId xmlns:a16="http://schemas.microsoft.com/office/drawing/2014/main" id="{2F7E0899-D508-59CF-7C5F-5EC9842B0CD9}"/>
              </a:ext>
            </a:extLst>
          </p:cNvPr>
          <p:cNvSpPr>
            <a:spLocks noGrp="1"/>
          </p:cNvSpPr>
          <p:nvPr>
            <p:ph idx="1"/>
          </p:nvPr>
        </p:nvSpPr>
        <p:spPr>
          <a:xfrm>
            <a:off x="1024965" y="2184213"/>
            <a:ext cx="10515600" cy="3704357"/>
          </a:xfrm>
          <a:ln>
            <a:solidFill>
              <a:srgbClr val="4472C4"/>
            </a:solidFill>
          </a:ln>
        </p:spPr>
        <p:txBody>
          <a:bodyPr vert="horz" lIns="91440" tIns="45720" rIns="91440" bIns="45720" rtlCol="0" anchor="t">
            <a:normAutofit/>
          </a:bodyPr>
          <a:lstStyle/>
          <a:p>
            <a:pPr>
              <a:lnSpc>
                <a:spcPct val="150000"/>
              </a:lnSpc>
            </a:pPr>
            <a:r>
              <a:rPr lang="vi-VN" sz="2400">
                <a:latin typeface="Arial"/>
                <a:ea typeface="+mn-lt"/>
                <a:cs typeface="Arial"/>
              </a:rPr>
              <a:t>Tỷ lệ thành công về mặt kỹ thuật đối với TJLB từ </a:t>
            </a:r>
            <a:r>
              <a:rPr lang="vi-VN" sz="2400" b="1">
                <a:latin typeface="Arial"/>
                <a:ea typeface="+mn-lt"/>
                <a:cs typeface="Arial"/>
              </a:rPr>
              <a:t>87 đến 97%. </a:t>
            </a:r>
            <a:endParaRPr lang="en-US" sz="2400" b="1">
              <a:latin typeface="Arial"/>
              <a:cs typeface="Arial"/>
            </a:endParaRPr>
          </a:p>
          <a:p>
            <a:pPr>
              <a:lnSpc>
                <a:spcPct val="150000"/>
              </a:lnSpc>
            </a:pPr>
            <a:r>
              <a:rPr lang="vi-VN" sz="2400">
                <a:latin typeface="Arial" panose="020B0604020202020204" pitchFamily="34" charset="0"/>
                <a:ea typeface="+mn-lt"/>
                <a:cs typeface="Arial" panose="020B0604020202020204" pitchFamily="34" charset="0"/>
              </a:rPr>
              <a:t>Sự phân mảnh mẫu đã được báo cáo trong </a:t>
            </a:r>
            <a:r>
              <a:rPr lang="vi-VN" sz="2400" b="1">
                <a:latin typeface="Arial" panose="020B0604020202020204" pitchFamily="34" charset="0"/>
                <a:ea typeface="+mn-lt"/>
                <a:cs typeface="Arial" panose="020B0604020202020204" pitchFamily="34" charset="0"/>
              </a:rPr>
              <a:t>14 đến 25%</a:t>
            </a:r>
            <a:r>
              <a:rPr lang="vi-VN" sz="2400">
                <a:latin typeface="Arial" panose="020B0604020202020204" pitchFamily="34" charset="0"/>
                <a:ea typeface="+mn-lt"/>
                <a:cs typeface="Arial" panose="020B0604020202020204" pitchFamily="34" charset="0"/>
              </a:rPr>
              <a:t> mẫu TJLB</a:t>
            </a:r>
          </a:p>
          <a:p>
            <a:pPr>
              <a:lnSpc>
                <a:spcPct val="150000"/>
              </a:lnSpc>
            </a:pPr>
            <a:r>
              <a:rPr lang="vi-VN" sz="2400">
                <a:latin typeface="Arial" panose="020B0604020202020204" pitchFamily="34" charset="0"/>
                <a:ea typeface="+mn-lt"/>
                <a:cs typeface="Arial" panose="020B0604020202020204" pitchFamily="34" charset="0"/>
              </a:rPr>
              <a:t>Một mẫu gan dài </a:t>
            </a:r>
            <a:r>
              <a:rPr lang="vi-VN" sz="2400" b="1">
                <a:latin typeface="Arial" panose="020B0604020202020204" pitchFamily="34" charset="0"/>
                <a:ea typeface="+mn-lt"/>
                <a:cs typeface="Arial" panose="020B0604020202020204" pitchFamily="34" charset="0"/>
              </a:rPr>
              <a:t>15 </a:t>
            </a:r>
            <a:r>
              <a:rPr lang="vi-VN" sz="2400" b="1" err="1">
                <a:latin typeface="Arial" panose="020B0604020202020204" pitchFamily="34" charset="0"/>
                <a:ea typeface="+mn-lt"/>
                <a:cs typeface="Arial" panose="020B0604020202020204" pitchFamily="34" charset="0"/>
              </a:rPr>
              <a:t>mm</a:t>
            </a:r>
            <a:r>
              <a:rPr lang="vi-VN" sz="2400">
                <a:latin typeface="Arial" panose="020B0604020202020204" pitchFamily="34" charset="0"/>
                <a:ea typeface="+mn-lt"/>
                <a:cs typeface="Arial" panose="020B0604020202020204" pitchFamily="34" charset="0"/>
              </a:rPr>
              <a:t> chứa </a:t>
            </a:r>
            <a:r>
              <a:rPr lang="vi-VN" sz="2400" b="1">
                <a:latin typeface="Arial" panose="020B0604020202020204" pitchFamily="34" charset="0"/>
                <a:ea typeface="+mn-lt"/>
                <a:cs typeface="Arial" panose="020B0604020202020204" pitchFamily="34" charset="0"/>
              </a:rPr>
              <a:t>6 đến 10 khoảng cửa</a:t>
            </a:r>
            <a:r>
              <a:rPr lang="vi-VN" sz="2400">
                <a:latin typeface="Arial" panose="020B0604020202020204" pitchFamily="34" charset="0"/>
                <a:ea typeface="+mn-lt"/>
                <a:cs typeface="Arial" panose="020B0604020202020204" pitchFamily="34" charset="0"/>
              </a:rPr>
              <a:t> hoàn chỉnh được coi là đủ để chẩn đoán mô bệnh học của bệnh gan lan tỏa. Tiêu chuẩn này đạt được trong TJLB trong </a:t>
            </a:r>
            <a:r>
              <a:rPr lang="vi-VN" sz="2400" b="1">
                <a:latin typeface="Arial" panose="020B0604020202020204" pitchFamily="34" charset="0"/>
                <a:ea typeface="+mn-lt"/>
                <a:cs typeface="Arial" panose="020B0604020202020204" pitchFamily="34" charset="0"/>
              </a:rPr>
              <a:t>89 đến 96%</a:t>
            </a:r>
            <a:r>
              <a:rPr lang="vi-VN" sz="2400">
                <a:latin typeface="Arial" panose="020B0604020202020204" pitchFamily="34" charset="0"/>
                <a:ea typeface="+mn-lt"/>
                <a:cs typeface="Arial" panose="020B0604020202020204" pitchFamily="34" charset="0"/>
              </a:rPr>
              <a:t> trường hợp.</a:t>
            </a:r>
            <a:endParaRPr lang="vi-VN" sz="24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DC4C907-50A2-1BF8-8833-7FF4A244A372}"/>
              </a:ext>
            </a:extLst>
          </p:cNvPr>
          <p:cNvSpPr txBox="1"/>
          <p:nvPr/>
        </p:nvSpPr>
        <p:spPr>
          <a:xfrm>
            <a:off x="951360" y="6136326"/>
            <a:ext cx="120804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mn-lt"/>
                <a:cs typeface="+mn-lt"/>
              </a:rPr>
              <a:t>George Behrens, Hector Ferral. </a:t>
            </a:r>
            <a:r>
              <a:rPr lang="en-US" i="1" err="1">
                <a:ea typeface="+mn-lt"/>
                <a:cs typeface="+mn-lt"/>
              </a:rPr>
              <a:t>Transjugular</a:t>
            </a:r>
            <a:r>
              <a:rPr lang="en-US" i="1"/>
              <a:t> Liver Biopsy. </a:t>
            </a:r>
            <a:r>
              <a:rPr lang="en-US" i="1">
                <a:ea typeface="+mn-lt"/>
                <a:cs typeface="+mn-lt"/>
              </a:rPr>
              <a:t> 2012; 29(2): 111–117.</a:t>
            </a:r>
          </a:p>
          <a:p>
            <a:endParaRPr lang="en-US" u="sng">
              <a:cs typeface="Calibri"/>
            </a:endParaRPr>
          </a:p>
        </p:txBody>
      </p:sp>
    </p:spTree>
    <p:extLst>
      <p:ext uri="{BB962C8B-B14F-4D97-AF65-F5344CB8AC3E}">
        <p14:creationId xmlns:p14="http://schemas.microsoft.com/office/powerpoint/2010/main" val="1541102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4DF7-B72D-1625-7576-52F24B3F45D0}"/>
              </a:ext>
            </a:extLst>
          </p:cNvPr>
          <p:cNvSpPr>
            <a:spLocks noGrp="1"/>
          </p:cNvSpPr>
          <p:nvPr>
            <p:ph type="title"/>
          </p:nvPr>
        </p:nvSpPr>
        <p:spPr>
          <a:solidFill>
            <a:schemeClr val="accent1">
              <a:lumMod val="20000"/>
              <a:lumOff val="80000"/>
            </a:schemeClr>
          </a:solidFill>
        </p:spPr>
        <p:txBody>
          <a:bodyPr/>
          <a:lstStyle/>
          <a:p>
            <a:pPr algn="ctr"/>
            <a:r>
              <a:rPr lang="en-US" b="1">
                <a:latin typeface="Arial" panose="020B0604020202020204" pitchFamily="34" charset="0"/>
                <a:cs typeface="Arial" panose="020B0604020202020204" pitchFamily="34" charset="0"/>
              </a:rPr>
              <a:t>SO SÁNH TJLB VÀ PLB</a:t>
            </a:r>
          </a:p>
        </p:txBody>
      </p:sp>
      <p:sp>
        <p:nvSpPr>
          <p:cNvPr id="3" name="Content Placeholder 2">
            <a:extLst>
              <a:ext uri="{FF2B5EF4-FFF2-40B4-BE49-F238E27FC236}">
                <a16:creationId xmlns:a16="http://schemas.microsoft.com/office/drawing/2014/main" id="{841BC857-CBD8-4CDE-AFFE-D16FB182D887}"/>
              </a:ext>
            </a:extLst>
          </p:cNvPr>
          <p:cNvSpPr>
            <a:spLocks noGrp="1"/>
          </p:cNvSpPr>
          <p:nvPr>
            <p:ph idx="1"/>
          </p:nvPr>
        </p:nvSpPr>
        <p:spPr>
          <a:xfrm>
            <a:off x="838200" y="1825625"/>
            <a:ext cx="10515600" cy="3574961"/>
          </a:xfrm>
          <a:ln>
            <a:solidFill>
              <a:srgbClr val="4472C4"/>
            </a:solidFill>
          </a:ln>
        </p:spPr>
        <p:txBody>
          <a:bodyPr vert="horz" lIns="91440" tIns="45720" rIns="91440" bIns="45720" rtlCol="0" anchor="t">
            <a:normAutofit/>
          </a:bodyPr>
          <a:lstStyle/>
          <a:p>
            <a:pPr>
              <a:lnSpc>
                <a:spcPct val="150000"/>
              </a:lnSpc>
            </a:pPr>
            <a:r>
              <a:rPr lang="en-US" err="1">
                <a:latin typeface="Arial"/>
                <a:ea typeface="+mn-lt"/>
                <a:cs typeface="Arial"/>
              </a:rPr>
              <a:t>Tỷ</a:t>
            </a:r>
            <a:r>
              <a:rPr lang="en-US">
                <a:latin typeface="Arial"/>
                <a:ea typeface="+mn-lt"/>
                <a:cs typeface="Arial"/>
              </a:rPr>
              <a:t> </a:t>
            </a:r>
            <a:r>
              <a:rPr lang="en-US" err="1">
                <a:latin typeface="Arial"/>
                <a:ea typeface="+mn-lt"/>
                <a:cs typeface="Arial"/>
              </a:rPr>
              <a:t>lệ</a:t>
            </a:r>
            <a:r>
              <a:rPr lang="en-US">
                <a:latin typeface="Arial"/>
                <a:ea typeface="+mn-lt"/>
                <a:cs typeface="Arial"/>
              </a:rPr>
              <a:t> </a:t>
            </a:r>
            <a:r>
              <a:rPr lang="en-US" err="1">
                <a:latin typeface="Arial"/>
                <a:ea typeface="+mn-lt"/>
                <a:cs typeface="Arial"/>
              </a:rPr>
              <a:t>biến</a:t>
            </a:r>
            <a:r>
              <a:rPr lang="en-US">
                <a:latin typeface="Arial"/>
                <a:ea typeface="+mn-lt"/>
                <a:cs typeface="Arial"/>
              </a:rPr>
              <a:t> </a:t>
            </a:r>
            <a:r>
              <a:rPr lang="en-US" err="1">
                <a:latin typeface="Arial"/>
                <a:ea typeface="+mn-lt"/>
                <a:cs typeface="Arial"/>
              </a:rPr>
              <a:t>chứng</a:t>
            </a:r>
            <a:r>
              <a:rPr lang="en-US">
                <a:latin typeface="Arial"/>
                <a:ea typeface="+mn-lt"/>
                <a:cs typeface="Arial"/>
              </a:rPr>
              <a:t> </a:t>
            </a:r>
            <a:r>
              <a:rPr lang="en-US" err="1">
                <a:latin typeface="Arial"/>
                <a:ea typeface="+mn-lt"/>
                <a:cs typeface="Arial"/>
              </a:rPr>
              <a:t>và</a:t>
            </a:r>
            <a:r>
              <a:rPr lang="en-US">
                <a:latin typeface="Arial"/>
                <a:ea typeface="+mn-lt"/>
                <a:cs typeface="Arial"/>
              </a:rPr>
              <a:t> </a:t>
            </a:r>
            <a:r>
              <a:rPr lang="en-US" err="1">
                <a:latin typeface="Arial"/>
                <a:ea typeface="+mn-lt"/>
                <a:cs typeface="Arial"/>
              </a:rPr>
              <a:t>tỷ</a:t>
            </a:r>
            <a:r>
              <a:rPr lang="en-US">
                <a:latin typeface="Arial"/>
                <a:ea typeface="+mn-lt"/>
                <a:cs typeface="Arial"/>
              </a:rPr>
              <a:t> </a:t>
            </a:r>
            <a:r>
              <a:rPr lang="en-US" err="1">
                <a:latin typeface="Arial"/>
                <a:ea typeface="+mn-lt"/>
                <a:cs typeface="Arial"/>
              </a:rPr>
              <a:t>lệ</a:t>
            </a:r>
            <a:r>
              <a:rPr lang="en-US">
                <a:latin typeface="Arial"/>
                <a:ea typeface="+mn-lt"/>
                <a:cs typeface="Arial"/>
              </a:rPr>
              <a:t> </a:t>
            </a:r>
            <a:r>
              <a:rPr lang="en-US" err="1">
                <a:latin typeface="Arial"/>
                <a:ea typeface="+mn-lt"/>
                <a:cs typeface="Arial"/>
              </a:rPr>
              <a:t>tử</a:t>
            </a:r>
            <a:r>
              <a:rPr lang="en-US">
                <a:latin typeface="Arial"/>
                <a:ea typeface="+mn-lt"/>
                <a:cs typeface="Arial"/>
              </a:rPr>
              <a:t> </a:t>
            </a:r>
            <a:r>
              <a:rPr lang="en-US" err="1">
                <a:latin typeface="Arial"/>
                <a:ea typeface="+mn-lt"/>
                <a:cs typeface="Arial"/>
              </a:rPr>
              <a:t>vong</a:t>
            </a:r>
            <a:r>
              <a:rPr lang="en-US">
                <a:latin typeface="Arial"/>
                <a:ea typeface="+mn-lt"/>
                <a:cs typeface="Arial"/>
              </a:rPr>
              <a:t> </a:t>
            </a:r>
            <a:r>
              <a:rPr lang="en-US" err="1">
                <a:latin typeface="Arial"/>
                <a:ea typeface="+mn-lt"/>
                <a:cs typeface="Arial"/>
              </a:rPr>
              <a:t>tương</a:t>
            </a:r>
            <a:r>
              <a:rPr lang="en-US">
                <a:latin typeface="Arial"/>
                <a:ea typeface="+mn-lt"/>
                <a:cs typeface="Arial"/>
              </a:rPr>
              <a:t> </a:t>
            </a:r>
            <a:r>
              <a:rPr lang="en-US" err="1">
                <a:latin typeface="Arial"/>
                <a:ea typeface="+mn-lt"/>
                <a:cs typeface="Arial"/>
              </a:rPr>
              <a:t>đương</a:t>
            </a:r>
            <a:r>
              <a:rPr lang="en-US">
                <a:latin typeface="Arial"/>
                <a:ea typeface="+mn-lt"/>
                <a:cs typeface="Arial"/>
              </a:rPr>
              <a:t> so </a:t>
            </a:r>
            <a:r>
              <a:rPr lang="en-US" err="1">
                <a:latin typeface="Arial"/>
                <a:ea typeface="+mn-lt"/>
                <a:cs typeface="Arial"/>
              </a:rPr>
              <a:t>với</a:t>
            </a:r>
            <a:r>
              <a:rPr lang="en-US">
                <a:latin typeface="Arial"/>
                <a:ea typeface="+mn-lt"/>
                <a:cs typeface="Arial"/>
              </a:rPr>
              <a:t> PLB</a:t>
            </a:r>
            <a:endParaRPr lang="en-US">
              <a:latin typeface="Arial"/>
              <a:cs typeface="Arial"/>
            </a:endParaRPr>
          </a:p>
          <a:p>
            <a:pPr>
              <a:lnSpc>
                <a:spcPct val="150000"/>
              </a:lnSpc>
            </a:pPr>
            <a:r>
              <a:rPr lang="en-US" err="1">
                <a:latin typeface="Arial"/>
                <a:ea typeface="+mn-lt"/>
                <a:cs typeface="Arial"/>
              </a:rPr>
              <a:t>Mẫu</a:t>
            </a:r>
            <a:r>
              <a:rPr lang="en-US">
                <a:latin typeface="Arial"/>
                <a:ea typeface="+mn-lt"/>
                <a:cs typeface="Arial"/>
              </a:rPr>
              <a:t> PLB </a:t>
            </a:r>
            <a:r>
              <a:rPr lang="en-US" err="1">
                <a:latin typeface="Arial"/>
                <a:ea typeface="+mn-lt"/>
                <a:cs typeface="Arial"/>
              </a:rPr>
              <a:t>ít</a:t>
            </a:r>
            <a:r>
              <a:rPr lang="en-US">
                <a:latin typeface="Arial"/>
                <a:ea typeface="+mn-lt"/>
                <a:cs typeface="Arial"/>
              </a:rPr>
              <a:t> </a:t>
            </a:r>
            <a:r>
              <a:rPr lang="en-US" err="1">
                <a:latin typeface="Arial"/>
                <a:ea typeface="+mn-lt"/>
                <a:cs typeface="Arial"/>
              </a:rPr>
              <a:t>bị</a:t>
            </a:r>
            <a:r>
              <a:rPr lang="en-US">
                <a:latin typeface="Arial"/>
                <a:ea typeface="+mn-lt"/>
                <a:cs typeface="Arial"/>
              </a:rPr>
              <a:t> </a:t>
            </a:r>
            <a:r>
              <a:rPr lang="en-US" err="1">
                <a:latin typeface="Arial"/>
                <a:ea typeface="+mn-lt"/>
                <a:cs typeface="Arial"/>
              </a:rPr>
              <a:t>phân</a:t>
            </a:r>
            <a:r>
              <a:rPr lang="en-US">
                <a:latin typeface="Arial"/>
                <a:ea typeface="+mn-lt"/>
                <a:cs typeface="Arial"/>
              </a:rPr>
              <a:t> </a:t>
            </a:r>
            <a:r>
              <a:rPr lang="en-US" err="1">
                <a:latin typeface="Arial"/>
                <a:ea typeface="+mn-lt"/>
                <a:cs typeface="Arial"/>
              </a:rPr>
              <a:t>mảnh</a:t>
            </a:r>
            <a:r>
              <a:rPr lang="en-US">
                <a:latin typeface="Arial"/>
                <a:ea typeface="+mn-lt"/>
                <a:cs typeface="Arial"/>
              </a:rPr>
              <a:t> </a:t>
            </a:r>
            <a:r>
              <a:rPr lang="en-US" err="1">
                <a:latin typeface="Arial"/>
                <a:ea typeface="+mn-lt"/>
                <a:cs typeface="Arial"/>
              </a:rPr>
              <a:t>hơn</a:t>
            </a:r>
            <a:endParaRPr lang="en-US">
              <a:latin typeface="Arial"/>
              <a:ea typeface="+mn-lt"/>
              <a:cs typeface="Arial"/>
            </a:endParaRPr>
          </a:p>
          <a:p>
            <a:pPr>
              <a:lnSpc>
                <a:spcPct val="150000"/>
              </a:lnSpc>
            </a:pPr>
            <a:r>
              <a:rPr lang="en-US">
                <a:latin typeface="Arial"/>
                <a:ea typeface="+mn-lt"/>
                <a:cs typeface="Arial"/>
              </a:rPr>
              <a:t>TJLB </a:t>
            </a:r>
            <a:r>
              <a:rPr lang="en-US" err="1">
                <a:latin typeface="Arial"/>
                <a:ea typeface="+mn-lt"/>
                <a:cs typeface="Arial"/>
              </a:rPr>
              <a:t>tốn</a:t>
            </a:r>
            <a:r>
              <a:rPr lang="en-US">
                <a:latin typeface="Arial"/>
                <a:ea typeface="+mn-lt"/>
                <a:cs typeface="Arial"/>
              </a:rPr>
              <a:t> </a:t>
            </a:r>
            <a:r>
              <a:rPr lang="en-US" err="1">
                <a:latin typeface="Arial"/>
                <a:ea typeface="+mn-lt"/>
                <a:cs typeface="Arial"/>
              </a:rPr>
              <a:t>nhiều</a:t>
            </a:r>
            <a:r>
              <a:rPr lang="en-US">
                <a:latin typeface="Arial"/>
                <a:ea typeface="+mn-lt"/>
                <a:cs typeface="Arial"/>
              </a:rPr>
              <a:t> </a:t>
            </a:r>
            <a:r>
              <a:rPr lang="en-US" err="1">
                <a:latin typeface="Arial"/>
                <a:ea typeface="+mn-lt"/>
                <a:cs typeface="Arial"/>
              </a:rPr>
              <a:t>thời</a:t>
            </a:r>
            <a:r>
              <a:rPr lang="en-US">
                <a:latin typeface="Arial"/>
                <a:ea typeface="+mn-lt"/>
                <a:cs typeface="Arial"/>
              </a:rPr>
              <a:t> </a:t>
            </a:r>
            <a:r>
              <a:rPr lang="en-US" err="1">
                <a:latin typeface="Arial"/>
                <a:ea typeface="+mn-lt"/>
                <a:cs typeface="Arial"/>
              </a:rPr>
              <a:t>gian</a:t>
            </a:r>
            <a:r>
              <a:rPr lang="en-US">
                <a:latin typeface="Arial"/>
                <a:ea typeface="+mn-lt"/>
                <a:cs typeface="Arial"/>
              </a:rPr>
              <a:t> </a:t>
            </a:r>
            <a:r>
              <a:rPr lang="en-US" err="1">
                <a:latin typeface="Arial"/>
                <a:ea typeface="+mn-lt"/>
                <a:cs typeface="Arial"/>
              </a:rPr>
              <a:t>và</a:t>
            </a:r>
            <a:r>
              <a:rPr lang="en-US">
                <a:latin typeface="Arial"/>
                <a:ea typeface="+mn-lt"/>
                <a:cs typeface="Arial"/>
              </a:rPr>
              <a:t> </a:t>
            </a:r>
            <a:r>
              <a:rPr lang="en-US" err="1">
                <a:latin typeface="Arial"/>
                <a:ea typeface="+mn-lt"/>
                <a:cs typeface="Arial"/>
              </a:rPr>
              <a:t>đòi</a:t>
            </a:r>
            <a:r>
              <a:rPr lang="en-US">
                <a:latin typeface="Arial"/>
                <a:ea typeface="+mn-lt"/>
                <a:cs typeface="Arial"/>
              </a:rPr>
              <a:t> </a:t>
            </a:r>
            <a:r>
              <a:rPr lang="en-US" err="1">
                <a:latin typeface="Arial"/>
                <a:ea typeface="+mn-lt"/>
                <a:cs typeface="Arial"/>
              </a:rPr>
              <a:t>hỏi</a:t>
            </a:r>
            <a:r>
              <a:rPr lang="en-US">
                <a:latin typeface="Arial"/>
                <a:ea typeface="+mn-lt"/>
                <a:cs typeface="Arial"/>
              </a:rPr>
              <a:t> </a:t>
            </a:r>
            <a:r>
              <a:rPr lang="en-US" err="1">
                <a:latin typeface="Arial"/>
                <a:ea typeface="+mn-lt"/>
                <a:cs typeface="Arial"/>
              </a:rPr>
              <a:t>kinh</a:t>
            </a:r>
            <a:r>
              <a:rPr lang="en-US">
                <a:latin typeface="Arial"/>
                <a:ea typeface="+mn-lt"/>
                <a:cs typeface="Arial"/>
              </a:rPr>
              <a:t> </a:t>
            </a:r>
            <a:r>
              <a:rPr lang="en-US" err="1">
                <a:latin typeface="Arial"/>
                <a:ea typeface="+mn-lt"/>
                <a:cs typeface="Arial"/>
              </a:rPr>
              <a:t>nghiệm</a:t>
            </a:r>
            <a:r>
              <a:rPr lang="en-US">
                <a:latin typeface="Arial"/>
                <a:ea typeface="+mn-lt"/>
                <a:cs typeface="Arial"/>
              </a:rPr>
              <a:t> hơn.</a:t>
            </a:r>
            <a:endParaRPr lang="en-US">
              <a:latin typeface="Arial"/>
              <a:cs typeface="Arial"/>
            </a:endParaRPr>
          </a:p>
          <a:p>
            <a:pPr>
              <a:lnSpc>
                <a:spcPct val="150000"/>
              </a:lnSpc>
            </a:pP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12D1513-766D-8E13-1BEE-54213481EC24}"/>
              </a:ext>
            </a:extLst>
          </p:cNvPr>
          <p:cNvSpPr txBox="1"/>
          <p:nvPr/>
        </p:nvSpPr>
        <p:spPr>
          <a:xfrm>
            <a:off x="248689" y="6116983"/>
            <a:ext cx="1202724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cs typeface="Calibri"/>
              </a:rPr>
              <a:t>Kalambokis</a:t>
            </a:r>
            <a:r>
              <a:rPr lang="en-US" i="1">
                <a:cs typeface="Calibri"/>
              </a:rPr>
              <a:t> G, </a:t>
            </a:r>
            <a:r>
              <a:rPr lang="en-US" i="1" err="1">
                <a:cs typeface="Calibri"/>
              </a:rPr>
              <a:t>Manousou</a:t>
            </a:r>
            <a:r>
              <a:rPr lang="en-US" i="1">
                <a:cs typeface="Calibri"/>
              </a:rPr>
              <a:t> P, </a:t>
            </a:r>
            <a:r>
              <a:rPr lang="en-US" i="1" err="1">
                <a:cs typeface="Calibri"/>
              </a:rPr>
              <a:t>Vibhakorn</a:t>
            </a:r>
            <a:r>
              <a:rPr lang="en-US" i="1">
                <a:cs typeface="Calibri"/>
              </a:rPr>
              <a:t> S. et al. </a:t>
            </a:r>
            <a:r>
              <a:rPr lang="en-US" i="1" err="1">
                <a:cs typeface="Calibri"/>
              </a:rPr>
              <a:t>Transjugular</a:t>
            </a:r>
            <a:r>
              <a:rPr lang="en-US" i="1">
                <a:cs typeface="Calibri"/>
              </a:rPr>
              <a:t> liver biopsy—indications, adequacy, quality of specimens, and complications—a systematic review. J Hepatol. 2007;47(2):284–294.</a:t>
            </a:r>
            <a:endParaRPr lang="en-US">
              <a:ea typeface="+mn-lt"/>
              <a:cs typeface="+mn-lt"/>
            </a:endParaRPr>
          </a:p>
          <a:p>
            <a:pPr algn="l"/>
            <a:endParaRPr lang="en-US">
              <a:cs typeface="Calibri"/>
            </a:endParaRPr>
          </a:p>
        </p:txBody>
      </p:sp>
    </p:spTree>
    <p:extLst>
      <p:ext uri="{BB962C8B-B14F-4D97-AF65-F5344CB8AC3E}">
        <p14:creationId xmlns:p14="http://schemas.microsoft.com/office/powerpoint/2010/main" val="312929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DCB9-164D-D13C-73C3-AB5C0FAA407D}"/>
              </a:ext>
            </a:extLst>
          </p:cNvPr>
          <p:cNvSpPr>
            <a:spLocks noGrp="1"/>
          </p:cNvSpPr>
          <p:nvPr>
            <p:ph type="title"/>
          </p:nvPr>
        </p:nvSpPr>
        <p:spPr>
          <a:xfrm>
            <a:off x="838200" y="365125"/>
            <a:ext cx="10515600" cy="1325563"/>
          </a:xfrm>
          <a:solidFill>
            <a:schemeClr val="accent1">
              <a:lumMod val="20000"/>
              <a:lumOff val="80000"/>
            </a:schemeClr>
          </a:solidFill>
        </p:spPr>
        <p:txBody>
          <a:bodyPr>
            <a:normAutofit/>
          </a:bodyPr>
          <a:lstStyle/>
          <a:p>
            <a:pPr algn="ctr"/>
            <a:r>
              <a:rPr lang="vi-VN" sz="4000" b="1">
                <a:latin typeface="Arial" panose="020B0604020202020204" pitchFamily="34" charset="0"/>
                <a:cs typeface="Arial" panose="020B0604020202020204" pitchFamily="34" charset="0"/>
              </a:rPr>
              <a:t>2. </a:t>
            </a:r>
            <a:r>
              <a:rPr lang="en-US" sz="4000" b="1">
                <a:latin typeface="Arial" panose="020B0604020202020204" pitchFamily="34" charset="0"/>
                <a:cs typeface="Arial" panose="020B0604020202020204" pitchFamily="34" charset="0"/>
              </a:rPr>
              <a:t>CÁC BIẾN ĐỔI GIẢI PHẪU CỦA </a:t>
            </a:r>
            <a:br>
              <a:rPr lang="vi-VN" sz="4000" b="1">
                <a:latin typeface="Arial" panose="020B0604020202020204" pitchFamily="34" charset="0"/>
                <a:cs typeface="Arial" panose="020B0604020202020204" pitchFamily="34" charset="0"/>
              </a:rPr>
            </a:br>
            <a:r>
              <a:rPr lang="en-US" sz="4000" b="1">
                <a:latin typeface="Arial" panose="020B0604020202020204" pitchFamily="34" charset="0"/>
                <a:cs typeface="Arial" panose="020B0604020202020204" pitchFamily="34" charset="0"/>
              </a:rPr>
              <a:t>ĐỘNG MẠCH GAN</a:t>
            </a:r>
            <a:endParaRPr lang="vi-VN" sz="4000" b="1">
              <a:latin typeface="Arial" panose="020B0604020202020204" pitchFamily="34" charset="0"/>
              <a:cs typeface="Arial" panose="020B0604020202020204" pitchFamily="34" charset="0"/>
            </a:endParaRPr>
          </a:p>
        </p:txBody>
      </p:sp>
      <p:graphicFrame>
        <p:nvGraphicFramePr>
          <p:cNvPr id="4" name="Sơ đồ 4">
            <a:extLst>
              <a:ext uri="{FF2B5EF4-FFF2-40B4-BE49-F238E27FC236}">
                <a16:creationId xmlns:a16="http://schemas.microsoft.com/office/drawing/2014/main" id="{088563EC-EB0E-D460-2B2A-80628DF96773}"/>
              </a:ext>
            </a:extLst>
          </p:cNvPr>
          <p:cNvGraphicFramePr/>
          <p:nvPr>
            <p:extLst>
              <p:ext uri="{D42A27DB-BD31-4B8C-83A1-F6EECF244321}">
                <p14:modId xmlns:p14="http://schemas.microsoft.com/office/powerpoint/2010/main" val="2554817107"/>
              </p:ext>
            </p:extLst>
          </p:nvPr>
        </p:nvGraphicFramePr>
        <p:xfrm>
          <a:off x="1538378" y="1341407"/>
          <a:ext cx="8482640" cy="5152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234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35D62D-0790-BC8E-411D-DFEF503A73AF}"/>
              </a:ext>
            </a:extLst>
          </p:cNvPr>
          <p:cNvSpPr txBox="1"/>
          <p:nvPr/>
        </p:nvSpPr>
        <p:spPr>
          <a:xfrm>
            <a:off x="481466" y="7013"/>
            <a:ext cx="11489612" cy="707886"/>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Arial" panose="020B0604020202020204" pitchFamily="34" charset="0"/>
                <a:cs typeface="Arial" panose="020B0604020202020204" pitchFamily="34" charset="0"/>
              </a:rPr>
              <a:t>ĐẶT VẤN ĐỀ</a:t>
            </a:r>
            <a:r>
              <a:rPr lang="vi-VN" sz="4000" b="1">
                <a:latin typeface="Arial" panose="020B0604020202020204" pitchFamily="34" charset="0"/>
                <a:cs typeface="Arial" panose="020B0604020202020204" pitchFamily="34" charset="0"/>
              </a:rPr>
              <a:t> </a:t>
            </a:r>
            <a:endParaRPr lang="en-US" sz="4000" b="1">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8AC98B8-844A-32AB-B483-1E921573C728}"/>
              </a:ext>
            </a:extLst>
          </p:cNvPr>
          <p:cNvSpPr txBox="1"/>
          <p:nvPr/>
        </p:nvSpPr>
        <p:spPr>
          <a:xfrm>
            <a:off x="355927" y="950497"/>
            <a:ext cx="6088636" cy="5253811"/>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Bef>
                <a:spcPts val="1000"/>
              </a:spcBef>
              <a:buFont typeface="Wingdings"/>
              <a:buChar char="ü"/>
            </a:pPr>
            <a:r>
              <a:rPr lang="en-US" sz="2300" err="1">
                <a:latin typeface="Arial"/>
                <a:ea typeface="+mn-lt"/>
                <a:cs typeface="Arial"/>
              </a:rPr>
              <a:t>Giải</a:t>
            </a:r>
            <a:r>
              <a:rPr lang="en-US" sz="2300">
                <a:latin typeface="Arial"/>
                <a:ea typeface="+mn-lt"/>
                <a:cs typeface="Arial"/>
              </a:rPr>
              <a:t> </a:t>
            </a:r>
            <a:r>
              <a:rPr lang="en-US" sz="2300" err="1">
                <a:latin typeface="Arial"/>
                <a:ea typeface="+mn-lt"/>
                <a:cs typeface="Arial"/>
              </a:rPr>
              <a:t>phẫu</a:t>
            </a:r>
            <a:r>
              <a:rPr lang="en-US" sz="2300">
                <a:latin typeface="Arial"/>
                <a:ea typeface="+mn-lt"/>
                <a:cs typeface="Arial"/>
              </a:rPr>
              <a:t> </a:t>
            </a:r>
            <a:r>
              <a:rPr lang="en-US" sz="2300" err="1">
                <a:latin typeface="Arial"/>
                <a:ea typeface="+mn-lt"/>
                <a:cs typeface="Arial"/>
              </a:rPr>
              <a:t>thông</a:t>
            </a:r>
            <a:r>
              <a:rPr lang="en-US" sz="2300">
                <a:latin typeface="Arial"/>
                <a:ea typeface="+mn-lt"/>
                <a:cs typeface="Arial"/>
              </a:rPr>
              <a:t> </a:t>
            </a:r>
            <a:r>
              <a:rPr lang="en-US" sz="2300" err="1">
                <a:latin typeface="Arial"/>
                <a:ea typeface="+mn-lt"/>
                <a:cs typeface="Arial"/>
              </a:rPr>
              <a:t>thường</a:t>
            </a:r>
            <a:r>
              <a:rPr lang="en-US" sz="2300">
                <a:latin typeface="Arial"/>
                <a:ea typeface="+mn-lt"/>
                <a:cs typeface="Arial"/>
              </a:rPr>
              <a:t> </a:t>
            </a:r>
            <a:r>
              <a:rPr lang="en-US" sz="2300" err="1">
                <a:latin typeface="Arial"/>
                <a:ea typeface="+mn-lt"/>
                <a:cs typeface="Arial"/>
              </a:rPr>
              <a:t>của</a:t>
            </a:r>
            <a:r>
              <a:rPr lang="en-US" sz="2300">
                <a:latin typeface="Arial"/>
                <a:ea typeface="+mn-lt"/>
                <a:cs typeface="Arial"/>
              </a:rPr>
              <a:t> ĐM </a:t>
            </a:r>
            <a:r>
              <a:rPr lang="en-US" sz="2300" err="1">
                <a:latin typeface="Arial"/>
                <a:ea typeface="+mn-lt"/>
                <a:cs typeface="Arial"/>
              </a:rPr>
              <a:t>gan</a:t>
            </a:r>
            <a:r>
              <a:rPr lang="en-US" sz="2300">
                <a:latin typeface="Arial"/>
                <a:ea typeface="+mn-lt"/>
                <a:cs typeface="Arial"/>
              </a:rPr>
              <a:t> </a:t>
            </a:r>
            <a:r>
              <a:rPr lang="en-US" sz="2300" b="1">
                <a:latin typeface="Arial"/>
                <a:ea typeface="+mn-lt"/>
                <a:cs typeface="Arial"/>
              </a:rPr>
              <a:t>55%</a:t>
            </a:r>
            <a:r>
              <a:rPr lang="en-US" sz="2300">
                <a:latin typeface="Arial"/>
                <a:ea typeface="+mn-lt"/>
                <a:cs typeface="Arial"/>
              </a:rPr>
              <a:t>, </a:t>
            </a:r>
            <a:r>
              <a:rPr lang="en-US" sz="2300" err="1">
                <a:latin typeface="Arial"/>
                <a:ea typeface="+mn-lt"/>
                <a:cs typeface="Arial"/>
              </a:rPr>
              <a:t>các</a:t>
            </a:r>
            <a:r>
              <a:rPr lang="en-US" sz="2300">
                <a:latin typeface="Arial"/>
                <a:ea typeface="+mn-lt"/>
                <a:cs typeface="Arial"/>
              </a:rPr>
              <a:t> </a:t>
            </a:r>
            <a:r>
              <a:rPr lang="en-US" sz="2300" err="1">
                <a:latin typeface="Arial"/>
                <a:ea typeface="+mn-lt"/>
                <a:cs typeface="Arial"/>
              </a:rPr>
              <a:t>biến</a:t>
            </a:r>
            <a:r>
              <a:rPr lang="en-US" sz="2300">
                <a:latin typeface="Arial"/>
                <a:ea typeface="+mn-lt"/>
                <a:cs typeface="Arial"/>
              </a:rPr>
              <a:t> </a:t>
            </a:r>
            <a:r>
              <a:rPr lang="en-US" sz="2300" err="1">
                <a:latin typeface="Arial"/>
                <a:ea typeface="+mn-lt"/>
                <a:cs typeface="Arial"/>
              </a:rPr>
              <a:t>thể</a:t>
            </a:r>
            <a:r>
              <a:rPr lang="en-US" sz="2300">
                <a:latin typeface="Arial"/>
                <a:ea typeface="+mn-lt"/>
                <a:cs typeface="Arial"/>
              </a:rPr>
              <a:t> </a:t>
            </a:r>
            <a:r>
              <a:rPr lang="en-US" sz="2300" err="1">
                <a:latin typeface="Arial"/>
                <a:ea typeface="+mn-lt"/>
                <a:cs typeface="Arial"/>
              </a:rPr>
              <a:t>khác</a:t>
            </a:r>
            <a:r>
              <a:rPr lang="en-US" sz="2300">
                <a:latin typeface="Arial"/>
                <a:ea typeface="+mn-lt"/>
                <a:cs typeface="Arial"/>
              </a:rPr>
              <a:t> </a:t>
            </a:r>
            <a:r>
              <a:rPr lang="en-US" sz="2300" err="1">
                <a:latin typeface="Arial"/>
                <a:ea typeface="+mn-lt"/>
                <a:cs typeface="Arial"/>
              </a:rPr>
              <a:t>chiếm</a:t>
            </a:r>
            <a:r>
              <a:rPr lang="en-US" sz="2300">
                <a:latin typeface="Arial"/>
                <a:ea typeface="+mn-lt"/>
                <a:cs typeface="Arial"/>
              </a:rPr>
              <a:t> </a:t>
            </a:r>
            <a:r>
              <a:rPr lang="en-US" sz="2300" b="1">
                <a:latin typeface="Arial"/>
                <a:ea typeface="+mn-lt"/>
                <a:cs typeface="Arial"/>
              </a:rPr>
              <a:t>45% </a:t>
            </a:r>
            <a:r>
              <a:rPr lang="en-US" sz="2300" err="1">
                <a:latin typeface="Arial"/>
                <a:ea typeface="+mn-lt"/>
                <a:cs typeface="Arial"/>
              </a:rPr>
              <a:t>theo</a:t>
            </a:r>
            <a:r>
              <a:rPr lang="en-US" sz="2300">
                <a:latin typeface="Arial"/>
                <a:ea typeface="+mn-lt"/>
                <a:cs typeface="Arial"/>
              </a:rPr>
              <a:t> Michels</a:t>
            </a:r>
            <a:endParaRPr lang="en-US" sz="2300">
              <a:cs typeface="Calibri" panose="020F0502020204030204"/>
            </a:endParaRPr>
          </a:p>
          <a:p>
            <a:pPr marL="285750" indent="-285750">
              <a:lnSpc>
                <a:spcPct val="150000"/>
              </a:lnSpc>
              <a:spcBef>
                <a:spcPts val="1000"/>
              </a:spcBef>
              <a:buFont typeface="Wingdings,Sans-Serif"/>
              <a:buChar char="ü"/>
            </a:pPr>
            <a:r>
              <a:rPr lang="en-US" sz="2300" b="1">
                <a:latin typeface="Arial"/>
                <a:ea typeface="+mn-lt"/>
                <a:cs typeface="Arial"/>
              </a:rPr>
              <a:t>Vai </a:t>
            </a:r>
            <a:r>
              <a:rPr lang="en-US" sz="2300" b="1" err="1">
                <a:latin typeface="Arial"/>
                <a:ea typeface="+mn-lt"/>
                <a:cs typeface="Arial"/>
              </a:rPr>
              <a:t>trò</a:t>
            </a:r>
            <a:r>
              <a:rPr lang="en-US" sz="2300" b="1">
                <a:latin typeface="Arial"/>
                <a:ea typeface="+mn-lt"/>
                <a:cs typeface="Arial"/>
              </a:rPr>
              <a:t> </a:t>
            </a:r>
            <a:r>
              <a:rPr lang="en-US" sz="2300" b="1" err="1">
                <a:latin typeface="Arial"/>
                <a:ea typeface="+mn-lt"/>
                <a:cs typeface="Arial"/>
              </a:rPr>
              <a:t>quan</a:t>
            </a:r>
            <a:r>
              <a:rPr lang="en-US" sz="2300" b="1">
                <a:latin typeface="Arial"/>
                <a:ea typeface="+mn-lt"/>
                <a:cs typeface="Arial"/>
              </a:rPr>
              <a:t> </a:t>
            </a:r>
            <a:r>
              <a:rPr lang="en-US" sz="2300" b="1" err="1">
                <a:latin typeface="Arial"/>
                <a:ea typeface="+mn-lt"/>
                <a:cs typeface="Arial"/>
              </a:rPr>
              <a:t>trọng</a:t>
            </a:r>
            <a:r>
              <a:rPr lang="en-US" sz="2300" b="1">
                <a:latin typeface="Arial"/>
                <a:ea typeface="+mn-lt"/>
                <a:cs typeface="Arial"/>
              </a:rPr>
              <a:t> </a:t>
            </a:r>
            <a:r>
              <a:rPr lang="en-US" sz="2300" b="1" err="1">
                <a:latin typeface="Arial"/>
                <a:ea typeface="+mn-lt"/>
                <a:cs typeface="Arial"/>
              </a:rPr>
              <a:t>trong</a:t>
            </a:r>
            <a:r>
              <a:rPr lang="en-US" sz="2300" b="1">
                <a:latin typeface="Arial"/>
                <a:ea typeface="+mn-lt"/>
                <a:cs typeface="Arial"/>
              </a:rPr>
              <a:t> </a:t>
            </a:r>
            <a:r>
              <a:rPr lang="en-US" sz="2300" b="1" err="1">
                <a:latin typeface="Arial"/>
                <a:ea typeface="+mn-lt"/>
                <a:cs typeface="Arial"/>
              </a:rPr>
              <a:t>thực</a:t>
            </a:r>
            <a:r>
              <a:rPr lang="en-US" sz="2300" b="1">
                <a:latin typeface="Arial"/>
                <a:ea typeface="+mn-lt"/>
                <a:cs typeface="Arial"/>
              </a:rPr>
              <a:t> </a:t>
            </a:r>
            <a:r>
              <a:rPr lang="en-US" sz="2300" b="1" err="1">
                <a:latin typeface="Arial"/>
                <a:ea typeface="+mn-lt"/>
                <a:cs typeface="Arial"/>
              </a:rPr>
              <a:t>hành</a:t>
            </a:r>
            <a:r>
              <a:rPr lang="en-US" sz="2300" b="1">
                <a:latin typeface="Arial"/>
                <a:ea typeface="+mn-lt"/>
                <a:cs typeface="Arial"/>
              </a:rPr>
              <a:t> </a:t>
            </a:r>
            <a:r>
              <a:rPr lang="en-US" sz="2300" b="1" err="1">
                <a:latin typeface="Arial"/>
                <a:ea typeface="+mn-lt"/>
                <a:cs typeface="Arial"/>
              </a:rPr>
              <a:t>lâm</a:t>
            </a:r>
            <a:r>
              <a:rPr lang="en-US" sz="2300" b="1">
                <a:latin typeface="Arial"/>
                <a:ea typeface="+mn-lt"/>
                <a:cs typeface="Arial"/>
              </a:rPr>
              <a:t> </a:t>
            </a:r>
            <a:r>
              <a:rPr lang="en-US" sz="2300" b="1" err="1">
                <a:latin typeface="Arial"/>
                <a:ea typeface="+mn-lt"/>
                <a:cs typeface="Arial"/>
              </a:rPr>
              <a:t>sàng</a:t>
            </a:r>
            <a:endParaRPr lang="en-US" sz="2300" b="1" err="1">
              <a:latin typeface="Arial"/>
              <a:cs typeface="Arial"/>
            </a:endParaRPr>
          </a:p>
          <a:p>
            <a:pPr marL="285750" indent="-285750">
              <a:lnSpc>
                <a:spcPct val="150000"/>
              </a:lnSpc>
              <a:spcBef>
                <a:spcPts val="1000"/>
              </a:spcBef>
              <a:buFont typeface="Wingdings,Sans-Serif"/>
              <a:buChar char="ü"/>
            </a:pPr>
            <a:r>
              <a:rPr lang="en-US" sz="2300" b="1" err="1">
                <a:latin typeface="Arial"/>
                <a:ea typeface="+mn-lt"/>
                <a:cs typeface="Arial"/>
              </a:rPr>
              <a:t>Hạn</a:t>
            </a:r>
            <a:r>
              <a:rPr lang="en-US" sz="2300" b="1">
                <a:latin typeface="Arial"/>
                <a:ea typeface="+mn-lt"/>
                <a:cs typeface="Arial"/>
              </a:rPr>
              <a:t> </a:t>
            </a:r>
            <a:r>
              <a:rPr lang="en-US" sz="2300" b="1" err="1">
                <a:latin typeface="Arial"/>
                <a:ea typeface="+mn-lt"/>
                <a:cs typeface="Arial"/>
              </a:rPr>
              <a:t>chế</a:t>
            </a:r>
            <a:r>
              <a:rPr lang="en-US" sz="2300" b="1">
                <a:latin typeface="Arial"/>
                <a:ea typeface="+mn-lt"/>
                <a:cs typeface="Arial"/>
              </a:rPr>
              <a:t> </a:t>
            </a:r>
            <a:r>
              <a:rPr lang="en-US" sz="2300" b="1" err="1">
                <a:latin typeface="Arial"/>
                <a:ea typeface="+mn-lt"/>
                <a:cs typeface="Arial"/>
              </a:rPr>
              <a:t>tối</a:t>
            </a:r>
            <a:r>
              <a:rPr lang="en-US" sz="2300" b="1">
                <a:latin typeface="Arial"/>
                <a:ea typeface="+mn-lt"/>
                <a:cs typeface="Arial"/>
              </a:rPr>
              <a:t> </a:t>
            </a:r>
            <a:r>
              <a:rPr lang="en-US" sz="2300" b="1" err="1">
                <a:latin typeface="Arial"/>
                <a:ea typeface="+mn-lt"/>
                <a:cs typeface="Arial"/>
              </a:rPr>
              <a:t>đa</a:t>
            </a:r>
            <a:r>
              <a:rPr lang="en-US" sz="2300" b="1">
                <a:latin typeface="Arial"/>
                <a:ea typeface="+mn-lt"/>
                <a:cs typeface="Arial"/>
              </a:rPr>
              <a:t> </a:t>
            </a:r>
            <a:r>
              <a:rPr lang="en-US" sz="2300" b="1" err="1">
                <a:latin typeface="Arial"/>
                <a:ea typeface="+mn-lt"/>
                <a:cs typeface="Arial"/>
              </a:rPr>
              <a:t>nguy</a:t>
            </a:r>
            <a:r>
              <a:rPr lang="en-US" sz="2300" b="1">
                <a:latin typeface="Arial"/>
                <a:ea typeface="+mn-lt"/>
                <a:cs typeface="Arial"/>
              </a:rPr>
              <a:t> </a:t>
            </a:r>
            <a:r>
              <a:rPr lang="en-US" sz="2300" b="1" err="1">
                <a:latin typeface="Arial"/>
                <a:ea typeface="+mn-lt"/>
                <a:cs typeface="Arial"/>
              </a:rPr>
              <a:t>cơ</a:t>
            </a:r>
            <a:r>
              <a:rPr lang="en-US" sz="2300" b="1">
                <a:latin typeface="Arial"/>
                <a:ea typeface="+mn-lt"/>
                <a:cs typeface="Arial"/>
              </a:rPr>
              <a:t> </a:t>
            </a:r>
            <a:r>
              <a:rPr lang="en-US" sz="2300" b="1" err="1">
                <a:latin typeface="Arial"/>
                <a:ea typeface="+mn-lt"/>
                <a:cs typeface="Arial"/>
              </a:rPr>
              <a:t>chảy</a:t>
            </a:r>
            <a:r>
              <a:rPr lang="en-US" sz="2300" b="1">
                <a:latin typeface="Arial"/>
                <a:ea typeface="+mn-lt"/>
                <a:cs typeface="Arial"/>
              </a:rPr>
              <a:t> </a:t>
            </a:r>
            <a:r>
              <a:rPr lang="en-US" sz="2300" b="1" err="1">
                <a:latin typeface="Arial"/>
                <a:ea typeface="+mn-lt"/>
                <a:cs typeface="Arial"/>
              </a:rPr>
              <a:t>máu</a:t>
            </a:r>
            <a:r>
              <a:rPr lang="en-US" sz="2300" b="1">
                <a:latin typeface="Arial"/>
                <a:ea typeface="+mn-lt"/>
                <a:cs typeface="Arial"/>
              </a:rPr>
              <a:t>, tai </a:t>
            </a:r>
            <a:r>
              <a:rPr lang="en-US" sz="2300" b="1" err="1">
                <a:latin typeface="Arial"/>
                <a:ea typeface="+mn-lt"/>
                <a:cs typeface="Arial"/>
              </a:rPr>
              <a:t>biến</a:t>
            </a:r>
            <a:r>
              <a:rPr lang="en-US" sz="2300" b="1">
                <a:latin typeface="Arial"/>
                <a:ea typeface="+mn-lt"/>
                <a:cs typeface="Arial"/>
              </a:rPr>
              <a:t>, </a:t>
            </a:r>
            <a:r>
              <a:rPr lang="en-US" sz="2300" b="1" err="1">
                <a:latin typeface="Arial"/>
                <a:ea typeface="+mn-lt"/>
                <a:cs typeface="Arial"/>
              </a:rPr>
              <a:t>biến</a:t>
            </a:r>
            <a:r>
              <a:rPr lang="en-US" sz="2300" b="1">
                <a:latin typeface="Arial"/>
                <a:ea typeface="+mn-lt"/>
                <a:cs typeface="Arial"/>
              </a:rPr>
              <a:t> </a:t>
            </a:r>
            <a:r>
              <a:rPr lang="en-US" sz="2300" b="1" err="1">
                <a:latin typeface="Arial"/>
                <a:ea typeface="+mn-lt"/>
                <a:cs typeface="Arial"/>
              </a:rPr>
              <a:t>chứng</a:t>
            </a:r>
            <a:r>
              <a:rPr lang="en-US" sz="2300" b="1">
                <a:latin typeface="Arial"/>
                <a:ea typeface="+mn-lt"/>
                <a:cs typeface="Arial"/>
              </a:rPr>
              <a:t>:</a:t>
            </a:r>
            <a:endParaRPr lang="en-US" sz="2300" b="1">
              <a:latin typeface="Arial"/>
              <a:cs typeface="Arial"/>
            </a:endParaRPr>
          </a:p>
          <a:p>
            <a:pPr marL="742950" lvl="1" indent="-285750">
              <a:lnSpc>
                <a:spcPct val="150000"/>
              </a:lnSpc>
              <a:spcBef>
                <a:spcPts val="500"/>
              </a:spcBef>
              <a:buFont typeface="Arial"/>
              <a:buChar char="•"/>
            </a:pPr>
            <a:r>
              <a:rPr lang="en-US" sz="2300" err="1">
                <a:latin typeface="Arial"/>
                <a:ea typeface="+mn-lt"/>
                <a:cs typeface="Arial"/>
              </a:rPr>
              <a:t>Phẫu</a:t>
            </a:r>
            <a:r>
              <a:rPr lang="en-US" sz="2300">
                <a:latin typeface="Arial"/>
                <a:ea typeface="+mn-lt"/>
                <a:cs typeface="Arial"/>
              </a:rPr>
              <a:t> </a:t>
            </a:r>
            <a:r>
              <a:rPr lang="en-US" sz="2300" err="1">
                <a:latin typeface="Arial"/>
                <a:ea typeface="+mn-lt"/>
                <a:cs typeface="Arial"/>
              </a:rPr>
              <a:t>thuật</a:t>
            </a:r>
            <a:r>
              <a:rPr lang="en-US" sz="2300">
                <a:latin typeface="Arial"/>
                <a:ea typeface="+mn-lt"/>
                <a:cs typeface="Arial"/>
              </a:rPr>
              <a:t> </a:t>
            </a:r>
            <a:r>
              <a:rPr lang="en-US" sz="2300" err="1">
                <a:latin typeface="Arial"/>
                <a:ea typeface="+mn-lt"/>
                <a:cs typeface="Arial"/>
              </a:rPr>
              <a:t>gan</a:t>
            </a:r>
            <a:r>
              <a:rPr lang="en-US" sz="2300">
                <a:latin typeface="Arial"/>
                <a:ea typeface="+mn-lt"/>
                <a:cs typeface="Arial"/>
              </a:rPr>
              <a:t> </a:t>
            </a:r>
            <a:r>
              <a:rPr lang="en-US" sz="2300" err="1">
                <a:latin typeface="Arial"/>
                <a:ea typeface="+mn-lt"/>
                <a:cs typeface="Arial"/>
              </a:rPr>
              <a:t>mật</a:t>
            </a:r>
            <a:r>
              <a:rPr lang="en-US" sz="2300">
                <a:latin typeface="Arial"/>
                <a:ea typeface="+mn-lt"/>
                <a:cs typeface="Arial"/>
              </a:rPr>
              <a:t> </a:t>
            </a:r>
          </a:p>
          <a:p>
            <a:pPr marL="742950" lvl="1" indent="-285750">
              <a:lnSpc>
                <a:spcPct val="150000"/>
              </a:lnSpc>
              <a:spcBef>
                <a:spcPts val="500"/>
              </a:spcBef>
              <a:buFont typeface="Arial"/>
              <a:buChar char="•"/>
            </a:pPr>
            <a:r>
              <a:rPr lang="en-US" sz="2300">
                <a:latin typeface="Arial"/>
                <a:ea typeface="+mn-lt"/>
                <a:cs typeface="Arial"/>
              </a:rPr>
              <a:t>Can </a:t>
            </a:r>
            <a:r>
              <a:rPr lang="en-US" sz="2300" err="1">
                <a:latin typeface="Arial"/>
                <a:ea typeface="+mn-lt"/>
                <a:cs typeface="Arial"/>
              </a:rPr>
              <a:t>thiệp</a:t>
            </a:r>
            <a:r>
              <a:rPr lang="en-US" sz="2300">
                <a:latin typeface="Arial"/>
                <a:ea typeface="+mn-lt"/>
                <a:cs typeface="Arial"/>
              </a:rPr>
              <a:t> </a:t>
            </a:r>
            <a:r>
              <a:rPr lang="en-US" sz="2300" err="1">
                <a:latin typeface="Arial"/>
                <a:ea typeface="+mn-lt"/>
                <a:cs typeface="Arial"/>
              </a:rPr>
              <a:t>nội</a:t>
            </a:r>
            <a:r>
              <a:rPr lang="en-US" sz="2300">
                <a:latin typeface="Arial"/>
                <a:ea typeface="+mn-lt"/>
                <a:cs typeface="Arial"/>
              </a:rPr>
              <a:t> </a:t>
            </a:r>
            <a:r>
              <a:rPr lang="en-US" sz="2300" err="1">
                <a:latin typeface="Arial"/>
                <a:ea typeface="+mn-lt"/>
                <a:cs typeface="Arial"/>
              </a:rPr>
              <a:t>mạch</a:t>
            </a:r>
            <a:r>
              <a:rPr lang="en-US" sz="2300">
                <a:latin typeface="Arial"/>
                <a:ea typeface="+mn-lt"/>
                <a:cs typeface="Arial"/>
              </a:rPr>
              <a:t>: HCC, </a:t>
            </a:r>
            <a:r>
              <a:rPr lang="en-US" sz="2300" err="1">
                <a:latin typeface="Arial"/>
                <a:ea typeface="+mn-lt"/>
                <a:cs typeface="Arial"/>
              </a:rPr>
              <a:t>xơ</a:t>
            </a:r>
            <a:r>
              <a:rPr lang="en-US" sz="2300">
                <a:latin typeface="Arial"/>
                <a:ea typeface="+mn-lt"/>
                <a:cs typeface="Arial"/>
              </a:rPr>
              <a:t> </a:t>
            </a:r>
            <a:r>
              <a:rPr lang="en-US" sz="2300" err="1">
                <a:latin typeface="Arial"/>
                <a:ea typeface="+mn-lt"/>
                <a:cs typeface="Arial"/>
              </a:rPr>
              <a:t>gan</a:t>
            </a:r>
            <a:r>
              <a:rPr lang="en-US" sz="2300">
                <a:latin typeface="Arial"/>
                <a:ea typeface="+mn-lt"/>
                <a:cs typeface="Arial"/>
              </a:rPr>
              <a:t>… </a:t>
            </a:r>
          </a:p>
          <a:p>
            <a:pPr marL="742950" lvl="1" indent="-285750">
              <a:lnSpc>
                <a:spcPct val="150000"/>
              </a:lnSpc>
              <a:spcBef>
                <a:spcPts val="500"/>
              </a:spcBef>
              <a:buFont typeface="Arial"/>
              <a:buChar char="•"/>
            </a:pPr>
            <a:r>
              <a:rPr lang="en-US" sz="2300" err="1">
                <a:latin typeface="Arial"/>
                <a:ea typeface="+mn-lt"/>
                <a:cs typeface="Arial"/>
              </a:rPr>
              <a:t>Ghép</a:t>
            </a:r>
            <a:r>
              <a:rPr lang="en-US" sz="2300">
                <a:latin typeface="Arial"/>
                <a:ea typeface="+mn-lt"/>
                <a:cs typeface="Arial"/>
              </a:rPr>
              <a:t> </a:t>
            </a:r>
            <a:r>
              <a:rPr lang="en-US" sz="2300" err="1">
                <a:latin typeface="Arial"/>
                <a:ea typeface="+mn-lt"/>
                <a:cs typeface="Arial"/>
              </a:rPr>
              <a:t>gan</a:t>
            </a:r>
            <a:endParaRPr lang="en-US" sz="2300">
              <a:latin typeface="Arial"/>
              <a:ea typeface="+mn-lt"/>
              <a:cs typeface="Arial"/>
            </a:endParaRPr>
          </a:p>
        </p:txBody>
      </p:sp>
      <p:pic>
        <p:nvPicPr>
          <p:cNvPr id="4" name="Picture 4">
            <a:extLst>
              <a:ext uri="{FF2B5EF4-FFF2-40B4-BE49-F238E27FC236}">
                <a16:creationId xmlns:a16="http://schemas.microsoft.com/office/drawing/2014/main" id="{9C4BBCA4-7871-0980-5EF7-76802AC2242A}"/>
              </a:ext>
            </a:extLst>
          </p:cNvPr>
          <p:cNvPicPr>
            <a:picLocks noChangeAspect="1"/>
          </p:cNvPicPr>
          <p:nvPr/>
        </p:nvPicPr>
        <p:blipFill>
          <a:blip r:embed="rId3"/>
          <a:stretch>
            <a:fillRect/>
          </a:stretch>
        </p:blipFill>
        <p:spPr>
          <a:xfrm>
            <a:off x="6679721" y="1174373"/>
            <a:ext cx="5388633" cy="4293593"/>
          </a:xfrm>
          <a:prstGeom prst="rect">
            <a:avLst/>
          </a:prstGeom>
        </p:spPr>
      </p:pic>
    </p:spTree>
    <p:extLst>
      <p:ext uri="{BB962C8B-B14F-4D97-AF65-F5344CB8AC3E}">
        <p14:creationId xmlns:p14="http://schemas.microsoft.com/office/powerpoint/2010/main" val="3981076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70F8-7239-3B2F-1D64-D7BCB4C36E42}"/>
              </a:ext>
            </a:extLst>
          </p:cNvPr>
          <p:cNvSpPr>
            <a:spLocks noGrp="1"/>
          </p:cNvSpPr>
          <p:nvPr>
            <p:ph type="title"/>
          </p:nvPr>
        </p:nvSpPr>
        <p:spPr>
          <a:xfrm>
            <a:off x="838200" y="5691"/>
            <a:ext cx="10515600" cy="1325563"/>
          </a:xfrm>
          <a:solidFill>
            <a:schemeClr val="accent1">
              <a:lumMod val="20000"/>
              <a:lumOff val="80000"/>
            </a:schemeClr>
          </a:solidFill>
        </p:spPr>
        <p:txBody>
          <a:bodyPr vert="horz" lIns="91440" tIns="45720" rIns="91440" bIns="45720" rtlCol="0" anchor="b">
            <a:normAutofit/>
          </a:bodyPr>
          <a:lstStyle/>
          <a:p>
            <a:pPr algn="ctr">
              <a:lnSpc>
                <a:spcPct val="100000"/>
              </a:lnSpc>
            </a:pPr>
            <a:r>
              <a:rPr lang="en-US" sz="5400">
                <a:latin typeface="Arial"/>
                <a:cs typeface="Arial"/>
              </a:rPr>
              <a:t>NỘI DUNG</a:t>
            </a:r>
            <a:endParaRPr lang="en-US" sz="5400"/>
          </a:p>
        </p:txBody>
      </p:sp>
      <p:sp>
        <p:nvSpPr>
          <p:cNvPr id="5" name="TextBox 4">
            <a:extLst>
              <a:ext uri="{FF2B5EF4-FFF2-40B4-BE49-F238E27FC236}">
                <a16:creationId xmlns:a16="http://schemas.microsoft.com/office/drawing/2014/main" id="{3E9F48C1-004B-65C6-F3C3-659AC70D05D8}"/>
              </a:ext>
            </a:extLst>
          </p:cNvPr>
          <p:cNvSpPr txBox="1"/>
          <p:nvPr/>
        </p:nvSpPr>
        <p:spPr>
          <a:xfrm>
            <a:off x="831166" y="1349140"/>
            <a:ext cx="10529277" cy="5485797"/>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lnSpc>
                <a:spcPct val="113999"/>
              </a:lnSpc>
              <a:spcBef>
                <a:spcPts val="1000"/>
              </a:spcBef>
              <a:buAutoNum type="romanUcPeriod"/>
            </a:pPr>
            <a:r>
              <a:rPr lang="en-US" sz="2400" b="1">
                <a:latin typeface="Arial"/>
                <a:ea typeface="+mn-lt"/>
                <a:cs typeface="Arial"/>
              </a:rPr>
              <a:t>TỔNG QUAN HÌNH ẢNH HỌC CAN THIỆP</a:t>
            </a:r>
            <a:r>
              <a:rPr lang="vi-VN" sz="2400">
                <a:latin typeface="Arial"/>
                <a:ea typeface="+mn-lt"/>
                <a:cs typeface="Arial"/>
              </a:rPr>
              <a:t> </a:t>
            </a:r>
            <a:endParaRPr lang="en-US" sz="2400" b="1">
              <a:latin typeface="Arial"/>
              <a:ea typeface="+mn-lt"/>
              <a:cs typeface="Arial"/>
            </a:endParaRPr>
          </a:p>
          <a:p>
            <a:pPr marL="514350" indent="-514350">
              <a:lnSpc>
                <a:spcPct val="113999"/>
              </a:lnSpc>
              <a:spcBef>
                <a:spcPts val="1000"/>
              </a:spcBef>
              <a:buAutoNum type="romanUcPeriod"/>
            </a:pPr>
            <a:r>
              <a:rPr lang="en-US" sz="2400" b="1">
                <a:latin typeface="Arial"/>
                <a:ea typeface="+mn-lt"/>
                <a:cs typeface="Arial"/>
              </a:rPr>
              <a:t>ỨNG DỤNG HÌNH ẢNH HỌC CAN THIỆP TRONG </a:t>
            </a:r>
            <a:r>
              <a:rPr lang="vi-VN" sz="2400" b="1">
                <a:latin typeface="Arial"/>
                <a:ea typeface="+mn-lt"/>
                <a:cs typeface="Arial"/>
              </a:rPr>
              <a:t>CHẨN ĐOÁN</a:t>
            </a:r>
            <a:endParaRPr lang="en-US" sz="2400" b="1">
              <a:latin typeface="Arial"/>
              <a:ea typeface="+mn-lt"/>
              <a:cs typeface="Arial"/>
            </a:endParaRPr>
          </a:p>
          <a:p>
            <a:pPr marL="971550" indent="-514350">
              <a:lnSpc>
                <a:spcPct val="113999"/>
              </a:lnSpc>
              <a:spcBef>
                <a:spcPts val="1000"/>
              </a:spcBef>
              <a:buAutoNum type="arabicPeriod"/>
            </a:pPr>
            <a:r>
              <a:rPr lang="vi-VN" sz="2400">
                <a:latin typeface="Arial"/>
                <a:cs typeface="Arial"/>
              </a:rPr>
              <a:t>Sinh thiết gan qua tĩnh mạch cảnh</a:t>
            </a:r>
            <a:endParaRPr lang="en-US" sz="2400">
              <a:latin typeface="Arial"/>
              <a:ea typeface="+mn-lt"/>
              <a:cs typeface="Arial"/>
            </a:endParaRPr>
          </a:p>
          <a:p>
            <a:pPr marL="971550" indent="-514350">
              <a:lnSpc>
                <a:spcPct val="113999"/>
              </a:lnSpc>
              <a:spcBef>
                <a:spcPts val="1000"/>
              </a:spcBef>
              <a:buAutoNum type="arabicPeriod"/>
            </a:pPr>
            <a:r>
              <a:rPr lang="vi-VN" sz="2400">
                <a:latin typeface="Arial"/>
                <a:ea typeface="Calibri"/>
                <a:cs typeface="Arial"/>
              </a:rPr>
              <a:t>Các biến thể động mạch gan trên DSA</a:t>
            </a:r>
          </a:p>
          <a:p>
            <a:pPr>
              <a:lnSpc>
                <a:spcPct val="113999"/>
              </a:lnSpc>
              <a:spcBef>
                <a:spcPts val="1000"/>
              </a:spcBef>
            </a:pPr>
            <a:r>
              <a:rPr lang="en-US" sz="2400">
                <a:latin typeface="Arial"/>
                <a:ea typeface="Calibri"/>
                <a:cs typeface="Arial"/>
              </a:rPr>
              <a:t>III.</a:t>
            </a:r>
            <a:r>
              <a:rPr lang="en-US" sz="2400" b="1">
                <a:latin typeface="Arial"/>
                <a:ea typeface="Calibri"/>
                <a:cs typeface="Arial"/>
              </a:rPr>
              <a:t> ỨNG DỤNG HÌNH ẢNH HỌC CAN THIỆP TRONG ĐIỀU TRỊ</a:t>
            </a:r>
            <a:endParaRPr lang="vi-VN" sz="2400">
              <a:latin typeface="Arial"/>
              <a:ea typeface="+mn-lt"/>
              <a:cs typeface="Arial"/>
            </a:endParaRPr>
          </a:p>
          <a:p>
            <a:pPr marL="971550" indent="-514350">
              <a:lnSpc>
                <a:spcPct val="113999"/>
              </a:lnSpc>
              <a:spcBef>
                <a:spcPts val="1000"/>
              </a:spcBef>
              <a:buFontTx/>
              <a:buAutoNum type="arabicPeriod"/>
            </a:pPr>
            <a:r>
              <a:rPr lang="vi-VN" sz="2400">
                <a:latin typeface="Arial"/>
                <a:ea typeface="Calibri"/>
                <a:cs typeface="Arial"/>
              </a:rPr>
              <a:t>Xuất huyết tiêu </a:t>
            </a:r>
            <a:r>
              <a:rPr lang="vi-VN" sz="2400" err="1">
                <a:latin typeface="Arial"/>
                <a:ea typeface="Calibri"/>
                <a:cs typeface="Arial"/>
              </a:rPr>
              <a:t>hoá</a:t>
            </a:r>
            <a:r>
              <a:rPr lang="vi-VN" sz="2400">
                <a:latin typeface="Arial"/>
                <a:ea typeface="Calibri"/>
                <a:cs typeface="Arial"/>
              </a:rPr>
              <a:t> (XHTH)</a:t>
            </a:r>
            <a:endParaRPr lang="en-US" sz="2400">
              <a:latin typeface="Arial"/>
              <a:ea typeface="+mn-lt"/>
              <a:cs typeface="Arial"/>
            </a:endParaRPr>
          </a:p>
          <a:p>
            <a:pPr marL="971550" indent="-514350">
              <a:lnSpc>
                <a:spcPct val="113999"/>
              </a:lnSpc>
              <a:spcBef>
                <a:spcPts val="1000"/>
              </a:spcBef>
              <a:buFontTx/>
              <a:buAutoNum type="arabicPeriod"/>
            </a:pPr>
            <a:r>
              <a:rPr lang="vi-VN" sz="2400">
                <a:latin typeface="Arial"/>
                <a:ea typeface="+mn-lt"/>
                <a:cs typeface="Arial"/>
              </a:rPr>
              <a:t>Ung thư tế bào gan nguyên phát (HCC)</a:t>
            </a:r>
            <a:endParaRPr lang="en-US" sz="2400">
              <a:latin typeface="Arial"/>
              <a:ea typeface="+mn-lt"/>
              <a:cs typeface="Arial"/>
            </a:endParaRPr>
          </a:p>
          <a:p>
            <a:pPr marL="971550" indent="-514350">
              <a:lnSpc>
                <a:spcPct val="113999"/>
              </a:lnSpc>
              <a:spcBef>
                <a:spcPts val="1000"/>
              </a:spcBef>
              <a:buFontTx/>
              <a:buAutoNum type="arabicPeriod"/>
            </a:pPr>
            <a:r>
              <a:rPr lang="vi-VN" sz="2400">
                <a:ea typeface="+mn-lt"/>
                <a:cs typeface="+mn-lt"/>
              </a:rPr>
              <a:t>Chấn thương gan</a:t>
            </a:r>
            <a:endParaRPr lang="vi-VN" sz="2400">
              <a:latin typeface="Arial"/>
              <a:ea typeface="+mn-lt"/>
              <a:cs typeface="Arial"/>
            </a:endParaRPr>
          </a:p>
          <a:p>
            <a:pPr marL="971550" indent="-514350">
              <a:lnSpc>
                <a:spcPct val="113999"/>
              </a:lnSpc>
              <a:spcBef>
                <a:spcPts val="1000"/>
              </a:spcBef>
              <a:buFontTx/>
              <a:buAutoNum type="arabicPeriod"/>
            </a:pPr>
            <a:r>
              <a:rPr lang="vi-VN" sz="2400">
                <a:latin typeface="Arial"/>
                <a:ea typeface="Calibri"/>
                <a:cs typeface="Arial"/>
              </a:rPr>
              <a:t>Bệnh lý tăng áp cửa</a:t>
            </a:r>
            <a:endParaRPr lang="vi-VN" sz="2400">
              <a:latin typeface="Arial"/>
              <a:cs typeface="Arial"/>
            </a:endParaRPr>
          </a:p>
          <a:p>
            <a:pPr marL="457200" indent="171450">
              <a:lnSpc>
                <a:spcPct val="113999"/>
              </a:lnSpc>
              <a:spcBef>
                <a:spcPts val="1000"/>
              </a:spcBef>
              <a:buFont typeface="Wingdings,Sans-Serif"/>
              <a:buChar char="ü"/>
            </a:pPr>
            <a:endParaRPr lang="vi-VN" sz="2800">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1923321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B936-A0C4-C1B0-B375-F73E33F6B3EB}"/>
              </a:ext>
            </a:extLst>
          </p:cNvPr>
          <p:cNvSpPr>
            <a:spLocks noGrp="1"/>
          </p:cNvSpPr>
          <p:nvPr>
            <p:ph type="title" idx="4294967295"/>
          </p:nvPr>
        </p:nvSpPr>
        <p:spPr>
          <a:xfrm>
            <a:off x="1182628" y="105285"/>
            <a:ext cx="10491787" cy="1000185"/>
          </a:xfrm>
          <a:solidFill>
            <a:schemeClr val="accent5">
              <a:lumMod val="20000"/>
              <a:lumOff val="80000"/>
            </a:schemeClr>
          </a:solidFill>
        </p:spPr>
        <p:txBody>
          <a:bodyPr vert="horz" lIns="91440" tIns="45720" rIns="91440" bIns="45720" rtlCol="0" anchor="ctr">
            <a:normAutofit/>
          </a:bodyPr>
          <a:lstStyle/>
          <a:p>
            <a:pPr algn="ctr">
              <a:lnSpc>
                <a:spcPct val="90000"/>
              </a:lnSpc>
            </a:pPr>
            <a:r>
              <a:rPr lang="en-US" sz="3600" b="1">
                <a:latin typeface="Arial" panose="020B0604020202020204" pitchFamily="34" charset="0"/>
                <a:cs typeface="Arial" panose="020B0604020202020204" pitchFamily="34" charset="0"/>
              </a:rPr>
              <a:t>CÁC BIẾN THỂ CỦA ĐỘNG MẠCH GAN</a:t>
            </a:r>
          </a:p>
        </p:txBody>
      </p:sp>
      <p:pic>
        <p:nvPicPr>
          <p:cNvPr id="3" name="Picture 3">
            <a:extLst>
              <a:ext uri="{FF2B5EF4-FFF2-40B4-BE49-F238E27FC236}">
                <a16:creationId xmlns:a16="http://schemas.microsoft.com/office/drawing/2014/main" id="{CA4C84EC-5635-7294-F792-290506DADF0A}"/>
              </a:ext>
            </a:extLst>
          </p:cNvPr>
          <p:cNvPicPr>
            <a:picLocks noChangeAspect="1"/>
          </p:cNvPicPr>
          <p:nvPr/>
        </p:nvPicPr>
        <p:blipFill>
          <a:blip r:embed="rId3"/>
          <a:stretch>
            <a:fillRect/>
          </a:stretch>
        </p:blipFill>
        <p:spPr>
          <a:xfrm>
            <a:off x="1820174" y="1182870"/>
            <a:ext cx="9069237" cy="4981089"/>
          </a:xfrm>
          <a:prstGeom prst="rect">
            <a:avLst/>
          </a:prstGeom>
        </p:spPr>
      </p:pic>
    </p:spTree>
    <p:extLst>
      <p:ext uri="{BB962C8B-B14F-4D97-AF65-F5344CB8AC3E}">
        <p14:creationId xmlns:p14="http://schemas.microsoft.com/office/powerpoint/2010/main" val="1853651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2609CB7-2145-E5A1-7D95-5772013B0E75}"/>
              </a:ext>
            </a:extLst>
          </p:cNvPr>
          <p:cNvPicPr>
            <a:picLocks noChangeAspect="1"/>
          </p:cNvPicPr>
          <p:nvPr/>
        </p:nvPicPr>
        <p:blipFill>
          <a:blip r:embed="rId2"/>
          <a:stretch>
            <a:fillRect/>
          </a:stretch>
        </p:blipFill>
        <p:spPr>
          <a:xfrm>
            <a:off x="612476" y="251185"/>
            <a:ext cx="10837652" cy="5636761"/>
          </a:xfrm>
          <a:prstGeom prst="rect">
            <a:avLst/>
          </a:prstGeom>
        </p:spPr>
      </p:pic>
      <p:sp>
        <p:nvSpPr>
          <p:cNvPr id="3" name="TextBox 2">
            <a:extLst>
              <a:ext uri="{FF2B5EF4-FFF2-40B4-BE49-F238E27FC236}">
                <a16:creationId xmlns:a16="http://schemas.microsoft.com/office/drawing/2014/main" id="{89F3189D-B9D4-0B79-8E40-6E15C2ECD2CD}"/>
              </a:ext>
            </a:extLst>
          </p:cNvPr>
          <p:cNvSpPr txBox="1"/>
          <p:nvPr/>
        </p:nvSpPr>
        <p:spPr>
          <a:xfrm>
            <a:off x="671679" y="6091207"/>
            <a:ext cx="118989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ea typeface="+mn-lt"/>
                <a:cs typeface="+mn-lt"/>
              </a:rPr>
              <a:t>Lê Thanh </a:t>
            </a:r>
            <a:r>
              <a:rPr lang="en-US" sz="1400" i="1" err="1">
                <a:ea typeface="+mn-lt"/>
                <a:cs typeface="+mn-lt"/>
              </a:rPr>
              <a:t>Dũng</a:t>
            </a:r>
            <a:r>
              <a:rPr lang="en-US" sz="1400" i="1">
                <a:ea typeface="+mn-lt"/>
                <a:cs typeface="+mn-lt"/>
              </a:rPr>
              <a:t>, Ngô </a:t>
            </a:r>
            <a:r>
              <a:rPr lang="en-US" sz="1400" i="1" err="1">
                <a:ea typeface="+mn-lt"/>
                <a:cs typeface="+mn-lt"/>
              </a:rPr>
              <a:t>Vĩnh</a:t>
            </a:r>
            <a:r>
              <a:rPr lang="en-US" sz="1400" i="1">
                <a:ea typeface="+mn-lt"/>
                <a:cs typeface="+mn-lt"/>
              </a:rPr>
              <a:t> </a:t>
            </a:r>
            <a:r>
              <a:rPr lang="en-US" sz="1400" i="1" err="1">
                <a:ea typeface="+mn-lt"/>
                <a:cs typeface="+mn-lt"/>
              </a:rPr>
              <a:t>Hoài</a:t>
            </a:r>
            <a:r>
              <a:rPr lang="en-US" sz="1400" i="1">
                <a:ea typeface="+mn-lt"/>
                <a:cs typeface="+mn-lt"/>
              </a:rPr>
              <a:t>, </a:t>
            </a:r>
            <a:r>
              <a:rPr lang="en-US" sz="1400" i="1" err="1">
                <a:ea typeface="+mn-lt"/>
                <a:cs typeface="+mn-lt"/>
              </a:rPr>
              <a:t>Phạm</a:t>
            </a:r>
            <a:r>
              <a:rPr lang="en-US" sz="1400" i="1">
                <a:ea typeface="+mn-lt"/>
                <a:cs typeface="+mn-lt"/>
              </a:rPr>
              <a:t> </a:t>
            </a:r>
            <a:r>
              <a:rPr lang="en-US" sz="1400" i="1" err="1">
                <a:ea typeface="+mn-lt"/>
                <a:cs typeface="+mn-lt"/>
              </a:rPr>
              <a:t>Hữu</a:t>
            </a:r>
            <a:r>
              <a:rPr lang="en-US" sz="1400" i="1">
                <a:ea typeface="+mn-lt"/>
                <a:cs typeface="+mn-lt"/>
              </a:rPr>
              <a:t> </a:t>
            </a:r>
            <a:r>
              <a:rPr lang="en-US" sz="1400" i="1" err="1">
                <a:ea typeface="+mn-lt"/>
                <a:cs typeface="+mn-lt"/>
              </a:rPr>
              <a:t>Khuyên</a:t>
            </a:r>
            <a:r>
              <a:rPr lang="en-US" sz="1400" i="1">
                <a:ea typeface="+mn-lt"/>
                <a:cs typeface="+mn-lt"/>
              </a:rPr>
              <a:t>, </a:t>
            </a:r>
            <a:r>
              <a:rPr lang="en-US" sz="1400" i="1" err="1">
                <a:ea typeface="+mn-lt"/>
                <a:cs typeface="+mn-lt"/>
              </a:rPr>
              <a:t>Nguyễn</a:t>
            </a:r>
            <a:r>
              <a:rPr lang="en-US" sz="1400" i="1">
                <a:ea typeface="+mn-lt"/>
                <a:cs typeface="+mn-lt"/>
              </a:rPr>
              <a:t> Duy </a:t>
            </a:r>
            <a:r>
              <a:rPr lang="en-US" sz="1400" i="1" err="1">
                <a:ea typeface="+mn-lt"/>
                <a:cs typeface="+mn-lt"/>
              </a:rPr>
              <a:t>Huê</a:t>
            </a:r>
            <a:r>
              <a:rPr lang="en-US" sz="1400" i="1">
                <a:ea typeface="+mn-lt"/>
                <a:cs typeface="+mn-lt"/>
              </a:rPr>
              <a:t>̀ (2022). </a:t>
            </a:r>
            <a:r>
              <a:rPr lang="en-US" sz="1400" i="1" err="1">
                <a:ea typeface="+mn-lt"/>
                <a:cs typeface="+mn-lt"/>
              </a:rPr>
              <a:t>Biến</a:t>
            </a:r>
            <a:r>
              <a:rPr lang="en-US" sz="1400" i="1">
                <a:ea typeface="+mn-lt"/>
                <a:cs typeface="+mn-lt"/>
              </a:rPr>
              <a:t> </a:t>
            </a:r>
            <a:r>
              <a:rPr lang="en-US" sz="1400" i="1" err="1">
                <a:ea typeface="+mn-lt"/>
                <a:cs typeface="+mn-lt"/>
              </a:rPr>
              <a:t>thể</a:t>
            </a:r>
            <a:r>
              <a:rPr lang="en-US" sz="1400" i="1">
                <a:ea typeface="+mn-lt"/>
                <a:cs typeface="+mn-lt"/>
              </a:rPr>
              <a:t> </a:t>
            </a:r>
            <a:r>
              <a:rPr lang="en-US" sz="1400" i="1" err="1">
                <a:ea typeface="+mn-lt"/>
                <a:cs typeface="+mn-lt"/>
              </a:rPr>
              <a:t>giải</a:t>
            </a:r>
            <a:r>
              <a:rPr lang="en-US" sz="1400" i="1">
                <a:ea typeface="+mn-lt"/>
                <a:cs typeface="+mn-lt"/>
              </a:rPr>
              <a:t> </a:t>
            </a:r>
            <a:r>
              <a:rPr lang="en-US" sz="1400" i="1" err="1">
                <a:ea typeface="+mn-lt"/>
                <a:cs typeface="+mn-lt"/>
              </a:rPr>
              <a:t>phẫu</a:t>
            </a:r>
            <a:r>
              <a:rPr lang="en-US" sz="1400" i="1">
                <a:ea typeface="+mn-lt"/>
                <a:cs typeface="+mn-lt"/>
              </a:rPr>
              <a:t> </a:t>
            </a:r>
            <a:r>
              <a:rPr lang="en-US" sz="1400" i="1" err="1">
                <a:ea typeface="+mn-lt"/>
                <a:cs typeface="+mn-lt"/>
              </a:rPr>
              <a:t>động</a:t>
            </a:r>
            <a:r>
              <a:rPr lang="en-US" sz="1400" i="1">
                <a:ea typeface="+mn-lt"/>
                <a:cs typeface="+mn-lt"/>
              </a:rPr>
              <a:t> </a:t>
            </a:r>
            <a:r>
              <a:rPr lang="en-US" sz="1400" i="1" err="1">
                <a:ea typeface="+mn-lt"/>
                <a:cs typeface="+mn-lt"/>
              </a:rPr>
              <a:t>mạch</a:t>
            </a:r>
            <a:r>
              <a:rPr lang="en-US" sz="1400" i="1">
                <a:ea typeface="+mn-lt"/>
                <a:cs typeface="+mn-lt"/>
              </a:rPr>
              <a:t> </a:t>
            </a:r>
            <a:r>
              <a:rPr lang="en-US" sz="1400" i="1" err="1">
                <a:ea typeface="+mn-lt"/>
                <a:cs typeface="+mn-lt"/>
              </a:rPr>
              <a:t>gan</a:t>
            </a:r>
            <a:r>
              <a:rPr lang="en-US" sz="1400" i="1">
                <a:ea typeface="+mn-lt"/>
                <a:cs typeface="+mn-lt"/>
              </a:rPr>
              <a:t> </a:t>
            </a:r>
            <a:r>
              <a:rPr lang="en-US" sz="1400" i="1" err="1">
                <a:ea typeface="+mn-lt"/>
                <a:cs typeface="+mn-lt"/>
              </a:rPr>
              <a:t>trên</a:t>
            </a:r>
            <a:r>
              <a:rPr lang="en-US" sz="1400" i="1">
                <a:ea typeface="+mn-lt"/>
                <a:cs typeface="+mn-lt"/>
              </a:rPr>
              <a:t> 300 </a:t>
            </a:r>
            <a:r>
              <a:rPr lang="en-US" sz="1400" i="1" err="1">
                <a:ea typeface="+mn-lt"/>
                <a:cs typeface="+mn-lt"/>
              </a:rPr>
              <a:t>trường</a:t>
            </a:r>
            <a:r>
              <a:rPr lang="en-US" sz="1400" i="1">
                <a:ea typeface="+mn-lt"/>
                <a:cs typeface="+mn-lt"/>
              </a:rPr>
              <a:t> </a:t>
            </a:r>
            <a:r>
              <a:rPr lang="en-US" sz="1400" i="1" err="1">
                <a:ea typeface="+mn-lt"/>
                <a:cs typeface="+mn-lt"/>
              </a:rPr>
              <a:t>hợp</a:t>
            </a:r>
            <a:r>
              <a:rPr lang="en-US" sz="1400" i="1">
                <a:ea typeface="+mn-lt"/>
                <a:cs typeface="+mn-lt"/>
              </a:rPr>
              <a:t> </a:t>
            </a:r>
            <a:r>
              <a:rPr lang="en-US" sz="1400" i="1" err="1">
                <a:ea typeface="+mn-lt"/>
                <a:cs typeface="+mn-lt"/>
              </a:rPr>
              <a:t>chụp</a:t>
            </a:r>
            <a:endParaRPr lang="en-US" sz="1400" err="1">
              <a:ea typeface="+mn-lt"/>
              <a:cs typeface="+mn-lt"/>
            </a:endParaRPr>
          </a:p>
          <a:p>
            <a:r>
              <a:rPr lang="en-US" sz="1400" i="1">
                <a:ea typeface="+mn-lt"/>
                <a:cs typeface="+mn-lt"/>
              </a:rPr>
              <a:t> </a:t>
            </a:r>
            <a:r>
              <a:rPr lang="en-US" sz="1400" i="1" err="1">
                <a:ea typeface="+mn-lt"/>
                <a:cs typeface="+mn-lt"/>
              </a:rPr>
              <a:t>mạch</a:t>
            </a:r>
            <a:r>
              <a:rPr lang="en-US" sz="1400" i="1">
                <a:ea typeface="+mn-lt"/>
                <a:cs typeface="+mn-lt"/>
              </a:rPr>
              <a:t> </a:t>
            </a:r>
            <a:r>
              <a:rPr lang="en-US" sz="1400" i="1" err="1">
                <a:ea typeface="+mn-lt"/>
                <a:cs typeface="+mn-lt"/>
              </a:rPr>
              <a:t>máu</a:t>
            </a:r>
            <a:r>
              <a:rPr lang="en-US" sz="1400" i="1">
                <a:ea typeface="+mn-lt"/>
                <a:cs typeface="+mn-lt"/>
              </a:rPr>
              <a:t> </a:t>
            </a:r>
            <a:r>
              <a:rPr lang="en-US" sz="1400" i="1" err="1">
                <a:ea typeface="+mn-lt"/>
                <a:cs typeface="+mn-lt"/>
              </a:rPr>
              <a:t>số</a:t>
            </a:r>
            <a:r>
              <a:rPr lang="en-US" sz="1400" i="1">
                <a:ea typeface="+mn-lt"/>
                <a:cs typeface="+mn-lt"/>
              </a:rPr>
              <a:t> </a:t>
            </a:r>
            <a:r>
              <a:rPr lang="en-US" sz="1400" i="1" err="1">
                <a:ea typeface="+mn-lt"/>
                <a:cs typeface="+mn-lt"/>
              </a:rPr>
              <a:t>hóa</a:t>
            </a:r>
            <a:r>
              <a:rPr lang="en-US" sz="1400" i="1">
                <a:ea typeface="+mn-lt"/>
                <a:cs typeface="+mn-lt"/>
              </a:rPr>
              <a:t> </a:t>
            </a:r>
            <a:r>
              <a:rPr lang="en-US" sz="1400" i="1" err="1">
                <a:ea typeface="+mn-lt"/>
                <a:cs typeface="+mn-lt"/>
              </a:rPr>
              <a:t>xóa</a:t>
            </a:r>
            <a:r>
              <a:rPr lang="en-US" sz="1400" i="1">
                <a:ea typeface="+mn-lt"/>
                <a:cs typeface="+mn-lt"/>
              </a:rPr>
              <a:t> </a:t>
            </a:r>
            <a:r>
              <a:rPr lang="en-US" sz="1400" i="1" err="1">
                <a:ea typeface="+mn-lt"/>
                <a:cs typeface="+mn-lt"/>
              </a:rPr>
              <a:t>nền</a:t>
            </a:r>
            <a:r>
              <a:rPr lang="en-US" sz="1400" i="1">
                <a:ea typeface="+mn-lt"/>
                <a:cs typeface="+mn-lt"/>
              </a:rPr>
              <a:t>. </a:t>
            </a:r>
            <a:r>
              <a:rPr lang="en-US" sz="1400" i="1">
                <a:cs typeface="Calibri"/>
              </a:rPr>
              <a:t>(26), 32-39.</a:t>
            </a:r>
            <a:endParaRPr lang="en-US" sz="1400">
              <a:cs typeface="Calibri"/>
            </a:endParaRPr>
          </a:p>
        </p:txBody>
      </p:sp>
    </p:spTree>
    <p:extLst>
      <p:ext uri="{BB962C8B-B14F-4D97-AF65-F5344CB8AC3E}">
        <p14:creationId xmlns:p14="http://schemas.microsoft.com/office/powerpoint/2010/main" val="757872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8175C3-54DA-1477-2EC6-1DBF479A13CE}"/>
              </a:ext>
            </a:extLst>
          </p:cNvPr>
          <p:cNvSpPr txBox="1"/>
          <p:nvPr/>
        </p:nvSpPr>
        <p:spPr>
          <a:xfrm>
            <a:off x="-1215" y="74423"/>
            <a:ext cx="12198311" cy="707886"/>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Arial" panose="020B0604020202020204" pitchFamily="34" charset="0"/>
                <a:cs typeface="Arial" panose="020B0604020202020204" pitchFamily="34" charset="0"/>
              </a:rPr>
              <a:t>CÁC BIẾN THỂ ĐỘNG MẠCH GAN TRÊN DSA</a:t>
            </a:r>
          </a:p>
        </p:txBody>
      </p:sp>
      <p:pic>
        <p:nvPicPr>
          <p:cNvPr id="5" name="Picture 5">
            <a:extLst>
              <a:ext uri="{FF2B5EF4-FFF2-40B4-BE49-F238E27FC236}">
                <a16:creationId xmlns:a16="http://schemas.microsoft.com/office/drawing/2014/main" id="{3D47B4B3-E1C5-89B7-F0A0-C00FF477278B}"/>
              </a:ext>
            </a:extLst>
          </p:cNvPr>
          <p:cNvPicPr>
            <a:picLocks noChangeAspect="1"/>
          </p:cNvPicPr>
          <p:nvPr/>
        </p:nvPicPr>
        <p:blipFill>
          <a:blip r:embed="rId3"/>
          <a:stretch>
            <a:fillRect/>
          </a:stretch>
        </p:blipFill>
        <p:spPr>
          <a:xfrm>
            <a:off x="511834" y="1810794"/>
            <a:ext cx="4928558" cy="3049506"/>
          </a:xfrm>
          <a:prstGeom prst="rect">
            <a:avLst/>
          </a:prstGeom>
        </p:spPr>
      </p:pic>
      <p:pic>
        <p:nvPicPr>
          <p:cNvPr id="6" name="Picture 6">
            <a:extLst>
              <a:ext uri="{FF2B5EF4-FFF2-40B4-BE49-F238E27FC236}">
                <a16:creationId xmlns:a16="http://schemas.microsoft.com/office/drawing/2014/main" id="{119744A6-B756-5604-4043-9F5AC62686AC}"/>
              </a:ext>
            </a:extLst>
          </p:cNvPr>
          <p:cNvPicPr>
            <a:picLocks noChangeAspect="1"/>
          </p:cNvPicPr>
          <p:nvPr/>
        </p:nvPicPr>
        <p:blipFill>
          <a:blip r:embed="rId4"/>
          <a:stretch>
            <a:fillRect/>
          </a:stretch>
        </p:blipFill>
        <p:spPr>
          <a:xfrm>
            <a:off x="5730815" y="2546436"/>
            <a:ext cx="5963726" cy="3447277"/>
          </a:xfrm>
          <a:prstGeom prst="rect">
            <a:avLst/>
          </a:prstGeom>
        </p:spPr>
      </p:pic>
    </p:spTree>
    <p:extLst>
      <p:ext uri="{BB962C8B-B14F-4D97-AF65-F5344CB8AC3E}">
        <p14:creationId xmlns:p14="http://schemas.microsoft.com/office/powerpoint/2010/main" val="51120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E2AE33E-553C-94EB-3AC7-95025640DF66}"/>
              </a:ext>
            </a:extLst>
          </p:cNvPr>
          <p:cNvPicPr>
            <a:picLocks noChangeAspect="1"/>
          </p:cNvPicPr>
          <p:nvPr/>
        </p:nvPicPr>
        <p:blipFill>
          <a:blip r:embed="rId3"/>
          <a:stretch>
            <a:fillRect/>
          </a:stretch>
        </p:blipFill>
        <p:spPr>
          <a:xfrm>
            <a:off x="626853" y="1061210"/>
            <a:ext cx="11053312" cy="4361769"/>
          </a:xfrm>
          <a:prstGeom prst="rect">
            <a:avLst/>
          </a:prstGeom>
        </p:spPr>
      </p:pic>
    </p:spTree>
    <p:extLst>
      <p:ext uri="{BB962C8B-B14F-4D97-AF65-F5344CB8AC3E}">
        <p14:creationId xmlns:p14="http://schemas.microsoft.com/office/powerpoint/2010/main" val="588632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7E6E271-E20F-C9D0-AC83-4D459775DD85}"/>
              </a:ext>
            </a:extLst>
          </p:cNvPr>
          <p:cNvPicPr>
            <a:picLocks noChangeAspect="1"/>
          </p:cNvPicPr>
          <p:nvPr/>
        </p:nvPicPr>
        <p:blipFill>
          <a:blip r:embed="rId3"/>
          <a:stretch>
            <a:fillRect/>
          </a:stretch>
        </p:blipFill>
        <p:spPr>
          <a:xfrm>
            <a:off x="339306" y="1149053"/>
            <a:ext cx="11513389" cy="4315479"/>
          </a:xfrm>
          <a:prstGeom prst="rect">
            <a:avLst/>
          </a:prstGeom>
        </p:spPr>
      </p:pic>
    </p:spTree>
    <p:extLst>
      <p:ext uri="{BB962C8B-B14F-4D97-AF65-F5344CB8AC3E}">
        <p14:creationId xmlns:p14="http://schemas.microsoft.com/office/powerpoint/2010/main" val="2164161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9E6125-CC42-01B8-0320-8507E6CEAF4A}"/>
              </a:ext>
            </a:extLst>
          </p:cNvPr>
          <p:cNvPicPr>
            <a:picLocks noChangeAspect="1"/>
          </p:cNvPicPr>
          <p:nvPr/>
        </p:nvPicPr>
        <p:blipFill>
          <a:blip r:embed="rId3"/>
          <a:stretch>
            <a:fillRect/>
          </a:stretch>
        </p:blipFill>
        <p:spPr>
          <a:xfrm>
            <a:off x="66136" y="1508849"/>
            <a:ext cx="5733690" cy="3049549"/>
          </a:xfrm>
          <a:prstGeom prst="rect">
            <a:avLst/>
          </a:prstGeom>
        </p:spPr>
      </p:pic>
      <p:pic>
        <p:nvPicPr>
          <p:cNvPr id="3" name="Picture 3">
            <a:extLst>
              <a:ext uri="{FF2B5EF4-FFF2-40B4-BE49-F238E27FC236}">
                <a16:creationId xmlns:a16="http://schemas.microsoft.com/office/drawing/2014/main" id="{9411588E-F066-3C4D-FB54-81FA4168499E}"/>
              </a:ext>
            </a:extLst>
          </p:cNvPr>
          <p:cNvPicPr>
            <a:picLocks noChangeAspect="1"/>
          </p:cNvPicPr>
          <p:nvPr/>
        </p:nvPicPr>
        <p:blipFill>
          <a:blip r:embed="rId4"/>
          <a:stretch>
            <a:fillRect/>
          </a:stretch>
        </p:blipFill>
        <p:spPr>
          <a:xfrm>
            <a:off x="6277155" y="1502625"/>
            <a:ext cx="5316747" cy="2788822"/>
          </a:xfrm>
          <a:prstGeom prst="rect">
            <a:avLst/>
          </a:prstGeom>
        </p:spPr>
      </p:pic>
    </p:spTree>
    <p:extLst>
      <p:ext uri="{BB962C8B-B14F-4D97-AF65-F5344CB8AC3E}">
        <p14:creationId xmlns:p14="http://schemas.microsoft.com/office/powerpoint/2010/main" val="1912193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2C39CCB-E1C4-47E5-72C7-3334F95AE8EB}"/>
              </a:ext>
            </a:extLst>
          </p:cNvPr>
          <p:cNvPicPr>
            <a:picLocks noChangeAspect="1"/>
          </p:cNvPicPr>
          <p:nvPr/>
        </p:nvPicPr>
        <p:blipFill>
          <a:blip r:embed="rId3"/>
          <a:stretch>
            <a:fillRect/>
          </a:stretch>
        </p:blipFill>
        <p:spPr>
          <a:xfrm>
            <a:off x="842514" y="1366114"/>
            <a:ext cx="10765765" cy="4025131"/>
          </a:xfrm>
          <a:prstGeom prst="rect">
            <a:avLst/>
          </a:prstGeom>
        </p:spPr>
      </p:pic>
    </p:spTree>
    <p:extLst>
      <p:ext uri="{BB962C8B-B14F-4D97-AF65-F5344CB8AC3E}">
        <p14:creationId xmlns:p14="http://schemas.microsoft.com/office/powerpoint/2010/main" val="3222980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011C0C6-96D7-DE31-426C-E52A3339A398}"/>
              </a:ext>
            </a:extLst>
          </p:cNvPr>
          <p:cNvPicPr>
            <a:picLocks noChangeAspect="1"/>
          </p:cNvPicPr>
          <p:nvPr/>
        </p:nvPicPr>
        <p:blipFill>
          <a:blip r:embed="rId3"/>
          <a:stretch>
            <a:fillRect/>
          </a:stretch>
        </p:blipFill>
        <p:spPr>
          <a:xfrm>
            <a:off x="971910" y="1270656"/>
            <a:ext cx="10406331" cy="3986009"/>
          </a:xfrm>
          <a:prstGeom prst="rect">
            <a:avLst/>
          </a:prstGeom>
        </p:spPr>
      </p:pic>
    </p:spTree>
    <p:extLst>
      <p:ext uri="{BB962C8B-B14F-4D97-AF65-F5344CB8AC3E}">
        <p14:creationId xmlns:p14="http://schemas.microsoft.com/office/powerpoint/2010/main" val="1770444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D7C7905-59AF-A2B1-0E34-5008C14CCDE3}"/>
              </a:ext>
            </a:extLst>
          </p:cNvPr>
          <p:cNvPicPr>
            <a:picLocks noChangeAspect="1"/>
          </p:cNvPicPr>
          <p:nvPr/>
        </p:nvPicPr>
        <p:blipFill>
          <a:blip r:embed="rId3"/>
          <a:stretch>
            <a:fillRect/>
          </a:stretch>
        </p:blipFill>
        <p:spPr>
          <a:xfrm>
            <a:off x="569343" y="1104959"/>
            <a:ext cx="11067689" cy="4029854"/>
          </a:xfrm>
          <a:prstGeom prst="rect">
            <a:avLst/>
          </a:prstGeom>
        </p:spPr>
      </p:pic>
    </p:spTree>
    <p:extLst>
      <p:ext uri="{BB962C8B-B14F-4D97-AF65-F5344CB8AC3E}">
        <p14:creationId xmlns:p14="http://schemas.microsoft.com/office/powerpoint/2010/main" val="2904792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ACFA6C8-D364-26DF-D7C7-38A3D030F1AD}"/>
              </a:ext>
            </a:extLst>
          </p:cNvPr>
          <p:cNvPicPr>
            <a:picLocks noChangeAspect="1"/>
          </p:cNvPicPr>
          <p:nvPr/>
        </p:nvPicPr>
        <p:blipFill>
          <a:blip r:embed="rId3"/>
          <a:stretch>
            <a:fillRect/>
          </a:stretch>
        </p:blipFill>
        <p:spPr>
          <a:xfrm>
            <a:off x="281797" y="1382957"/>
            <a:ext cx="11369614" cy="4005820"/>
          </a:xfrm>
          <a:prstGeom prst="rect">
            <a:avLst/>
          </a:prstGeom>
        </p:spPr>
      </p:pic>
    </p:spTree>
    <p:extLst>
      <p:ext uri="{BB962C8B-B14F-4D97-AF65-F5344CB8AC3E}">
        <p14:creationId xmlns:p14="http://schemas.microsoft.com/office/powerpoint/2010/main" val="85746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E13B-6435-715B-0ED1-793384256FB4}"/>
              </a:ext>
            </a:extLst>
          </p:cNvPr>
          <p:cNvSpPr>
            <a:spLocks noGrp="1"/>
          </p:cNvSpPr>
          <p:nvPr>
            <p:ph type="title"/>
          </p:nvPr>
        </p:nvSpPr>
        <p:spPr>
          <a:solidFill>
            <a:schemeClr val="accent1">
              <a:lumMod val="20000"/>
              <a:lumOff val="80000"/>
            </a:schemeClr>
          </a:solidFill>
        </p:spPr>
        <p:txBody>
          <a:bodyPr>
            <a:normAutofit/>
          </a:bodyPr>
          <a:lstStyle/>
          <a:p>
            <a:pPr>
              <a:lnSpc>
                <a:spcPct val="100000"/>
              </a:lnSpc>
            </a:pPr>
            <a:r>
              <a:rPr lang="vi-VN" sz="4000" b="1">
                <a:latin typeface="Arial"/>
                <a:ea typeface="+mj-lt"/>
                <a:cs typeface="+mj-lt"/>
              </a:rPr>
              <a:t>I. </a:t>
            </a:r>
            <a:r>
              <a:rPr lang="en-US" sz="4000" b="1">
                <a:latin typeface="Arial"/>
                <a:ea typeface="+mj-lt"/>
                <a:cs typeface="+mj-lt"/>
              </a:rPr>
              <a:t>TỔNG QUAN HÌNH ẢNH HỌC CAN THIỆP</a:t>
            </a:r>
            <a:endParaRPr lang="en-US" sz="4000" b="1">
              <a:latin typeface="Arial"/>
            </a:endParaRPr>
          </a:p>
        </p:txBody>
      </p:sp>
      <p:graphicFrame>
        <p:nvGraphicFramePr>
          <p:cNvPr id="36" name="Content Placeholder 2">
            <a:extLst>
              <a:ext uri="{FF2B5EF4-FFF2-40B4-BE49-F238E27FC236}">
                <a16:creationId xmlns:a16="http://schemas.microsoft.com/office/drawing/2014/main" id="{78C09D1E-4118-8773-37FB-65136DEFFC7D}"/>
              </a:ext>
            </a:extLst>
          </p:cNvPr>
          <p:cNvGraphicFramePr>
            <a:graphicFrameLocks noGrp="1"/>
          </p:cNvGraphicFramePr>
          <p:nvPr>
            <p:ph idx="1"/>
            <p:extLst>
              <p:ext uri="{D42A27DB-BD31-4B8C-83A1-F6EECF244321}">
                <p14:modId xmlns:p14="http://schemas.microsoft.com/office/powerpoint/2010/main" val="3998818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4798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EF8CC31A-12E0-37F9-FEA1-5AED1F958848}"/>
              </a:ext>
            </a:extLst>
          </p:cNvPr>
          <p:cNvSpPr txBox="1"/>
          <p:nvPr/>
        </p:nvSpPr>
        <p:spPr>
          <a:xfrm>
            <a:off x="13661" y="2224597"/>
            <a:ext cx="12173592" cy="1446550"/>
          </a:xfrm>
          <a:prstGeom prst="rect">
            <a:avLst/>
          </a:prstGeom>
          <a:solidFill>
            <a:schemeClr val="accent1">
              <a:lumMod val="20000"/>
              <a:lumOff val="80000"/>
            </a:schemeClr>
          </a:solidFill>
        </p:spPr>
        <p:txBody>
          <a:bodyPr wrap="square">
            <a:spAutoFit/>
          </a:bodyPr>
          <a:lstStyle/>
          <a:p>
            <a:pPr algn="ctr"/>
            <a:r>
              <a:rPr lang="vi-VN" sz="4400" b="1">
                <a:ea typeface="+mn-lt"/>
                <a:cs typeface="+mn-lt"/>
              </a:rPr>
              <a:t>III</a:t>
            </a:r>
            <a:r>
              <a:rPr lang="en-US" sz="4400" b="1">
                <a:ea typeface="+mn-lt"/>
                <a:cs typeface="+mn-lt"/>
              </a:rPr>
              <a:t>. ỨNG DỤNG HÌNH ẢNH HỌC CAN THIỆP TRONG ĐIỀU TRỊ</a:t>
            </a:r>
            <a:endParaRPr lang="vi-VN" sz="4400" b="1">
              <a:ea typeface="+mn-lt"/>
              <a:cs typeface="+mn-lt"/>
            </a:endParaRPr>
          </a:p>
        </p:txBody>
      </p:sp>
    </p:spTree>
    <p:extLst>
      <p:ext uri="{BB962C8B-B14F-4D97-AF65-F5344CB8AC3E}">
        <p14:creationId xmlns:p14="http://schemas.microsoft.com/office/powerpoint/2010/main" val="3093370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0DCC228-F1C3-940E-A889-ED29208E940A}"/>
              </a:ext>
            </a:extLst>
          </p:cNvPr>
          <p:cNvSpPr>
            <a:spLocks noGrp="1"/>
          </p:cNvSpPr>
          <p:nvPr>
            <p:ph type="title" idx="4294967295"/>
          </p:nvPr>
        </p:nvSpPr>
        <p:spPr>
          <a:xfrm>
            <a:off x="445699" y="330918"/>
            <a:ext cx="11478104" cy="1310078"/>
          </a:xfrm>
          <a:solidFill>
            <a:schemeClr val="accent1">
              <a:lumMod val="20000"/>
              <a:lumOff val="80000"/>
            </a:schemeClr>
          </a:solidFill>
        </p:spPr>
        <p:txBody>
          <a:bodyPr>
            <a:normAutofit/>
          </a:bodyPr>
          <a:lstStyle/>
          <a:p>
            <a:pPr algn="ctr"/>
            <a:r>
              <a:rPr lang="vi-VN" b="1">
                <a:latin typeface="Arial"/>
                <a:cs typeface="Arial"/>
              </a:rPr>
              <a:t>1. XUẤT HUYẾT TIÊU HÓA</a:t>
            </a:r>
          </a:p>
        </p:txBody>
      </p:sp>
      <p:sp>
        <p:nvSpPr>
          <p:cNvPr id="7" name="TextBox 6">
            <a:extLst>
              <a:ext uri="{FF2B5EF4-FFF2-40B4-BE49-F238E27FC236}">
                <a16:creationId xmlns:a16="http://schemas.microsoft.com/office/drawing/2014/main" id="{E9C96588-26A6-838C-8870-3DC0C6B534F1}"/>
              </a:ext>
            </a:extLst>
          </p:cNvPr>
          <p:cNvSpPr txBox="1"/>
          <p:nvPr/>
        </p:nvSpPr>
        <p:spPr>
          <a:xfrm>
            <a:off x="445310" y="2090934"/>
            <a:ext cx="11469634" cy="3244158"/>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AutoNum type="arabicPeriod"/>
            </a:pPr>
            <a:r>
              <a:rPr lang="en-US" sz="2800" err="1">
                <a:latin typeface="Arial"/>
                <a:ea typeface="Calibri"/>
                <a:cs typeface="Arial"/>
              </a:rPr>
              <a:t>Dịch</a:t>
            </a:r>
            <a:r>
              <a:rPr lang="en-US" sz="2800">
                <a:latin typeface="Arial"/>
                <a:ea typeface="Calibri"/>
                <a:cs typeface="Arial"/>
              </a:rPr>
              <a:t> </a:t>
            </a:r>
            <a:r>
              <a:rPr lang="en-US" sz="2800" err="1">
                <a:latin typeface="Arial"/>
                <a:ea typeface="Calibri"/>
                <a:cs typeface="Arial"/>
              </a:rPr>
              <a:t>tễ</a:t>
            </a:r>
            <a:r>
              <a:rPr lang="en-US" sz="2800">
                <a:latin typeface="Arial"/>
                <a:ea typeface="Calibri"/>
                <a:cs typeface="Arial"/>
              </a:rPr>
              <a:t>, </a:t>
            </a:r>
            <a:r>
              <a:rPr lang="en-US" sz="2800" err="1">
                <a:latin typeface="Arial"/>
                <a:ea typeface="Calibri"/>
                <a:cs typeface="Arial"/>
              </a:rPr>
              <a:t>nguyên</a:t>
            </a:r>
            <a:r>
              <a:rPr lang="en-US" sz="2800">
                <a:latin typeface="Arial"/>
                <a:ea typeface="Calibri"/>
                <a:cs typeface="Arial"/>
              </a:rPr>
              <a:t> </a:t>
            </a:r>
            <a:r>
              <a:rPr lang="en-US" sz="2800" err="1">
                <a:latin typeface="Arial"/>
                <a:ea typeface="Calibri"/>
                <a:cs typeface="Arial"/>
              </a:rPr>
              <a:t>nhân</a:t>
            </a:r>
            <a:endParaRPr lang="en-US" sz="2800">
              <a:latin typeface="Arial"/>
              <a:ea typeface="Calibri"/>
              <a:cs typeface="Arial"/>
            </a:endParaRPr>
          </a:p>
          <a:p>
            <a:pPr marL="342900" indent="-342900">
              <a:lnSpc>
                <a:spcPct val="150000"/>
              </a:lnSpc>
              <a:buAutoNum type="arabicPeriod"/>
            </a:pPr>
            <a:r>
              <a:rPr lang="en-US" sz="2800">
                <a:latin typeface="Arial"/>
                <a:ea typeface="Calibri"/>
                <a:cs typeface="Arial"/>
              </a:rPr>
              <a:t>Nguyên </a:t>
            </a:r>
            <a:r>
              <a:rPr lang="en-US" sz="2800" err="1">
                <a:latin typeface="Arial"/>
                <a:ea typeface="Calibri"/>
                <a:cs typeface="Arial"/>
              </a:rPr>
              <a:t>tắc</a:t>
            </a:r>
            <a:r>
              <a:rPr lang="en-US" sz="2800">
                <a:latin typeface="Arial"/>
                <a:ea typeface="Calibri"/>
                <a:cs typeface="Arial"/>
              </a:rPr>
              <a:t> </a:t>
            </a:r>
            <a:r>
              <a:rPr lang="en-US" sz="2800" err="1">
                <a:latin typeface="Arial"/>
                <a:ea typeface="Calibri"/>
                <a:cs typeface="Arial"/>
              </a:rPr>
              <a:t>quản</a:t>
            </a:r>
            <a:r>
              <a:rPr lang="en-US" sz="2800">
                <a:latin typeface="Arial"/>
                <a:ea typeface="Calibri"/>
                <a:cs typeface="Arial"/>
              </a:rPr>
              <a:t> </a:t>
            </a:r>
            <a:r>
              <a:rPr lang="en-US" sz="2800" err="1">
                <a:latin typeface="Arial"/>
                <a:ea typeface="Calibri"/>
                <a:cs typeface="Arial"/>
              </a:rPr>
              <a:t>lý</a:t>
            </a:r>
            <a:r>
              <a:rPr lang="en-US" sz="2800">
                <a:latin typeface="Arial"/>
                <a:ea typeface="Calibri"/>
                <a:cs typeface="Arial"/>
              </a:rPr>
              <a:t> </a:t>
            </a:r>
            <a:r>
              <a:rPr lang="en-US" sz="2800" err="1">
                <a:latin typeface="Arial"/>
                <a:ea typeface="Calibri"/>
                <a:cs typeface="Arial"/>
              </a:rPr>
              <a:t>xuất</a:t>
            </a:r>
            <a:r>
              <a:rPr lang="en-US" sz="2800">
                <a:latin typeface="Arial"/>
                <a:ea typeface="Calibri"/>
                <a:cs typeface="Arial"/>
              </a:rPr>
              <a:t> </a:t>
            </a:r>
            <a:r>
              <a:rPr lang="en-US" sz="2800" err="1">
                <a:latin typeface="Arial"/>
                <a:ea typeface="Calibri"/>
                <a:cs typeface="Arial"/>
              </a:rPr>
              <a:t>huyết</a:t>
            </a:r>
            <a:r>
              <a:rPr lang="en-US" sz="2800">
                <a:latin typeface="Arial"/>
                <a:ea typeface="Calibri"/>
                <a:cs typeface="Arial"/>
              </a:rPr>
              <a:t> </a:t>
            </a:r>
            <a:r>
              <a:rPr lang="en-US" sz="2800" err="1">
                <a:latin typeface="Arial"/>
                <a:ea typeface="Calibri"/>
                <a:cs typeface="Arial"/>
              </a:rPr>
              <a:t>tiêu</a:t>
            </a:r>
            <a:r>
              <a:rPr lang="en-US" sz="2800">
                <a:latin typeface="Arial"/>
                <a:ea typeface="Calibri"/>
                <a:cs typeface="Arial"/>
              </a:rPr>
              <a:t> </a:t>
            </a:r>
            <a:r>
              <a:rPr lang="en-US" sz="2800" err="1">
                <a:latin typeface="Arial"/>
                <a:ea typeface="Calibri"/>
                <a:cs typeface="Arial"/>
              </a:rPr>
              <a:t>hóa</a:t>
            </a:r>
            <a:r>
              <a:rPr lang="en-US" sz="2800">
                <a:latin typeface="Arial"/>
                <a:ea typeface="Calibri"/>
                <a:cs typeface="Arial"/>
              </a:rPr>
              <a:t> </a:t>
            </a:r>
            <a:r>
              <a:rPr lang="en-US" sz="2800" err="1">
                <a:latin typeface="Arial"/>
                <a:ea typeface="Calibri"/>
                <a:cs typeface="Arial"/>
              </a:rPr>
              <a:t>cấp</a:t>
            </a:r>
            <a:r>
              <a:rPr lang="en-US" sz="2800">
                <a:latin typeface="Arial"/>
                <a:ea typeface="Calibri"/>
                <a:cs typeface="Arial"/>
              </a:rPr>
              <a:t> </a:t>
            </a:r>
            <a:r>
              <a:rPr lang="en-US" sz="2800" err="1">
                <a:latin typeface="Arial"/>
                <a:ea typeface="Calibri"/>
                <a:cs typeface="Arial"/>
              </a:rPr>
              <a:t>tính</a:t>
            </a:r>
            <a:r>
              <a:rPr lang="en-US" sz="2800">
                <a:latin typeface="Arial"/>
                <a:ea typeface="Calibri"/>
                <a:cs typeface="Arial"/>
              </a:rPr>
              <a:t> </a:t>
            </a:r>
            <a:r>
              <a:rPr lang="en-US" sz="2800" err="1">
                <a:latin typeface="Arial"/>
                <a:ea typeface="Calibri"/>
                <a:cs typeface="Arial"/>
              </a:rPr>
              <a:t>không</a:t>
            </a:r>
            <a:r>
              <a:rPr lang="en-US" sz="2800">
                <a:latin typeface="Arial"/>
                <a:ea typeface="Calibri"/>
                <a:cs typeface="Arial"/>
              </a:rPr>
              <a:t> do TALTMC</a:t>
            </a:r>
            <a:endParaRPr lang="en-US" sz="2800">
              <a:latin typeface="Arial"/>
              <a:ea typeface="+mn-lt"/>
              <a:cs typeface="Arial"/>
            </a:endParaRPr>
          </a:p>
          <a:p>
            <a:pPr marL="342900" indent="-342900">
              <a:lnSpc>
                <a:spcPct val="150000"/>
              </a:lnSpc>
              <a:buAutoNum type="arabicPeriod"/>
            </a:pPr>
            <a:r>
              <a:rPr lang="en-US" sz="2800" err="1">
                <a:latin typeface="Arial"/>
                <a:ea typeface="Calibri"/>
                <a:cs typeface="Arial"/>
              </a:rPr>
              <a:t>Chỉ</a:t>
            </a:r>
            <a:r>
              <a:rPr lang="en-US" sz="2800">
                <a:latin typeface="Arial"/>
                <a:ea typeface="Calibri"/>
                <a:cs typeface="Arial"/>
              </a:rPr>
              <a:t> </a:t>
            </a:r>
            <a:r>
              <a:rPr lang="en-US" sz="2800" err="1">
                <a:latin typeface="Arial"/>
                <a:ea typeface="Calibri"/>
                <a:cs typeface="Arial"/>
              </a:rPr>
              <a:t>định</a:t>
            </a:r>
            <a:r>
              <a:rPr lang="en-US" sz="2800">
                <a:latin typeface="Arial"/>
                <a:ea typeface="Calibri"/>
                <a:cs typeface="Arial"/>
              </a:rPr>
              <a:t>, </a:t>
            </a:r>
            <a:r>
              <a:rPr lang="en-US" sz="2800" err="1">
                <a:latin typeface="Arial"/>
                <a:ea typeface="Calibri"/>
                <a:cs typeface="Arial"/>
              </a:rPr>
              <a:t>chống</a:t>
            </a:r>
            <a:r>
              <a:rPr lang="en-US" sz="2800">
                <a:latin typeface="Arial"/>
                <a:ea typeface="Calibri"/>
                <a:cs typeface="Arial"/>
              </a:rPr>
              <a:t> </a:t>
            </a:r>
            <a:r>
              <a:rPr lang="en-US" sz="2800" err="1">
                <a:latin typeface="Arial"/>
                <a:ea typeface="Calibri"/>
                <a:cs typeface="Arial"/>
              </a:rPr>
              <a:t>chỉ</a:t>
            </a:r>
            <a:r>
              <a:rPr lang="en-US" sz="2800">
                <a:latin typeface="Arial"/>
                <a:ea typeface="Calibri"/>
                <a:cs typeface="Arial"/>
              </a:rPr>
              <a:t> </a:t>
            </a:r>
            <a:r>
              <a:rPr lang="en-US" sz="2800" err="1">
                <a:latin typeface="Arial"/>
                <a:ea typeface="Calibri"/>
                <a:cs typeface="Arial"/>
              </a:rPr>
              <a:t>định</a:t>
            </a:r>
            <a:endParaRPr lang="en-US" sz="2800">
              <a:latin typeface="Arial"/>
              <a:ea typeface="Calibri"/>
              <a:cs typeface="Arial"/>
            </a:endParaRPr>
          </a:p>
          <a:p>
            <a:pPr marL="342900" indent="-342900">
              <a:lnSpc>
                <a:spcPct val="150000"/>
              </a:lnSpc>
              <a:buAutoNum type="arabicPeriod"/>
            </a:pPr>
            <a:r>
              <a:rPr lang="en-US" sz="2800" err="1">
                <a:latin typeface="Arial"/>
                <a:ea typeface="Calibri"/>
                <a:cs typeface="Arial"/>
              </a:rPr>
              <a:t>Kết</a:t>
            </a:r>
            <a:r>
              <a:rPr lang="en-US" sz="2800">
                <a:latin typeface="Arial"/>
                <a:ea typeface="Calibri"/>
                <a:cs typeface="Arial"/>
              </a:rPr>
              <a:t> </a:t>
            </a:r>
            <a:r>
              <a:rPr lang="en-US" sz="2800" err="1">
                <a:latin typeface="Arial"/>
                <a:ea typeface="Calibri"/>
                <a:cs typeface="Arial"/>
              </a:rPr>
              <a:t>quả</a:t>
            </a:r>
            <a:endParaRPr lang="en-US" sz="2800">
              <a:latin typeface="Arial"/>
              <a:ea typeface="Calibri"/>
              <a:cs typeface="Arial"/>
            </a:endParaRPr>
          </a:p>
          <a:p>
            <a:pPr marL="342900" indent="-342900">
              <a:lnSpc>
                <a:spcPct val="150000"/>
              </a:lnSpc>
              <a:buAutoNum type="arabicPeriod"/>
            </a:pPr>
            <a:r>
              <a:rPr lang="en-US" sz="2800" err="1">
                <a:latin typeface="Arial"/>
                <a:ea typeface="Calibri"/>
                <a:cs typeface="Arial"/>
              </a:rPr>
              <a:t>Biến</a:t>
            </a:r>
            <a:r>
              <a:rPr lang="en-US" sz="2800">
                <a:latin typeface="Arial"/>
                <a:ea typeface="Calibri"/>
                <a:cs typeface="Arial"/>
              </a:rPr>
              <a:t> </a:t>
            </a:r>
            <a:r>
              <a:rPr lang="en-US" sz="2800" err="1">
                <a:latin typeface="Arial"/>
                <a:ea typeface="Calibri"/>
                <a:cs typeface="Arial"/>
              </a:rPr>
              <a:t>chứng</a:t>
            </a:r>
            <a:endParaRPr lang="en-US" sz="2800">
              <a:latin typeface="Arial"/>
              <a:ea typeface="Calibri"/>
              <a:cs typeface="Arial"/>
            </a:endParaRPr>
          </a:p>
        </p:txBody>
      </p:sp>
    </p:spTree>
    <p:extLst>
      <p:ext uri="{BB962C8B-B14F-4D97-AF65-F5344CB8AC3E}">
        <p14:creationId xmlns:p14="http://schemas.microsoft.com/office/powerpoint/2010/main" val="1955515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25601B-BC27-5ABC-E5B8-2A738E16AC00}"/>
              </a:ext>
            </a:extLst>
          </p:cNvPr>
          <p:cNvSpPr txBox="1"/>
          <p:nvPr/>
        </p:nvSpPr>
        <p:spPr>
          <a:xfrm>
            <a:off x="404231" y="167268"/>
            <a:ext cx="11396510" cy="523220"/>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Arial"/>
                <a:cs typeface="Calibri"/>
              </a:rPr>
              <a:t>DỊCH TẾ HỌC</a:t>
            </a:r>
          </a:p>
        </p:txBody>
      </p:sp>
      <p:sp>
        <p:nvSpPr>
          <p:cNvPr id="3" name="TextBox 2">
            <a:extLst>
              <a:ext uri="{FF2B5EF4-FFF2-40B4-BE49-F238E27FC236}">
                <a16:creationId xmlns:a16="http://schemas.microsoft.com/office/drawing/2014/main" id="{F62DD354-2CBF-17EA-912D-2941F60885A2}"/>
              </a:ext>
            </a:extLst>
          </p:cNvPr>
          <p:cNvSpPr txBox="1"/>
          <p:nvPr/>
        </p:nvSpPr>
        <p:spPr>
          <a:xfrm>
            <a:off x="390435" y="766044"/>
            <a:ext cx="11406187" cy="5615704"/>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ü"/>
            </a:pPr>
            <a:r>
              <a:rPr lang="en-US" sz="2200" b="1">
                <a:latin typeface="Arial"/>
                <a:cs typeface="Calibri" panose="020F0502020204030204"/>
              </a:rPr>
              <a:t>XHTH </a:t>
            </a:r>
            <a:r>
              <a:rPr lang="en-US" sz="2200" b="1" err="1">
                <a:latin typeface="Arial"/>
                <a:cs typeface="Calibri" panose="020F0502020204030204"/>
              </a:rPr>
              <a:t>trên</a:t>
            </a:r>
            <a:r>
              <a:rPr lang="en-US" sz="2200" b="1">
                <a:latin typeface="Arial"/>
                <a:cs typeface="Calibri" panose="020F0502020204030204"/>
              </a:rPr>
              <a:t>:</a:t>
            </a:r>
          </a:p>
          <a:p>
            <a:pPr marL="285750" indent="-285750">
              <a:lnSpc>
                <a:spcPct val="150000"/>
              </a:lnSpc>
              <a:buFont typeface="Arial"/>
              <a:buChar char="•"/>
            </a:pPr>
            <a:r>
              <a:rPr lang="en-US" sz="2200" err="1">
                <a:latin typeface="Arial"/>
                <a:cs typeface="Calibri" panose="020F0502020204030204"/>
              </a:rPr>
              <a:t>Hàng</a:t>
            </a:r>
            <a:r>
              <a:rPr lang="en-US" sz="2200">
                <a:latin typeface="Arial"/>
                <a:cs typeface="Calibri" panose="020F0502020204030204"/>
              </a:rPr>
              <a:t> </a:t>
            </a:r>
            <a:r>
              <a:rPr lang="en-US" sz="2200" err="1">
                <a:latin typeface="Arial"/>
                <a:cs typeface="Calibri" panose="020F0502020204030204"/>
              </a:rPr>
              <a:t>năm</a:t>
            </a:r>
            <a:r>
              <a:rPr lang="en-US" sz="2200">
                <a:latin typeface="Arial"/>
                <a:cs typeface="Calibri" panose="020F0502020204030204"/>
              </a:rPr>
              <a:t> </a:t>
            </a:r>
            <a:r>
              <a:rPr lang="en-US" sz="2200" err="1">
                <a:latin typeface="Arial"/>
                <a:cs typeface="Calibri" panose="020F0502020204030204"/>
              </a:rPr>
              <a:t>tại</a:t>
            </a:r>
            <a:r>
              <a:rPr lang="en-US" sz="2200">
                <a:latin typeface="Arial"/>
                <a:cs typeface="Calibri" panose="020F0502020204030204"/>
              </a:rPr>
              <a:t> </a:t>
            </a:r>
            <a:r>
              <a:rPr lang="en-US" sz="2200" err="1">
                <a:latin typeface="Arial"/>
                <a:cs typeface="Calibri" panose="020F0502020204030204"/>
              </a:rPr>
              <a:t>Mỹ</a:t>
            </a:r>
            <a:r>
              <a:rPr lang="en-US" sz="2200">
                <a:latin typeface="Arial"/>
                <a:cs typeface="Calibri" panose="020F0502020204030204"/>
              </a:rPr>
              <a:t> </a:t>
            </a:r>
            <a:r>
              <a:rPr lang="en-US" sz="2200" err="1">
                <a:latin typeface="Arial"/>
                <a:cs typeface="Calibri" panose="020F0502020204030204"/>
              </a:rPr>
              <a:t>có</a:t>
            </a:r>
            <a:r>
              <a:rPr lang="en-US" sz="2200">
                <a:latin typeface="Arial"/>
                <a:cs typeface="Calibri" panose="020F0502020204030204"/>
              </a:rPr>
              <a:t> </a:t>
            </a:r>
            <a:r>
              <a:rPr lang="en-US" sz="2200" err="1">
                <a:latin typeface="Arial"/>
                <a:cs typeface="Calibri" panose="020F0502020204030204"/>
              </a:rPr>
              <a:t>khoảng</a:t>
            </a:r>
            <a:r>
              <a:rPr lang="en-US" sz="2200">
                <a:latin typeface="Arial"/>
                <a:cs typeface="Calibri" panose="020F0502020204030204"/>
              </a:rPr>
              <a:t> </a:t>
            </a:r>
            <a:r>
              <a:rPr lang="en-US" sz="2200" b="1">
                <a:latin typeface="Arial"/>
                <a:cs typeface="Calibri" panose="020F0502020204030204"/>
              </a:rPr>
              <a:t>100. 000</a:t>
            </a:r>
            <a:r>
              <a:rPr lang="en-US" sz="2200">
                <a:latin typeface="Arial"/>
                <a:cs typeface="Calibri" panose="020F0502020204030204"/>
              </a:rPr>
              <a:t> BN </a:t>
            </a:r>
            <a:r>
              <a:rPr lang="en-US" sz="2200" err="1">
                <a:latin typeface="Arial"/>
                <a:cs typeface="Calibri" panose="020F0502020204030204"/>
              </a:rPr>
              <a:t>nhập</a:t>
            </a:r>
            <a:r>
              <a:rPr lang="en-US" sz="2200">
                <a:latin typeface="Arial"/>
                <a:cs typeface="Calibri" panose="020F0502020204030204"/>
              </a:rPr>
              <a:t> </a:t>
            </a:r>
            <a:r>
              <a:rPr lang="en-US" sz="2200" err="1">
                <a:latin typeface="Arial"/>
                <a:cs typeface="Calibri" panose="020F0502020204030204"/>
              </a:rPr>
              <a:t>viện</a:t>
            </a:r>
            <a:r>
              <a:rPr lang="en-US" sz="2200">
                <a:latin typeface="Arial"/>
                <a:cs typeface="Calibri" panose="020F0502020204030204"/>
              </a:rPr>
              <a:t> </a:t>
            </a:r>
            <a:r>
              <a:rPr lang="en-US" sz="2200" err="1">
                <a:latin typeface="Arial"/>
                <a:cs typeface="Calibri" panose="020F0502020204030204"/>
              </a:rPr>
              <a:t>vì</a:t>
            </a:r>
            <a:r>
              <a:rPr lang="en-US" sz="2200">
                <a:latin typeface="Arial"/>
                <a:cs typeface="Calibri" panose="020F0502020204030204"/>
              </a:rPr>
              <a:t> XHTH </a:t>
            </a:r>
            <a:r>
              <a:rPr lang="en-US" sz="2200" err="1">
                <a:latin typeface="Arial"/>
                <a:cs typeface="Calibri" panose="020F0502020204030204"/>
              </a:rPr>
              <a:t>trên</a:t>
            </a:r>
            <a:r>
              <a:rPr lang="en-US" sz="2200">
                <a:latin typeface="Arial"/>
                <a:cs typeface="Calibri" panose="020F0502020204030204"/>
              </a:rPr>
              <a:t>. </a:t>
            </a:r>
            <a:r>
              <a:rPr lang="en-US" sz="2200" err="1">
                <a:latin typeface="Arial"/>
                <a:cs typeface="Calibri" panose="020F0502020204030204"/>
              </a:rPr>
              <a:t>Tại</a:t>
            </a:r>
            <a:r>
              <a:rPr lang="en-US" sz="2200">
                <a:latin typeface="Arial"/>
                <a:cs typeface="Calibri" panose="020F0502020204030204"/>
              </a:rPr>
              <a:t> Anh con </a:t>
            </a:r>
            <a:r>
              <a:rPr lang="en-US" sz="2200" err="1">
                <a:latin typeface="Arial"/>
                <a:cs typeface="Calibri" panose="020F0502020204030204"/>
              </a:rPr>
              <a:t>số</a:t>
            </a:r>
            <a:r>
              <a:rPr lang="en-US" sz="2200">
                <a:latin typeface="Arial"/>
                <a:cs typeface="Calibri" panose="020F0502020204030204"/>
              </a:rPr>
              <a:t> </a:t>
            </a:r>
            <a:r>
              <a:rPr lang="en-US" sz="2200" err="1">
                <a:latin typeface="Arial"/>
                <a:cs typeface="Calibri" panose="020F0502020204030204"/>
              </a:rPr>
              <a:t>này</a:t>
            </a:r>
            <a:r>
              <a:rPr lang="en-US" sz="2200">
                <a:latin typeface="Arial"/>
                <a:cs typeface="Calibri" panose="020F0502020204030204"/>
              </a:rPr>
              <a:t> </a:t>
            </a:r>
            <a:r>
              <a:rPr lang="en-US" sz="2200" err="1">
                <a:latin typeface="Arial"/>
                <a:cs typeface="Calibri" panose="020F0502020204030204"/>
              </a:rPr>
              <a:t>là</a:t>
            </a:r>
            <a:r>
              <a:rPr lang="en-US" sz="2200">
                <a:latin typeface="Arial"/>
                <a:cs typeface="Calibri" panose="020F0502020204030204"/>
              </a:rPr>
              <a:t> </a:t>
            </a:r>
            <a:r>
              <a:rPr lang="en-US" sz="2200" b="1">
                <a:latin typeface="Arial"/>
                <a:cs typeface="Calibri" panose="020F0502020204030204"/>
              </a:rPr>
              <a:t>70. 000</a:t>
            </a:r>
          </a:p>
          <a:p>
            <a:pPr marL="285750" indent="-285750">
              <a:lnSpc>
                <a:spcPct val="150000"/>
              </a:lnSpc>
              <a:buFont typeface="Arial"/>
              <a:buChar char="•"/>
            </a:pPr>
            <a:r>
              <a:rPr lang="en-US" sz="2200">
                <a:latin typeface="Arial"/>
                <a:cs typeface="Calibri" panose="020F0502020204030204"/>
              </a:rPr>
              <a:t>Nam </a:t>
            </a:r>
            <a:r>
              <a:rPr lang="en-US" sz="2200" err="1">
                <a:latin typeface="Arial"/>
                <a:cs typeface="Calibri" panose="020F0502020204030204"/>
              </a:rPr>
              <a:t>gấp</a:t>
            </a:r>
            <a:r>
              <a:rPr lang="en-US" sz="2200">
                <a:latin typeface="Arial"/>
                <a:cs typeface="Calibri" panose="020F0502020204030204"/>
              </a:rPr>
              <a:t> 2 </a:t>
            </a:r>
            <a:r>
              <a:rPr lang="en-US" sz="2200" err="1">
                <a:latin typeface="Arial"/>
                <a:cs typeface="Calibri" panose="020F0502020204030204"/>
              </a:rPr>
              <a:t>nữ</a:t>
            </a:r>
            <a:r>
              <a:rPr lang="en-US" sz="2200">
                <a:latin typeface="Arial"/>
                <a:cs typeface="Calibri" panose="020F0502020204030204"/>
              </a:rPr>
              <a:t>, </a:t>
            </a:r>
            <a:r>
              <a:rPr lang="en-US" sz="2200" err="1">
                <a:latin typeface="Arial"/>
                <a:cs typeface="Calibri" panose="020F0502020204030204"/>
              </a:rPr>
              <a:t>tỉ</a:t>
            </a:r>
            <a:r>
              <a:rPr lang="en-US" sz="2200">
                <a:latin typeface="Arial"/>
                <a:cs typeface="Calibri" panose="020F0502020204030204"/>
              </a:rPr>
              <a:t> </a:t>
            </a:r>
            <a:r>
              <a:rPr lang="en-US" sz="2200" err="1">
                <a:latin typeface="Arial"/>
                <a:cs typeface="Calibri" panose="020F0502020204030204"/>
              </a:rPr>
              <a:t>lệ</a:t>
            </a:r>
            <a:r>
              <a:rPr lang="en-US" sz="2200">
                <a:latin typeface="Arial"/>
                <a:cs typeface="Calibri" panose="020F0502020204030204"/>
              </a:rPr>
              <a:t> </a:t>
            </a:r>
            <a:r>
              <a:rPr lang="en-US" sz="2200" err="1">
                <a:latin typeface="Arial"/>
                <a:cs typeface="Calibri" panose="020F0502020204030204"/>
              </a:rPr>
              <a:t>tử</a:t>
            </a:r>
            <a:r>
              <a:rPr lang="en-US" sz="2200">
                <a:latin typeface="Arial"/>
                <a:cs typeface="Calibri" panose="020F0502020204030204"/>
              </a:rPr>
              <a:t> </a:t>
            </a:r>
            <a:r>
              <a:rPr lang="en-US" sz="2200" err="1">
                <a:latin typeface="Arial"/>
                <a:cs typeface="Calibri" panose="020F0502020204030204"/>
              </a:rPr>
              <a:t>vong</a:t>
            </a:r>
            <a:r>
              <a:rPr lang="en-US" sz="2200">
                <a:latin typeface="Arial"/>
                <a:cs typeface="Calibri" panose="020F0502020204030204"/>
              </a:rPr>
              <a:t> 2 </a:t>
            </a:r>
            <a:r>
              <a:rPr lang="en-US" sz="2200" err="1">
                <a:latin typeface="Arial"/>
                <a:cs typeface="Calibri" panose="020F0502020204030204"/>
              </a:rPr>
              <a:t>nhóm</a:t>
            </a:r>
            <a:r>
              <a:rPr lang="en-US" sz="2200">
                <a:latin typeface="Arial"/>
                <a:cs typeface="Calibri" panose="020F0502020204030204"/>
              </a:rPr>
              <a:t> </a:t>
            </a:r>
            <a:r>
              <a:rPr lang="en-US" sz="2200" err="1">
                <a:latin typeface="Arial"/>
                <a:cs typeface="Calibri" panose="020F0502020204030204"/>
              </a:rPr>
              <a:t>như</a:t>
            </a:r>
            <a:r>
              <a:rPr lang="en-US" sz="2200">
                <a:latin typeface="Arial"/>
                <a:cs typeface="Calibri" panose="020F0502020204030204"/>
              </a:rPr>
              <a:t> </a:t>
            </a:r>
            <a:r>
              <a:rPr lang="en-US" sz="2200" err="1">
                <a:latin typeface="Arial"/>
                <a:cs typeface="Calibri" panose="020F0502020204030204"/>
              </a:rPr>
              <a:t>nhau</a:t>
            </a:r>
            <a:endParaRPr lang="en-US" sz="2200">
              <a:latin typeface="Arial"/>
              <a:cs typeface="Calibri" panose="020F0502020204030204"/>
            </a:endParaRPr>
          </a:p>
          <a:p>
            <a:pPr marL="285750" indent="-285750">
              <a:lnSpc>
                <a:spcPct val="150000"/>
              </a:lnSpc>
              <a:buFont typeface="Arial"/>
              <a:buChar char="•"/>
            </a:pPr>
            <a:r>
              <a:rPr lang="en-US" sz="2200">
                <a:latin typeface="Arial"/>
                <a:cs typeface="Calibri" panose="020F0502020204030204"/>
              </a:rPr>
              <a:t>Xu </a:t>
            </a:r>
            <a:r>
              <a:rPr lang="en-US" sz="2200" err="1">
                <a:latin typeface="Arial"/>
                <a:cs typeface="Calibri" panose="020F0502020204030204"/>
              </a:rPr>
              <a:t>hướng</a:t>
            </a:r>
            <a:r>
              <a:rPr lang="en-US" sz="2200">
                <a:latin typeface="Arial"/>
                <a:cs typeface="Calibri" panose="020F0502020204030204"/>
              </a:rPr>
              <a:t> </a:t>
            </a:r>
            <a:r>
              <a:rPr lang="en-US" sz="2200" err="1">
                <a:latin typeface="Arial"/>
                <a:cs typeface="Calibri" panose="020F0502020204030204"/>
              </a:rPr>
              <a:t>tăng</a:t>
            </a:r>
            <a:r>
              <a:rPr lang="en-US" sz="2200">
                <a:latin typeface="Arial"/>
                <a:cs typeface="Calibri" panose="020F0502020204030204"/>
              </a:rPr>
              <a:t> ở </a:t>
            </a:r>
            <a:r>
              <a:rPr lang="en-US" sz="2200" err="1">
                <a:latin typeface="Arial"/>
                <a:cs typeface="Calibri" panose="020F0502020204030204"/>
              </a:rPr>
              <a:t>nhóm</a:t>
            </a:r>
            <a:r>
              <a:rPr lang="en-US" sz="2200">
                <a:latin typeface="Arial"/>
                <a:cs typeface="Calibri" panose="020F0502020204030204"/>
              </a:rPr>
              <a:t> </a:t>
            </a:r>
            <a:r>
              <a:rPr lang="en-US" sz="2200" err="1">
                <a:latin typeface="Arial"/>
                <a:cs typeface="Calibri" panose="020F0502020204030204"/>
              </a:rPr>
              <a:t>cao</a:t>
            </a:r>
            <a:r>
              <a:rPr lang="en-US" sz="2200">
                <a:latin typeface="Arial"/>
                <a:cs typeface="Calibri" panose="020F0502020204030204"/>
              </a:rPr>
              <a:t> </a:t>
            </a:r>
            <a:r>
              <a:rPr lang="en-US" sz="2200" err="1">
                <a:latin typeface="Arial"/>
                <a:cs typeface="Calibri" panose="020F0502020204030204"/>
              </a:rPr>
              <a:t>tuổi</a:t>
            </a:r>
            <a:r>
              <a:rPr lang="en-US" sz="2200">
                <a:latin typeface="Arial"/>
                <a:cs typeface="Calibri" panose="020F0502020204030204"/>
              </a:rPr>
              <a:t> (&gt;60)</a:t>
            </a:r>
          </a:p>
          <a:p>
            <a:pPr marL="342900" indent="-342900">
              <a:lnSpc>
                <a:spcPct val="150000"/>
              </a:lnSpc>
              <a:buFont typeface="Wingdings"/>
              <a:buChar char="ü"/>
            </a:pPr>
            <a:r>
              <a:rPr lang="en-US" sz="2200" b="1">
                <a:latin typeface="Arial"/>
                <a:cs typeface="Calibri" panose="020F0502020204030204"/>
              </a:rPr>
              <a:t>XHTH </a:t>
            </a:r>
            <a:r>
              <a:rPr lang="en-US" sz="2200" b="1" err="1">
                <a:latin typeface="Arial"/>
                <a:cs typeface="Calibri" panose="020F0502020204030204"/>
              </a:rPr>
              <a:t>dưới</a:t>
            </a:r>
            <a:r>
              <a:rPr lang="en-US" sz="2200" b="1">
                <a:latin typeface="Arial"/>
                <a:cs typeface="Calibri" panose="020F0502020204030204"/>
              </a:rPr>
              <a:t>:</a:t>
            </a:r>
          </a:p>
          <a:p>
            <a:pPr marL="342900" indent="-342900">
              <a:lnSpc>
                <a:spcPct val="150000"/>
              </a:lnSpc>
              <a:buFont typeface="Arial"/>
              <a:buChar char="•"/>
            </a:pPr>
            <a:r>
              <a:rPr lang="en-US" sz="2200" err="1">
                <a:latin typeface="Arial"/>
                <a:cs typeface="Calibri" panose="020F0502020204030204"/>
              </a:rPr>
              <a:t>Tại</a:t>
            </a:r>
            <a:r>
              <a:rPr lang="en-US" sz="2200">
                <a:latin typeface="Arial"/>
                <a:cs typeface="Calibri" panose="020F0502020204030204"/>
              </a:rPr>
              <a:t> </a:t>
            </a:r>
            <a:r>
              <a:rPr lang="en-US" sz="2200" err="1">
                <a:latin typeface="Arial"/>
                <a:cs typeface="Calibri" panose="020F0502020204030204"/>
              </a:rPr>
              <a:t>Mỹ</a:t>
            </a:r>
            <a:r>
              <a:rPr lang="en-US" sz="2200">
                <a:latin typeface="Arial"/>
                <a:cs typeface="Calibri" panose="020F0502020204030204"/>
              </a:rPr>
              <a:t>, </a:t>
            </a:r>
            <a:r>
              <a:rPr lang="en-US" sz="2200" err="1">
                <a:latin typeface="Arial"/>
                <a:cs typeface="Calibri" panose="020F0502020204030204"/>
              </a:rPr>
              <a:t>tỉ</a:t>
            </a:r>
            <a:r>
              <a:rPr lang="en-US" sz="2200">
                <a:latin typeface="Arial"/>
                <a:cs typeface="Calibri" panose="020F0502020204030204"/>
              </a:rPr>
              <a:t> </a:t>
            </a:r>
            <a:r>
              <a:rPr lang="en-US" sz="2200" err="1">
                <a:latin typeface="Arial"/>
                <a:cs typeface="Calibri" panose="020F0502020204030204"/>
              </a:rPr>
              <a:t>lệ</a:t>
            </a:r>
            <a:r>
              <a:rPr lang="en-US" sz="2200">
                <a:latin typeface="Arial"/>
                <a:cs typeface="Calibri" panose="020F0502020204030204"/>
              </a:rPr>
              <a:t> NV </a:t>
            </a:r>
            <a:r>
              <a:rPr lang="en-US" sz="2200" err="1">
                <a:latin typeface="Arial"/>
                <a:cs typeface="Calibri" panose="020F0502020204030204"/>
              </a:rPr>
              <a:t>vì</a:t>
            </a:r>
            <a:r>
              <a:rPr lang="en-US" sz="2200">
                <a:latin typeface="Arial"/>
                <a:cs typeface="Calibri" panose="020F0502020204030204"/>
              </a:rPr>
              <a:t> XHTH </a:t>
            </a:r>
            <a:r>
              <a:rPr lang="en-US" sz="2200" err="1">
                <a:latin typeface="Arial"/>
                <a:cs typeface="Calibri" panose="020F0502020204030204"/>
              </a:rPr>
              <a:t>dưới</a:t>
            </a:r>
            <a:r>
              <a:rPr lang="en-US" sz="2200" b="1">
                <a:latin typeface="Arial"/>
                <a:cs typeface="Calibri" panose="020F0502020204030204"/>
              </a:rPr>
              <a:t> </a:t>
            </a:r>
            <a:r>
              <a:rPr lang="en-US" sz="2200" b="1" err="1">
                <a:latin typeface="Arial"/>
                <a:cs typeface="Calibri" panose="020F0502020204030204"/>
              </a:rPr>
              <a:t>dưới</a:t>
            </a:r>
            <a:r>
              <a:rPr lang="en-US" sz="2200" b="1">
                <a:latin typeface="Arial"/>
                <a:cs typeface="Calibri" panose="020F0502020204030204"/>
              </a:rPr>
              <a:t> 1%</a:t>
            </a:r>
            <a:r>
              <a:rPr lang="en-US" sz="2200">
                <a:latin typeface="Arial"/>
                <a:cs typeface="Calibri" panose="020F0502020204030204"/>
              </a:rPr>
              <a:t> </a:t>
            </a:r>
            <a:r>
              <a:rPr lang="en-US" sz="2200" err="1">
                <a:latin typeface="Arial"/>
                <a:cs typeface="Calibri" panose="020F0502020204030204"/>
              </a:rPr>
              <a:t>các</a:t>
            </a:r>
            <a:r>
              <a:rPr lang="en-US" sz="2200">
                <a:latin typeface="Arial"/>
                <a:cs typeface="Calibri" panose="020F0502020204030204"/>
              </a:rPr>
              <a:t> </a:t>
            </a:r>
            <a:r>
              <a:rPr lang="en-US" sz="2200" err="1">
                <a:latin typeface="Arial"/>
                <a:cs typeface="Calibri" panose="020F0502020204030204"/>
              </a:rPr>
              <a:t>nguyên</a:t>
            </a:r>
            <a:r>
              <a:rPr lang="en-US" sz="2200">
                <a:latin typeface="Arial"/>
                <a:cs typeface="Calibri" panose="020F0502020204030204"/>
              </a:rPr>
              <a:t> </a:t>
            </a:r>
            <a:r>
              <a:rPr lang="en-US" sz="2200" err="1">
                <a:latin typeface="Arial"/>
                <a:cs typeface="Calibri" panose="020F0502020204030204"/>
              </a:rPr>
              <a:t>nhân</a:t>
            </a:r>
            <a:r>
              <a:rPr lang="en-US" sz="2200">
                <a:latin typeface="Arial"/>
                <a:cs typeface="Calibri" panose="020F0502020204030204"/>
              </a:rPr>
              <a:t> NV</a:t>
            </a:r>
          </a:p>
          <a:p>
            <a:pPr marL="342900" indent="-342900">
              <a:lnSpc>
                <a:spcPct val="150000"/>
              </a:lnSpc>
              <a:buFont typeface="Arial"/>
              <a:buChar char="•"/>
            </a:pPr>
            <a:r>
              <a:rPr lang="en-US" sz="2200" err="1">
                <a:latin typeface="Arial"/>
                <a:cs typeface="Calibri" panose="020F0502020204030204"/>
              </a:rPr>
              <a:t>Thế</a:t>
            </a:r>
            <a:r>
              <a:rPr lang="en-US" sz="2200">
                <a:latin typeface="Arial"/>
                <a:cs typeface="Calibri" panose="020F0502020204030204"/>
              </a:rPr>
              <a:t> </a:t>
            </a:r>
            <a:r>
              <a:rPr lang="en-US" sz="2200" err="1">
                <a:latin typeface="Arial"/>
                <a:cs typeface="Calibri" panose="020F0502020204030204"/>
              </a:rPr>
              <a:t>giới</a:t>
            </a:r>
            <a:r>
              <a:rPr lang="en-US" sz="2200">
                <a:latin typeface="Arial"/>
                <a:cs typeface="Calibri" panose="020F0502020204030204"/>
              </a:rPr>
              <a:t>, </a:t>
            </a:r>
            <a:r>
              <a:rPr lang="en-US" sz="2200">
                <a:latin typeface="Arial"/>
                <a:ea typeface="+mn-lt"/>
                <a:cs typeface="+mn-lt"/>
              </a:rPr>
              <a:t>XHTH </a:t>
            </a:r>
            <a:r>
              <a:rPr lang="en-US" sz="2200" err="1">
                <a:latin typeface="Arial"/>
                <a:ea typeface="+mn-lt"/>
                <a:cs typeface="+mn-lt"/>
              </a:rPr>
              <a:t>dưới</a:t>
            </a:r>
            <a:r>
              <a:rPr lang="en-US" sz="2200">
                <a:latin typeface="Arial"/>
                <a:ea typeface="+mn-lt"/>
                <a:cs typeface="+mn-lt"/>
              </a:rPr>
              <a:t> </a:t>
            </a:r>
            <a:r>
              <a:rPr lang="en-US" sz="2200" err="1">
                <a:latin typeface="Arial"/>
                <a:ea typeface="+mn-lt"/>
                <a:cs typeface="+mn-lt"/>
              </a:rPr>
              <a:t>khoảng</a:t>
            </a:r>
            <a:r>
              <a:rPr lang="en-US" sz="2200">
                <a:latin typeface="Arial"/>
                <a:ea typeface="+mn-lt"/>
                <a:cs typeface="+mn-lt"/>
              </a:rPr>
              <a:t> </a:t>
            </a:r>
            <a:r>
              <a:rPr lang="en-US" sz="2200" b="1">
                <a:latin typeface="Arial"/>
                <a:ea typeface="+mn-lt"/>
                <a:cs typeface="+mn-lt"/>
              </a:rPr>
              <a:t>1-2%</a:t>
            </a:r>
            <a:r>
              <a:rPr lang="en-US" sz="2200">
                <a:latin typeface="Arial"/>
                <a:ea typeface="+mn-lt"/>
                <a:cs typeface="+mn-lt"/>
              </a:rPr>
              <a:t> </a:t>
            </a:r>
            <a:r>
              <a:rPr lang="en-US" sz="2200" err="1">
                <a:latin typeface="Arial"/>
                <a:ea typeface="+mn-lt"/>
                <a:cs typeface="+mn-lt"/>
              </a:rPr>
              <a:t>các</a:t>
            </a:r>
            <a:r>
              <a:rPr lang="en-US" sz="2200">
                <a:latin typeface="Arial"/>
                <a:ea typeface="+mn-lt"/>
                <a:cs typeface="+mn-lt"/>
              </a:rPr>
              <a:t> </a:t>
            </a:r>
            <a:r>
              <a:rPr lang="en-US" sz="2200" err="1">
                <a:latin typeface="Arial"/>
                <a:ea typeface="+mn-lt"/>
                <a:cs typeface="+mn-lt"/>
              </a:rPr>
              <a:t>nguyên</a:t>
            </a:r>
            <a:r>
              <a:rPr lang="en-US" sz="2200">
                <a:latin typeface="Arial"/>
                <a:ea typeface="+mn-lt"/>
                <a:cs typeface="+mn-lt"/>
              </a:rPr>
              <a:t> </a:t>
            </a:r>
            <a:r>
              <a:rPr lang="en-US" sz="2200" err="1">
                <a:latin typeface="Arial"/>
                <a:ea typeface="+mn-lt"/>
                <a:cs typeface="+mn-lt"/>
              </a:rPr>
              <a:t>nhân</a:t>
            </a:r>
            <a:r>
              <a:rPr lang="en-US" sz="2200">
                <a:latin typeface="Arial"/>
                <a:ea typeface="+mn-lt"/>
                <a:cs typeface="+mn-lt"/>
              </a:rPr>
              <a:t> NV </a:t>
            </a:r>
            <a:r>
              <a:rPr lang="en-US" sz="2200" err="1">
                <a:latin typeface="Arial"/>
                <a:ea typeface="+mn-lt"/>
                <a:cs typeface="+mn-lt"/>
              </a:rPr>
              <a:t>cấp</a:t>
            </a:r>
            <a:r>
              <a:rPr lang="en-US" sz="2200">
                <a:latin typeface="Arial"/>
                <a:ea typeface="+mn-lt"/>
                <a:cs typeface="+mn-lt"/>
              </a:rPr>
              <a:t> </a:t>
            </a:r>
            <a:r>
              <a:rPr lang="en-US" sz="2200" err="1">
                <a:latin typeface="Arial"/>
                <a:ea typeface="+mn-lt"/>
                <a:cs typeface="+mn-lt"/>
              </a:rPr>
              <a:t>cứu</a:t>
            </a:r>
            <a:r>
              <a:rPr lang="en-US" sz="2200">
                <a:latin typeface="Arial"/>
                <a:ea typeface="+mn-lt"/>
                <a:cs typeface="+mn-lt"/>
              </a:rPr>
              <a:t>: </a:t>
            </a:r>
            <a:r>
              <a:rPr lang="en-US" sz="2200" b="1">
                <a:latin typeface="Arial"/>
                <a:ea typeface="+mn-lt"/>
                <a:cs typeface="+mn-lt"/>
              </a:rPr>
              <a:t>15%</a:t>
            </a:r>
            <a:r>
              <a:rPr lang="en-US" sz="2200">
                <a:latin typeface="Arial"/>
                <a:ea typeface="+mn-lt"/>
                <a:cs typeface="+mn-lt"/>
              </a:rPr>
              <a:t> </a:t>
            </a:r>
            <a:r>
              <a:rPr lang="en-US" sz="2200" err="1">
                <a:latin typeface="Arial"/>
                <a:ea typeface="+mn-lt"/>
                <a:cs typeface="+mn-lt"/>
              </a:rPr>
              <a:t>xuất</a:t>
            </a:r>
            <a:r>
              <a:rPr lang="en-US" sz="2200">
                <a:latin typeface="Arial"/>
                <a:ea typeface="+mn-lt"/>
                <a:cs typeface="+mn-lt"/>
              </a:rPr>
              <a:t> </a:t>
            </a:r>
            <a:r>
              <a:rPr lang="en-US" sz="2200" err="1">
                <a:latin typeface="Arial"/>
                <a:ea typeface="+mn-lt"/>
                <a:cs typeface="+mn-lt"/>
              </a:rPr>
              <a:t>huyết</a:t>
            </a:r>
            <a:r>
              <a:rPr lang="en-US" sz="2200">
                <a:latin typeface="Arial"/>
                <a:ea typeface="+mn-lt"/>
                <a:cs typeface="+mn-lt"/>
              </a:rPr>
              <a:t> </a:t>
            </a:r>
            <a:r>
              <a:rPr lang="en-US" sz="2200" err="1">
                <a:latin typeface="Arial"/>
                <a:ea typeface="+mn-lt"/>
                <a:cs typeface="+mn-lt"/>
              </a:rPr>
              <a:t>lượng</a:t>
            </a:r>
            <a:r>
              <a:rPr lang="en-US" sz="2200">
                <a:latin typeface="Arial"/>
                <a:ea typeface="+mn-lt"/>
                <a:cs typeface="+mn-lt"/>
              </a:rPr>
              <a:t> </a:t>
            </a:r>
            <a:r>
              <a:rPr lang="en-US" sz="2200" err="1">
                <a:latin typeface="Arial"/>
                <a:ea typeface="+mn-lt"/>
                <a:cs typeface="+mn-lt"/>
              </a:rPr>
              <a:t>nhiều</a:t>
            </a:r>
            <a:r>
              <a:rPr lang="en-US" sz="2200">
                <a:latin typeface="Arial"/>
                <a:ea typeface="+mn-lt"/>
                <a:cs typeface="+mn-lt"/>
              </a:rPr>
              <a:t>,</a:t>
            </a:r>
            <a:r>
              <a:rPr lang="en-US" sz="2200" b="1">
                <a:latin typeface="Arial"/>
                <a:ea typeface="+mn-lt"/>
                <a:cs typeface="+mn-lt"/>
              </a:rPr>
              <a:t> 5% </a:t>
            </a:r>
            <a:r>
              <a:rPr lang="en-US" sz="2200" err="1">
                <a:latin typeface="Arial"/>
                <a:ea typeface="+mn-lt"/>
                <a:cs typeface="+mn-lt"/>
              </a:rPr>
              <a:t>cần</a:t>
            </a:r>
            <a:r>
              <a:rPr lang="en-US" sz="2200">
                <a:latin typeface="Arial"/>
                <a:ea typeface="+mn-lt"/>
                <a:cs typeface="+mn-lt"/>
              </a:rPr>
              <a:t> can </a:t>
            </a:r>
            <a:r>
              <a:rPr lang="en-US" sz="2200" err="1">
                <a:latin typeface="Arial"/>
                <a:ea typeface="+mn-lt"/>
                <a:cs typeface="+mn-lt"/>
              </a:rPr>
              <a:t>thiệp</a:t>
            </a:r>
            <a:r>
              <a:rPr lang="en-US" sz="2200">
                <a:latin typeface="Arial"/>
                <a:ea typeface="+mn-lt"/>
                <a:cs typeface="+mn-lt"/>
              </a:rPr>
              <a:t> </a:t>
            </a:r>
            <a:r>
              <a:rPr lang="en-US" sz="2200" err="1">
                <a:latin typeface="Arial"/>
                <a:ea typeface="+mn-lt"/>
                <a:cs typeface="+mn-lt"/>
              </a:rPr>
              <a:t>phẫu</a:t>
            </a:r>
            <a:r>
              <a:rPr lang="en-US" sz="2200">
                <a:latin typeface="Arial"/>
                <a:ea typeface="+mn-lt"/>
                <a:cs typeface="+mn-lt"/>
              </a:rPr>
              <a:t> </a:t>
            </a:r>
            <a:r>
              <a:rPr lang="en-US" sz="2200" err="1">
                <a:latin typeface="Arial"/>
                <a:ea typeface="+mn-lt"/>
                <a:cs typeface="+mn-lt"/>
              </a:rPr>
              <a:t>thuật</a:t>
            </a:r>
            <a:r>
              <a:rPr lang="en-US" sz="2200">
                <a:latin typeface="Arial"/>
                <a:ea typeface="+mn-lt"/>
                <a:cs typeface="+mn-lt"/>
              </a:rPr>
              <a:t>.</a:t>
            </a:r>
          </a:p>
          <a:p>
            <a:pPr marL="342900" indent="-342900">
              <a:lnSpc>
                <a:spcPct val="150000"/>
              </a:lnSpc>
              <a:buFont typeface="Arial"/>
              <a:buChar char="•"/>
            </a:pPr>
            <a:r>
              <a:rPr lang="en-US" sz="2200">
                <a:latin typeface="Arial"/>
                <a:cs typeface="Calibri" panose="020F0502020204030204"/>
              </a:rPr>
              <a:t>XHTH </a:t>
            </a:r>
            <a:r>
              <a:rPr lang="en-US" sz="2200" err="1">
                <a:latin typeface="Arial"/>
                <a:cs typeface="Calibri" panose="020F0502020204030204"/>
              </a:rPr>
              <a:t>từ</a:t>
            </a:r>
            <a:r>
              <a:rPr lang="en-US" sz="2200" b="1">
                <a:latin typeface="Arial"/>
                <a:cs typeface="Calibri" panose="020F0502020204030204"/>
              </a:rPr>
              <a:t> </a:t>
            </a:r>
            <a:r>
              <a:rPr lang="en-US" sz="2200" b="1" err="1">
                <a:latin typeface="Arial"/>
                <a:cs typeface="Calibri" panose="020F0502020204030204"/>
              </a:rPr>
              <a:t>ruột</a:t>
            </a:r>
            <a:r>
              <a:rPr lang="en-US" sz="2200" b="1">
                <a:latin typeface="Arial"/>
                <a:cs typeface="Calibri" panose="020F0502020204030204"/>
              </a:rPr>
              <a:t> non </a:t>
            </a:r>
            <a:r>
              <a:rPr lang="en-US" sz="2200" err="1">
                <a:latin typeface="Arial"/>
                <a:cs typeface="Calibri" panose="020F0502020204030204"/>
              </a:rPr>
              <a:t>chiếm</a:t>
            </a:r>
            <a:r>
              <a:rPr lang="en-US" sz="2200" b="1">
                <a:latin typeface="Arial"/>
                <a:cs typeface="Calibri" panose="020F0502020204030204"/>
              </a:rPr>
              <a:t> 5%</a:t>
            </a:r>
            <a:r>
              <a:rPr lang="en-US" sz="2200">
                <a:latin typeface="Arial"/>
                <a:cs typeface="Calibri" panose="020F0502020204030204"/>
              </a:rPr>
              <a:t> XHTH </a:t>
            </a:r>
            <a:r>
              <a:rPr lang="en-US" sz="2200" err="1">
                <a:latin typeface="Arial"/>
                <a:cs typeface="Calibri" panose="020F0502020204030204"/>
              </a:rPr>
              <a:t>dưới</a:t>
            </a:r>
            <a:r>
              <a:rPr lang="en-US" sz="2200">
                <a:latin typeface="Arial"/>
                <a:cs typeface="Calibri" panose="020F0502020204030204"/>
              </a:rPr>
              <a:t>, </a:t>
            </a:r>
            <a:r>
              <a:rPr lang="en-US" sz="2200" err="1">
                <a:latin typeface="Arial"/>
                <a:cs typeface="Calibri" panose="020F0502020204030204"/>
              </a:rPr>
              <a:t>là</a:t>
            </a:r>
            <a:r>
              <a:rPr lang="en-US" sz="2200">
                <a:latin typeface="Arial"/>
                <a:cs typeface="Calibri" panose="020F0502020204030204"/>
              </a:rPr>
              <a:t> NN </a:t>
            </a:r>
            <a:r>
              <a:rPr lang="en-US" sz="2200" b="1" err="1">
                <a:latin typeface="Arial"/>
                <a:cs typeface="Calibri" panose="020F0502020204030204"/>
              </a:rPr>
              <a:t>thường</a:t>
            </a:r>
            <a:r>
              <a:rPr lang="en-US" sz="2200" b="1">
                <a:latin typeface="Arial"/>
                <a:cs typeface="Calibri" panose="020F0502020204030204"/>
              </a:rPr>
              <a:t> </a:t>
            </a:r>
            <a:r>
              <a:rPr lang="en-US" sz="2200" b="1" err="1">
                <a:latin typeface="Arial"/>
                <a:cs typeface="Calibri" panose="020F0502020204030204"/>
              </a:rPr>
              <a:t>gặp</a:t>
            </a:r>
            <a:r>
              <a:rPr lang="en-US" sz="2200" b="1">
                <a:latin typeface="Arial"/>
                <a:cs typeface="Calibri" panose="020F0502020204030204"/>
              </a:rPr>
              <a:t> </a:t>
            </a:r>
            <a:r>
              <a:rPr lang="en-US" sz="2200" b="1" err="1">
                <a:latin typeface="Arial"/>
                <a:cs typeface="Calibri" panose="020F0502020204030204"/>
              </a:rPr>
              <a:t>nhất</a:t>
            </a:r>
            <a:r>
              <a:rPr lang="en-US" sz="2200">
                <a:latin typeface="Arial"/>
                <a:cs typeface="Calibri" panose="020F0502020204030204"/>
              </a:rPr>
              <a:t> </a:t>
            </a:r>
            <a:r>
              <a:rPr lang="en-US" sz="2200" err="1">
                <a:latin typeface="Arial"/>
                <a:cs typeface="Calibri" panose="020F0502020204030204"/>
              </a:rPr>
              <a:t>khi</a:t>
            </a:r>
            <a:r>
              <a:rPr lang="en-US" sz="2200">
                <a:latin typeface="Arial"/>
                <a:cs typeface="Calibri" panose="020F0502020204030204"/>
              </a:rPr>
              <a:t> XHTH </a:t>
            </a:r>
            <a:r>
              <a:rPr lang="en-US" sz="2200" b="1" err="1">
                <a:latin typeface="Arial"/>
                <a:cs typeface="Calibri" panose="020F0502020204030204"/>
              </a:rPr>
              <a:t>không</a:t>
            </a:r>
            <a:r>
              <a:rPr lang="en-US" sz="2200" b="1">
                <a:latin typeface="Arial"/>
                <a:cs typeface="Calibri" panose="020F0502020204030204"/>
              </a:rPr>
              <a:t> </a:t>
            </a:r>
            <a:r>
              <a:rPr lang="en-US" sz="2200" b="1" err="1">
                <a:latin typeface="Arial"/>
                <a:cs typeface="Calibri" panose="020F0502020204030204"/>
              </a:rPr>
              <a:t>rõ</a:t>
            </a:r>
            <a:r>
              <a:rPr lang="en-US" sz="2200" b="1">
                <a:latin typeface="Arial"/>
                <a:cs typeface="Calibri" panose="020F0502020204030204"/>
              </a:rPr>
              <a:t> </a:t>
            </a:r>
            <a:r>
              <a:rPr lang="en-US" sz="2200" b="1" err="1">
                <a:latin typeface="Arial"/>
                <a:cs typeface="Calibri" panose="020F0502020204030204"/>
              </a:rPr>
              <a:t>nguyên</a:t>
            </a:r>
            <a:r>
              <a:rPr lang="en-US" sz="2200" b="1">
                <a:latin typeface="Arial"/>
                <a:cs typeface="Calibri" panose="020F0502020204030204"/>
              </a:rPr>
              <a:t> </a:t>
            </a:r>
            <a:r>
              <a:rPr lang="en-US" sz="2200" b="1" err="1">
                <a:latin typeface="Arial"/>
                <a:cs typeface="Calibri" panose="020F0502020204030204"/>
              </a:rPr>
              <a:t>nhân</a:t>
            </a:r>
            <a:endParaRPr lang="en-US" sz="2200" b="1">
              <a:latin typeface="Arial"/>
              <a:cs typeface="Calibri" panose="020F0502020204030204"/>
            </a:endParaRPr>
          </a:p>
        </p:txBody>
      </p:sp>
    </p:spTree>
    <p:extLst>
      <p:ext uri="{BB962C8B-B14F-4D97-AF65-F5344CB8AC3E}">
        <p14:creationId xmlns:p14="http://schemas.microsoft.com/office/powerpoint/2010/main" val="1481452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22A5B68-BDC6-AD08-0AA5-6311BA651834}"/>
              </a:ext>
            </a:extLst>
          </p:cNvPr>
          <p:cNvPicPr>
            <a:picLocks noChangeAspect="1"/>
          </p:cNvPicPr>
          <p:nvPr/>
        </p:nvPicPr>
        <p:blipFill>
          <a:blip r:embed="rId2"/>
          <a:stretch>
            <a:fillRect/>
          </a:stretch>
        </p:blipFill>
        <p:spPr>
          <a:xfrm>
            <a:off x="166778" y="1242227"/>
            <a:ext cx="5647428" cy="3884718"/>
          </a:xfrm>
          <a:prstGeom prst="rect">
            <a:avLst/>
          </a:prstGeom>
        </p:spPr>
      </p:pic>
      <p:sp>
        <p:nvSpPr>
          <p:cNvPr id="6" name="TextBox 5">
            <a:extLst>
              <a:ext uri="{FF2B5EF4-FFF2-40B4-BE49-F238E27FC236}">
                <a16:creationId xmlns:a16="http://schemas.microsoft.com/office/drawing/2014/main" id="{B54CE2EE-43F1-DE06-8285-A8D9835D352E}"/>
              </a:ext>
            </a:extLst>
          </p:cNvPr>
          <p:cNvSpPr txBox="1"/>
          <p:nvPr/>
        </p:nvSpPr>
        <p:spPr>
          <a:xfrm>
            <a:off x="334536" y="6411951"/>
            <a:ext cx="11337073" cy="3902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51014B84-41EF-EE8D-88DD-AE5FD7E03167}"/>
              </a:ext>
            </a:extLst>
          </p:cNvPr>
          <p:cNvSpPr txBox="1"/>
          <p:nvPr/>
        </p:nvSpPr>
        <p:spPr>
          <a:xfrm>
            <a:off x="510922" y="5416056"/>
            <a:ext cx="115955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latin typeface="Arial"/>
                <a:ea typeface="+mn-lt"/>
                <a:cs typeface="+mn-lt"/>
              </a:rPr>
              <a:t>Quách </a:t>
            </a:r>
            <a:r>
              <a:rPr lang="en-US" i="1" err="1">
                <a:latin typeface="Arial"/>
                <a:ea typeface="+mn-lt"/>
                <a:cs typeface="+mn-lt"/>
              </a:rPr>
              <a:t>Trọng</a:t>
            </a:r>
            <a:r>
              <a:rPr lang="en-US" i="1">
                <a:latin typeface="Arial"/>
                <a:ea typeface="+mn-lt"/>
                <a:cs typeface="+mn-lt"/>
              </a:rPr>
              <a:t> Đức. Các </a:t>
            </a:r>
            <a:r>
              <a:rPr lang="en-US" i="1" err="1">
                <a:latin typeface="Arial"/>
                <a:ea typeface="+mn-lt"/>
                <a:cs typeface="+mn-lt"/>
              </a:rPr>
              <a:t>yếu</a:t>
            </a:r>
            <a:r>
              <a:rPr lang="en-US" i="1">
                <a:latin typeface="Arial"/>
                <a:ea typeface="+mn-lt"/>
                <a:cs typeface="+mn-lt"/>
              </a:rPr>
              <a:t> </a:t>
            </a:r>
            <a:r>
              <a:rPr lang="en-US" i="1" err="1">
                <a:latin typeface="Arial"/>
                <a:ea typeface="+mn-lt"/>
                <a:cs typeface="+mn-lt"/>
              </a:rPr>
              <a:t>tố</a:t>
            </a:r>
            <a:r>
              <a:rPr lang="en-US" i="1">
                <a:latin typeface="Arial"/>
                <a:ea typeface="+mn-lt"/>
                <a:cs typeface="+mn-lt"/>
              </a:rPr>
              <a:t> </a:t>
            </a:r>
            <a:r>
              <a:rPr lang="en-US" i="1" err="1">
                <a:latin typeface="Arial"/>
                <a:ea typeface="+mn-lt"/>
                <a:cs typeface="+mn-lt"/>
              </a:rPr>
              <a:t>nguy</a:t>
            </a:r>
            <a:r>
              <a:rPr lang="en-US" i="1">
                <a:latin typeface="Arial"/>
                <a:ea typeface="+mn-lt"/>
                <a:cs typeface="+mn-lt"/>
              </a:rPr>
              <a:t> </a:t>
            </a:r>
            <a:r>
              <a:rPr lang="en-US" i="1" err="1">
                <a:latin typeface="Arial"/>
                <a:ea typeface="+mn-lt"/>
                <a:cs typeface="+mn-lt"/>
              </a:rPr>
              <a:t>cơ</a:t>
            </a:r>
            <a:r>
              <a:rPr lang="en-US" i="1">
                <a:latin typeface="Arial"/>
                <a:ea typeface="+mn-lt"/>
                <a:cs typeface="+mn-lt"/>
              </a:rPr>
              <a:t> </a:t>
            </a:r>
            <a:r>
              <a:rPr lang="en-US" i="1" err="1">
                <a:latin typeface="Arial"/>
                <a:ea typeface="+mn-lt"/>
                <a:cs typeface="+mn-lt"/>
              </a:rPr>
              <a:t>gây</a:t>
            </a:r>
            <a:r>
              <a:rPr lang="en-US" i="1">
                <a:latin typeface="Arial"/>
                <a:ea typeface="+mn-lt"/>
                <a:cs typeface="+mn-lt"/>
              </a:rPr>
              <a:t> </a:t>
            </a:r>
            <a:r>
              <a:rPr lang="en-US" i="1" err="1">
                <a:latin typeface="Arial"/>
                <a:ea typeface="+mn-lt"/>
                <a:cs typeface="+mn-lt"/>
              </a:rPr>
              <a:t>tái</a:t>
            </a:r>
            <a:r>
              <a:rPr lang="en-US" i="1">
                <a:latin typeface="Arial"/>
                <a:ea typeface="+mn-lt"/>
                <a:cs typeface="+mn-lt"/>
              </a:rPr>
              <a:t> </a:t>
            </a:r>
            <a:r>
              <a:rPr lang="en-US" i="1" err="1">
                <a:latin typeface="Arial"/>
                <a:ea typeface="+mn-lt"/>
                <a:cs typeface="+mn-lt"/>
              </a:rPr>
              <a:t>phát</a:t>
            </a:r>
            <a:r>
              <a:rPr lang="en-US" i="1">
                <a:latin typeface="Arial"/>
                <a:ea typeface="+mn-lt"/>
                <a:cs typeface="+mn-lt"/>
              </a:rPr>
              <a:t> </a:t>
            </a:r>
            <a:r>
              <a:rPr lang="en-US" i="1" err="1">
                <a:latin typeface="Arial"/>
                <a:ea typeface="+mn-lt"/>
                <a:cs typeface="+mn-lt"/>
              </a:rPr>
              <a:t>xuất</a:t>
            </a:r>
            <a:r>
              <a:rPr lang="en-US" i="1">
                <a:latin typeface="Arial"/>
                <a:ea typeface="+mn-lt"/>
                <a:cs typeface="+mn-lt"/>
              </a:rPr>
              <a:t> </a:t>
            </a:r>
            <a:r>
              <a:rPr lang="en-US" i="1" err="1">
                <a:latin typeface="Arial"/>
                <a:ea typeface="+mn-lt"/>
                <a:cs typeface="+mn-lt"/>
              </a:rPr>
              <a:t>huyết</a:t>
            </a:r>
            <a:r>
              <a:rPr lang="en-US" i="1">
                <a:latin typeface="Arial"/>
                <a:ea typeface="+mn-lt"/>
                <a:cs typeface="+mn-lt"/>
              </a:rPr>
              <a:t> </a:t>
            </a:r>
            <a:r>
              <a:rPr lang="en-US" i="1" err="1">
                <a:latin typeface="Arial"/>
                <a:ea typeface="+mn-lt"/>
                <a:cs typeface="+mn-lt"/>
              </a:rPr>
              <a:t>tiêu</a:t>
            </a:r>
            <a:r>
              <a:rPr lang="en-US" i="1">
                <a:latin typeface="Arial"/>
                <a:ea typeface="+mn-lt"/>
                <a:cs typeface="+mn-lt"/>
              </a:rPr>
              <a:t> </a:t>
            </a:r>
            <a:r>
              <a:rPr lang="en-US" i="1" err="1">
                <a:latin typeface="Arial"/>
                <a:ea typeface="+mn-lt"/>
                <a:cs typeface="+mn-lt"/>
              </a:rPr>
              <a:t>hóa</a:t>
            </a:r>
            <a:r>
              <a:rPr lang="en-US" i="1">
                <a:latin typeface="Arial"/>
                <a:ea typeface="+mn-lt"/>
                <a:cs typeface="+mn-lt"/>
              </a:rPr>
              <a:t> </a:t>
            </a:r>
            <a:r>
              <a:rPr lang="en-US" i="1" err="1">
                <a:latin typeface="Arial"/>
                <a:ea typeface="+mn-lt"/>
                <a:cs typeface="+mn-lt"/>
              </a:rPr>
              <a:t>trên</a:t>
            </a:r>
            <a:r>
              <a:rPr lang="en-US" i="1">
                <a:latin typeface="Arial"/>
                <a:ea typeface="+mn-lt"/>
                <a:cs typeface="+mn-lt"/>
              </a:rPr>
              <a:t> </a:t>
            </a:r>
            <a:r>
              <a:rPr lang="en-US" i="1" err="1">
                <a:latin typeface="Arial"/>
                <a:ea typeface="+mn-lt"/>
                <a:cs typeface="+mn-lt"/>
              </a:rPr>
              <a:t>không</a:t>
            </a:r>
            <a:r>
              <a:rPr lang="en-US" i="1">
                <a:latin typeface="Arial"/>
                <a:ea typeface="+mn-lt"/>
                <a:cs typeface="+mn-lt"/>
              </a:rPr>
              <a:t> do </a:t>
            </a:r>
            <a:r>
              <a:rPr lang="en-US" i="1" err="1">
                <a:latin typeface="Arial"/>
                <a:ea typeface="+mn-lt"/>
                <a:cs typeface="+mn-lt"/>
              </a:rPr>
              <a:t>tăng</a:t>
            </a:r>
            <a:r>
              <a:rPr lang="en-US" i="1">
                <a:latin typeface="Arial"/>
                <a:ea typeface="+mn-lt"/>
                <a:cs typeface="+mn-lt"/>
              </a:rPr>
              <a:t> </a:t>
            </a:r>
            <a:r>
              <a:rPr lang="en-US" i="1" err="1">
                <a:latin typeface="Arial"/>
                <a:ea typeface="+mn-lt"/>
                <a:cs typeface="+mn-lt"/>
              </a:rPr>
              <a:t>áp</a:t>
            </a:r>
            <a:r>
              <a:rPr lang="en-US" i="1">
                <a:latin typeface="Arial"/>
                <a:ea typeface="+mn-lt"/>
                <a:cs typeface="+mn-lt"/>
              </a:rPr>
              <a:t> </a:t>
            </a:r>
            <a:r>
              <a:rPr lang="en-US" i="1" err="1">
                <a:latin typeface="Arial"/>
                <a:ea typeface="+mn-lt"/>
                <a:cs typeface="+mn-lt"/>
              </a:rPr>
              <a:t>tĩnh</a:t>
            </a:r>
            <a:r>
              <a:rPr lang="en-US" i="1">
                <a:latin typeface="Arial"/>
                <a:ea typeface="+mn-lt"/>
                <a:cs typeface="+mn-lt"/>
              </a:rPr>
              <a:t> </a:t>
            </a:r>
            <a:r>
              <a:rPr lang="en-US" i="1" err="1">
                <a:latin typeface="Arial"/>
                <a:ea typeface="+mn-lt"/>
                <a:cs typeface="+mn-lt"/>
              </a:rPr>
              <a:t>mạch</a:t>
            </a:r>
            <a:r>
              <a:rPr lang="en-US" i="1">
                <a:latin typeface="Arial"/>
                <a:ea typeface="+mn-lt"/>
                <a:cs typeface="+mn-lt"/>
              </a:rPr>
              <a:t> </a:t>
            </a:r>
            <a:r>
              <a:rPr lang="en-US" i="1" err="1">
                <a:latin typeface="Arial"/>
                <a:ea typeface="+mn-lt"/>
                <a:cs typeface="+mn-lt"/>
              </a:rPr>
              <a:t>cửa</a:t>
            </a:r>
            <a:r>
              <a:rPr lang="en-US" i="1">
                <a:latin typeface="Arial"/>
                <a:ea typeface="+mn-lt"/>
                <a:cs typeface="+mn-lt"/>
              </a:rPr>
              <a:t>. Y Học TP. </a:t>
            </a:r>
            <a:r>
              <a:rPr lang="en-US" i="1" err="1">
                <a:latin typeface="Arial"/>
                <a:ea typeface="+mn-lt"/>
                <a:cs typeface="+mn-lt"/>
              </a:rPr>
              <a:t>Hồ</a:t>
            </a:r>
            <a:r>
              <a:rPr lang="en-US" i="1">
                <a:latin typeface="Arial"/>
                <a:ea typeface="+mn-lt"/>
                <a:cs typeface="+mn-lt"/>
              </a:rPr>
              <a:t> Chí Minh 2003; </a:t>
            </a:r>
            <a:r>
              <a:rPr lang="en-US" i="1" err="1">
                <a:latin typeface="Arial"/>
                <a:ea typeface="+mn-lt"/>
                <a:cs typeface="+mn-lt"/>
              </a:rPr>
              <a:t>Tập</a:t>
            </a:r>
            <a:r>
              <a:rPr lang="en-US" i="1">
                <a:latin typeface="Arial"/>
                <a:ea typeface="+mn-lt"/>
                <a:cs typeface="+mn-lt"/>
              </a:rPr>
              <a:t> 7 </a:t>
            </a:r>
            <a:r>
              <a:rPr lang="en-US" i="1" err="1">
                <a:latin typeface="Arial"/>
                <a:ea typeface="+mn-lt"/>
                <a:cs typeface="+mn-lt"/>
              </a:rPr>
              <a:t>phụ</a:t>
            </a:r>
            <a:r>
              <a:rPr lang="en-US" i="1">
                <a:latin typeface="Arial"/>
                <a:ea typeface="+mn-lt"/>
                <a:cs typeface="+mn-lt"/>
              </a:rPr>
              <a:t> </a:t>
            </a:r>
            <a:r>
              <a:rPr lang="en-US" i="1" err="1">
                <a:latin typeface="Arial"/>
                <a:ea typeface="+mn-lt"/>
                <a:cs typeface="+mn-lt"/>
              </a:rPr>
              <a:t>bản</a:t>
            </a:r>
            <a:r>
              <a:rPr lang="en-US" i="1">
                <a:latin typeface="Arial"/>
                <a:ea typeface="+mn-lt"/>
                <a:cs typeface="+mn-lt"/>
              </a:rPr>
              <a:t> </a:t>
            </a:r>
            <a:r>
              <a:rPr lang="en-US" i="1" err="1">
                <a:latin typeface="Arial"/>
                <a:ea typeface="+mn-lt"/>
                <a:cs typeface="+mn-lt"/>
              </a:rPr>
              <a:t>cùa</a:t>
            </a:r>
            <a:r>
              <a:rPr lang="en-US" i="1">
                <a:latin typeface="Arial"/>
                <a:ea typeface="+mn-lt"/>
                <a:cs typeface="+mn-lt"/>
              </a:rPr>
              <a:t> </a:t>
            </a:r>
            <a:r>
              <a:rPr lang="en-US" i="1" err="1">
                <a:latin typeface="Arial"/>
                <a:ea typeface="+mn-lt"/>
                <a:cs typeface="+mn-lt"/>
              </a:rPr>
              <a:t>số</a:t>
            </a:r>
            <a:r>
              <a:rPr lang="en-US" i="1">
                <a:latin typeface="Arial"/>
                <a:ea typeface="+mn-lt"/>
                <a:cs typeface="+mn-lt"/>
              </a:rPr>
              <a:t> 4: 17 - 21. </a:t>
            </a:r>
            <a:endParaRPr lang="en-US">
              <a:latin typeface="Calibri" panose="020F0502020204030204"/>
              <a:ea typeface="+mn-lt"/>
              <a:cs typeface="Calibri" panose="020F0502020204030204"/>
            </a:endParaRPr>
          </a:p>
          <a:p>
            <a:endParaRPr lang="en-US" i="1">
              <a:latin typeface="Arial"/>
              <a:ea typeface="+mn-lt"/>
              <a:cs typeface="Calibri"/>
            </a:endParaRPr>
          </a:p>
          <a:p>
            <a:r>
              <a:rPr lang="en-US" i="1">
                <a:latin typeface="Arial"/>
                <a:ea typeface="+mn-lt"/>
                <a:cs typeface="Arial"/>
              </a:rPr>
              <a:t>Nguyen </a:t>
            </a:r>
            <a:r>
              <a:rPr lang="en-US" i="1" err="1">
                <a:latin typeface="Arial"/>
                <a:ea typeface="+mn-lt"/>
                <a:cs typeface="Arial"/>
              </a:rPr>
              <a:t>Thi</a:t>
            </a:r>
            <a:r>
              <a:rPr lang="en-US" i="1">
                <a:latin typeface="Arial"/>
                <a:ea typeface="+mn-lt"/>
                <a:cs typeface="Arial"/>
              </a:rPr>
              <a:t> My Nguyet, Quach Trong Duc. Acute Lower Gastrointestinal Bleeding in Vietnamese Patients: Outcomes and Risk Factors for Severe Bleeding. IMKACID2019 Poster</a:t>
            </a:r>
            <a:br>
              <a:rPr lang="en-US">
                <a:ea typeface="+mn-lt"/>
                <a:cs typeface="+mn-lt"/>
              </a:rPr>
            </a:br>
            <a:endParaRPr lang="en-US">
              <a:ea typeface="+mn-lt"/>
              <a:cs typeface="+mn-lt"/>
            </a:endParaRPr>
          </a:p>
        </p:txBody>
      </p:sp>
      <p:pic>
        <p:nvPicPr>
          <p:cNvPr id="2" name="Picture 2">
            <a:extLst>
              <a:ext uri="{FF2B5EF4-FFF2-40B4-BE49-F238E27FC236}">
                <a16:creationId xmlns:a16="http://schemas.microsoft.com/office/drawing/2014/main" id="{DF33265D-DB44-6FED-2A88-BD16B9D33B5E}"/>
              </a:ext>
            </a:extLst>
          </p:cNvPr>
          <p:cNvPicPr>
            <a:picLocks noChangeAspect="1"/>
          </p:cNvPicPr>
          <p:nvPr/>
        </p:nvPicPr>
        <p:blipFill>
          <a:blip r:embed="rId3"/>
          <a:stretch>
            <a:fillRect/>
          </a:stretch>
        </p:blipFill>
        <p:spPr>
          <a:xfrm>
            <a:off x="6003985" y="1104489"/>
            <a:ext cx="5762444" cy="4174569"/>
          </a:xfrm>
          <a:prstGeom prst="rect">
            <a:avLst/>
          </a:prstGeom>
        </p:spPr>
      </p:pic>
      <p:sp>
        <p:nvSpPr>
          <p:cNvPr id="3" name="TextBox 2">
            <a:extLst>
              <a:ext uri="{FF2B5EF4-FFF2-40B4-BE49-F238E27FC236}">
                <a16:creationId xmlns:a16="http://schemas.microsoft.com/office/drawing/2014/main" id="{0E56B8D8-6CB3-0531-E072-6610069C529D}"/>
              </a:ext>
            </a:extLst>
          </p:cNvPr>
          <p:cNvSpPr txBox="1"/>
          <p:nvPr/>
        </p:nvSpPr>
        <p:spPr>
          <a:xfrm>
            <a:off x="1050324" y="92675"/>
            <a:ext cx="10364229" cy="707886"/>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ea typeface="Calibri"/>
                <a:cs typeface="Calibri"/>
              </a:rPr>
              <a:t>NGUYÊN NHÂN</a:t>
            </a:r>
          </a:p>
        </p:txBody>
      </p:sp>
    </p:spTree>
    <p:extLst>
      <p:ext uri="{BB962C8B-B14F-4D97-AF65-F5344CB8AC3E}">
        <p14:creationId xmlns:p14="http://schemas.microsoft.com/office/powerpoint/2010/main" val="3581302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861089A8-AA2F-21AF-22A1-9775F5442F70}"/>
              </a:ext>
            </a:extLst>
          </p:cNvPr>
          <p:cNvPicPr>
            <a:picLocks noChangeAspect="1"/>
          </p:cNvPicPr>
          <p:nvPr/>
        </p:nvPicPr>
        <p:blipFill>
          <a:blip r:embed="rId3"/>
          <a:stretch>
            <a:fillRect/>
          </a:stretch>
        </p:blipFill>
        <p:spPr>
          <a:xfrm>
            <a:off x="6190891" y="258830"/>
            <a:ext cx="5460520" cy="5995284"/>
          </a:xfrm>
          <a:prstGeom prst="rect">
            <a:avLst/>
          </a:prstGeom>
        </p:spPr>
      </p:pic>
      <p:sp>
        <p:nvSpPr>
          <p:cNvPr id="6" name="TextBox 5">
            <a:extLst>
              <a:ext uri="{FF2B5EF4-FFF2-40B4-BE49-F238E27FC236}">
                <a16:creationId xmlns:a16="http://schemas.microsoft.com/office/drawing/2014/main" id="{7969ED2A-D908-CBAA-9FBE-3D4E6D26D91B}"/>
              </a:ext>
            </a:extLst>
          </p:cNvPr>
          <p:cNvSpPr txBox="1"/>
          <p:nvPr/>
        </p:nvSpPr>
        <p:spPr>
          <a:xfrm>
            <a:off x="270715" y="194620"/>
            <a:ext cx="5724641" cy="142032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000" b="1">
                <a:latin typeface="Arial"/>
                <a:ea typeface="+mn-lt"/>
                <a:cs typeface="Arial"/>
              </a:rPr>
              <a:t>NGUYÊN TẮC QUẢN LÝ </a:t>
            </a:r>
            <a:endParaRPr lang="en-US" sz="2000">
              <a:cs typeface="Calibri"/>
            </a:endParaRPr>
          </a:p>
          <a:p>
            <a:pPr algn="ctr">
              <a:lnSpc>
                <a:spcPct val="150000"/>
              </a:lnSpc>
            </a:pPr>
            <a:r>
              <a:rPr lang="en-US" sz="2000" b="1">
                <a:latin typeface="Arial"/>
                <a:ea typeface="+mn-lt"/>
                <a:cs typeface="Arial"/>
              </a:rPr>
              <a:t>XUẤT HUYẾT TIÊU HÓA CẤP TÍNH </a:t>
            </a:r>
          </a:p>
          <a:p>
            <a:pPr algn="ctr">
              <a:lnSpc>
                <a:spcPct val="150000"/>
              </a:lnSpc>
            </a:pPr>
            <a:r>
              <a:rPr lang="en-US" sz="2000" b="1">
                <a:latin typeface="Arial"/>
                <a:ea typeface="+mn-lt"/>
                <a:cs typeface="Arial"/>
              </a:rPr>
              <a:t>KHÔNG DO TALTMC</a:t>
            </a:r>
            <a:endParaRPr lang="en-US" sz="2000" b="1">
              <a:latin typeface="Arial"/>
              <a:ea typeface="Calibri"/>
              <a:cs typeface="Arial"/>
            </a:endParaRPr>
          </a:p>
        </p:txBody>
      </p:sp>
      <p:pic>
        <p:nvPicPr>
          <p:cNvPr id="2" name="Picture 2">
            <a:extLst>
              <a:ext uri="{FF2B5EF4-FFF2-40B4-BE49-F238E27FC236}">
                <a16:creationId xmlns:a16="http://schemas.microsoft.com/office/drawing/2014/main" id="{EA148E1C-36E1-3B0B-ADA5-5C1366955A56}"/>
              </a:ext>
            </a:extLst>
          </p:cNvPr>
          <p:cNvPicPr>
            <a:picLocks noChangeAspect="1"/>
          </p:cNvPicPr>
          <p:nvPr/>
        </p:nvPicPr>
        <p:blipFill>
          <a:blip r:embed="rId4"/>
          <a:stretch>
            <a:fillRect/>
          </a:stretch>
        </p:blipFill>
        <p:spPr>
          <a:xfrm>
            <a:off x="928777" y="1939718"/>
            <a:ext cx="4166558" cy="4516940"/>
          </a:xfrm>
          <a:prstGeom prst="rect">
            <a:avLst/>
          </a:prstGeom>
        </p:spPr>
      </p:pic>
    </p:spTree>
    <p:extLst>
      <p:ext uri="{BB962C8B-B14F-4D97-AF65-F5344CB8AC3E}">
        <p14:creationId xmlns:p14="http://schemas.microsoft.com/office/powerpoint/2010/main" val="1661459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70190A-5DFD-1D2B-9F99-0AF411B016DD}"/>
              </a:ext>
            </a:extLst>
          </p:cNvPr>
          <p:cNvSpPr txBox="1"/>
          <p:nvPr/>
        </p:nvSpPr>
        <p:spPr>
          <a:xfrm>
            <a:off x="360988" y="57509"/>
            <a:ext cx="10791567" cy="6555641"/>
          </a:xfrm>
          <a:prstGeom prst="rect">
            <a:avLst/>
          </a:prstGeom>
          <a:no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Bef>
                <a:spcPts val="1000"/>
              </a:spcBef>
            </a:pPr>
            <a:r>
              <a:rPr lang="en-US" sz="2200" b="1">
                <a:latin typeface="Arial"/>
                <a:ea typeface="+mn-lt"/>
                <a:cs typeface="Arial"/>
              </a:rPr>
              <a:t>CHỈ ĐỊNH</a:t>
            </a:r>
            <a:endParaRPr lang="en-US" sz="2200" b="1">
              <a:latin typeface="Arial"/>
              <a:ea typeface="Calibri"/>
              <a:cs typeface="Arial"/>
            </a:endParaRPr>
          </a:p>
          <a:p>
            <a:pPr marL="285750" indent="-285750">
              <a:lnSpc>
                <a:spcPct val="150000"/>
              </a:lnSpc>
              <a:spcBef>
                <a:spcPts val="1000"/>
              </a:spcBef>
              <a:buFont typeface="Arial"/>
              <a:buChar char="•"/>
            </a:pPr>
            <a:r>
              <a:rPr lang="en-US" sz="2200">
                <a:latin typeface="Arial"/>
                <a:ea typeface="+mn-lt"/>
                <a:cs typeface="Arial"/>
              </a:rPr>
              <a:t> </a:t>
            </a:r>
            <a:r>
              <a:rPr lang="vi-VN" sz="2200">
                <a:latin typeface="Arial"/>
                <a:ea typeface="+mn-lt"/>
                <a:cs typeface="Arial"/>
              </a:rPr>
              <a:t>XHTH</a:t>
            </a:r>
            <a:r>
              <a:rPr lang="en-US" sz="2200">
                <a:latin typeface="Arial"/>
                <a:ea typeface="+mn-lt"/>
                <a:cs typeface="Arial"/>
              </a:rPr>
              <a:t> </a:t>
            </a:r>
            <a:r>
              <a:rPr lang="en-US" sz="2200" err="1">
                <a:latin typeface="Arial"/>
                <a:ea typeface="+mn-lt"/>
                <a:cs typeface="Arial"/>
              </a:rPr>
              <a:t>cấp</a:t>
            </a:r>
            <a:r>
              <a:rPr lang="en-US" sz="2200">
                <a:latin typeface="Arial"/>
                <a:ea typeface="+mn-lt"/>
                <a:cs typeface="Arial"/>
              </a:rPr>
              <a:t> </a:t>
            </a:r>
            <a:r>
              <a:rPr lang="en-US" sz="2200" err="1">
                <a:latin typeface="Arial"/>
                <a:ea typeface="+mn-lt"/>
                <a:cs typeface="Arial"/>
              </a:rPr>
              <a:t>tính</a:t>
            </a:r>
            <a:r>
              <a:rPr lang="en-US" sz="2200">
                <a:latin typeface="Arial"/>
                <a:ea typeface="+mn-lt"/>
                <a:cs typeface="Arial"/>
              </a:rPr>
              <a:t> </a:t>
            </a:r>
            <a:r>
              <a:rPr lang="en-US" sz="2200" err="1">
                <a:latin typeface="Arial"/>
                <a:ea typeface="+mn-lt"/>
                <a:cs typeface="Arial"/>
              </a:rPr>
              <a:t>đáng</a:t>
            </a:r>
            <a:r>
              <a:rPr lang="en-US" sz="2200">
                <a:latin typeface="Arial"/>
                <a:ea typeface="+mn-lt"/>
                <a:cs typeface="Arial"/>
              </a:rPr>
              <a:t> </a:t>
            </a:r>
            <a:r>
              <a:rPr lang="en-US" sz="2200" err="1">
                <a:latin typeface="Arial"/>
                <a:ea typeface="+mn-lt"/>
                <a:cs typeface="Arial"/>
              </a:rPr>
              <a:t>kể</a:t>
            </a:r>
            <a:r>
              <a:rPr lang="en-US" sz="2200">
                <a:latin typeface="Arial"/>
                <a:ea typeface="+mn-lt"/>
                <a:cs typeface="Arial"/>
              </a:rPr>
              <a:t> </a:t>
            </a:r>
            <a:r>
              <a:rPr lang="en-US" sz="2200" b="1" i="1" err="1">
                <a:latin typeface="Arial"/>
                <a:ea typeface="+mn-lt"/>
                <a:cs typeface="Arial"/>
              </a:rPr>
              <a:t>không</a:t>
            </a:r>
            <a:r>
              <a:rPr lang="en-US" sz="2200" b="1" i="1">
                <a:latin typeface="Arial"/>
                <a:ea typeface="+mn-lt"/>
                <a:cs typeface="Arial"/>
              </a:rPr>
              <a:t> </a:t>
            </a:r>
            <a:r>
              <a:rPr lang="en-US" sz="2200" b="1" i="1" err="1">
                <a:latin typeface="Arial"/>
                <a:ea typeface="+mn-lt"/>
                <a:cs typeface="Arial"/>
              </a:rPr>
              <a:t>thể</a:t>
            </a:r>
            <a:r>
              <a:rPr lang="en-US" sz="2200" b="1" i="1">
                <a:latin typeface="Arial"/>
                <a:ea typeface="+mn-lt"/>
                <a:cs typeface="Arial"/>
              </a:rPr>
              <a:t> </a:t>
            </a:r>
            <a:r>
              <a:rPr lang="en-US" sz="2200" b="1" i="1" err="1">
                <a:latin typeface="Arial"/>
                <a:ea typeface="+mn-lt"/>
                <a:cs typeface="Arial"/>
              </a:rPr>
              <a:t>điều</a:t>
            </a:r>
            <a:r>
              <a:rPr lang="en-US" sz="2200" b="1" i="1">
                <a:latin typeface="Arial"/>
                <a:ea typeface="+mn-lt"/>
                <a:cs typeface="Arial"/>
              </a:rPr>
              <a:t> </a:t>
            </a:r>
            <a:r>
              <a:rPr lang="en-US" sz="2200" b="1" i="1" err="1">
                <a:latin typeface="Arial"/>
                <a:ea typeface="+mn-lt"/>
                <a:cs typeface="Arial"/>
              </a:rPr>
              <a:t>trị</a:t>
            </a:r>
            <a:r>
              <a:rPr lang="en-US" sz="2200" b="1" i="1">
                <a:latin typeface="Arial"/>
                <a:ea typeface="+mn-lt"/>
                <a:cs typeface="Arial"/>
              </a:rPr>
              <a:t> </a:t>
            </a:r>
            <a:r>
              <a:rPr lang="en-US" sz="2200" b="1" i="1" err="1">
                <a:latin typeface="Arial"/>
                <a:ea typeface="+mn-lt"/>
                <a:cs typeface="Arial"/>
              </a:rPr>
              <a:t>bằng</a:t>
            </a:r>
            <a:r>
              <a:rPr lang="en-US" sz="2200" b="1" i="1">
                <a:latin typeface="Arial"/>
                <a:ea typeface="+mn-lt"/>
                <a:cs typeface="Arial"/>
              </a:rPr>
              <a:t> </a:t>
            </a:r>
            <a:r>
              <a:rPr lang="en-US" sz="2200" b="1" i="1" err="1">
                <a:latin typeface="Arial"/>
                <a:ea typeface="+mn-lt"/>
                <a:cs typeface="Arial"/>
              </a:rPr>
              <a:t>nội</a:t>
            </a:r>
            <a:r>
              <a:rPr lang="en-US" sz="2200" b="1" i="1">
                <a:latin typeface="Arial"/>
                <a:ea typeface="+mn-lt"/>
                <a:cs typeface="Arial"/>
              </a:rPr>
              <a:t> soi</a:t>
            </a:r>
            <a:r>
              <a:rPr lang="en-US" sz="2200">
                <a:latin typeface="Arial"/>
                <a:ea typeface="+mn-lt"/>
                <a:cs typeface="Arial"/>
              </a:rPr>
              <a:t> </a:t>
            </a:r>
            <a:r>
              <a:rPr lang="en-US" sz="2200" err="1">
                <a:latin typeface="Arial"/>
                <a:ea typeface="+mn-lt"/>
                <a:cs typeface="Arial"/>
              </a:rPr>
              <a:t>hoặc</a:t>
            </a:r>
            <a:r>
              <a:rPr lang="en-US" sz="2200">
                <a:latin typeface="Arial"/>
                <a:ea typeface="+mn-lt"/>
                <a:cs typeface="Arial"/>
              </a:rPr>
              <a:t> </a:t>
            </a:r>
            <a:r>
              <a:rPr lang="en-US" sz="2200" err="1">
                <a:latin typeface="Arial"/>
                <a:ea typeface="+mn-lt"/>
                <a:cs typeface="Arial"/>
              </a:rPr>
              <a:t>không</a:t>
            </a:r>
            <a:r>
              <a:rPr lang="en-US" sz="2200">
                <a:latin typeface="Arial"/>
                <a:ea typeface="+mn-lt"/>
                <a:cs typeface="Arial"/>
              </a:rPr>
              <a:t> </a:t>
            </a:r>
            <a:r>
              <a:rPr lang="en-US" sz="2200" err="1">
                <a:latin typeface="Arial"/>
                <a:ea typeface="+mn-lt"/>
                <a:cs typeface="Arial"/>
              </a:rPr>
              <a:t>phát</a:t>
            </a:r>
            <a:r>
              <a:rPr lang="en-US" sz="2200">
                <a:latin typeface="Arial"/>
                <a:ea typeface="+mn-lt"/>
                <a:cs typeface="Arial"/>
              </a:rPr>
              <a:t> </a:t>
            </a:r>
            <a:r>
              <a:rPr lang="en-US" sz="2200" err="1">
                <a:latin typeface="Arial"/>
                <a:ea typeface="+mn-lt"/>
                <a:cs typeface="Arial"/>
              </a:rPr>
              <a:t>hiện</a:t>
            </a:r>
            <a:r>
              <a:rPr lang="en-US" sz="2200">
                <a:latin typeface="Arial"/>
                <a:ea typeface="+mn-lt"/>
                <a:cs typeface="Arial"/>
              </a:rPr>
              <a:t> </a:t>
            </a:r>
            <a:r>
              <a:rPr lang="en-US" sz="2200" err="1">
                <a:latin typeface="Arial"/>
                <a:ea typeface="+mn-lt"/>
                <a:cs typeface="Arial"/>
              </a:rPr>
              <a:t>được</a:t>
            </a:r>
            <a:r>
              <a:rPr lang="en-US" sz="2200">
                <a:latin typeface="Arial"/>
                <a:ea typeface="+mn-lt"/>
                <a:cs typeface="Arial"/>
              </a:rPr>
              <a:t> </a:t>
            </a:r>
            <a:r>
              <a:rPr lang="en-US" sz="2200" err="1">
                <a:latin typeface="Arial"/>
                <a:ea typeface="+mn-lt"/>
                <a:cs typeface="Arial"/>
              </a:rPr>
              <a:t>nguồn</a:t>
            </a:r>
            <a:r>
              <a:rPr lang="en-US" sz="2200">
                <a:latin typeface="Arial"/>
                <a:ea typeface="+mn-lt"/>
                <a:cs typeface="Arial"/>
              </a:rPr>
              <a:t> </a:t>
            </a:r>
            <a:r>
              <a:rPr lang="en-US" sz="2200" err="1">
                <a:latin typeface="Arial"/>
                <a:ea typeface="+mn-lt"/>
                <a:cs typeface="Arial"/>
              </a:rPr>
              <a:t>chảy</a:t>
            </a:r>
            <a:r>
              <a:rPr lang="en-US" sz="2200">
                <a:latin typeface="Arial"/>
                <a:ea typeface="+mn-lt"/>
                <a:cs typeface="Arial"/>
              </a:rPr>
              <a:t> </a:t>
            </a:r>
            <a:r>
              <a:rPr lang="en-US" sz="2200" err="1">
                <a:latin typeface="Arial"/>
                <a:ea typeface="+mn-lt"/>
                <a:cs typeface="Arial"/>
              </a:rPr>
              <a:t>máu</a:t>
            </a:r>
            <a:r>
              <a:rPr lang="en-US" sz="2200">
                <a:latin typeface="Arial"/>
                <a:ea typeface="+mn-lt"/>
                <a:cs typeface="Arial"/>
              </a:rPr>
              <a:t> </a:t>
            </a:r>
            <a:r>
              <a:rPr lang="vi-VN" sz="2200">
                <a:latin typeface="Arial"/>
                <a:ea typeface="+mn-lt"/>
                <a:cs typeface="Arial"/>
              </a:rPr>
              <a:t>hoặc</a:t>
            </a:r>
            <a:r>
              <a:rPr lang="en-US" sz="2200">
                <a:latin typeface="Arial"/>
                <a:ea typeface="+mn-lt"/>
                <a:cs typeface="Arial"/>
              </a:rPr>
              <a:t> </a:t>
            </a:r>
            <a:r>
              <a:rPr lang="en-US" sz="2200" err="1">
                <a:latin typeface="Arial"/>
                <a:ea typeface="+mn-lt"/>
                <a:cs typeface="Arial"/>
              </a:rPr>
              <a:t>máu</a:t>
            </a:r>
            <a:r>
              <a:rPr lang="en-US" sz="2200">
                <a:latin typeface="Arial"/>
                <a:ea typeface="+mn-lt"/>
                <a:cs typeface="Arial"/>
              </a:rPr>
              <a:t> </a:t>
            </a:r>
            <a:r>
              <a:rPr lang="en-US" sz="2200" err="1">
                <a:latin typeface="Arial"/>
                <a:ea typeface="+mn-lt"/>
                <a:cs typeface="Arial"/>
              </a:rPr>
              <a:t>quá</a:t>
            </a:r>
            <a:r>
              <a:rPr lang="en-US" sz="2200">
                <a:latin typeface="Arial"/>
                <a:ea typeface="+mn-lt"/>
                <a:cs typeface="Arial"/>
              </a:rPr>
              <a:t> </a:t>
            </a:r>
            <a:r>
              <a:rPr lang="en-US" sz="2200" err="1">
                <a:latin typeface="Arial"/>
                <a:ea typeface="+mn-lt"/>
                <a:cs typeface="Arial"/>
              </a:rPr>
              <a:t>nhiều</a:t>
            </a:r>
            <a:r>
              <a:rPr lang="en-US" sz="2200">
                <a:latin typeface="Arial"/>
                <a:ea typeface="+mn-lt"/>
                <a:cs typeface="Arial"/>
              </a:rPr>
              <a:t> </a:t>
            </a:r>
            <a:r>
              <a:rPr lang="en-US" sz="2200" err="1">
                <a:latin typeface="Arial"/>
                <a:ea typeface="+mn-lt"/>
                <a:cs typeface="Arial"/>
              </a:rPr>
              <a:t>che</a:t>
            </a:r>
            <a:r>
              <a:rPr lang="en-US" sz="2200">
                <a:latin typeface="Arial"/>
                <a:ea typeface="+mn-lt"/>
                <a:cs typeface="Arial"/>
              </a:rPr>
              <a:t> </a:t>
            </a:r>
            <a:r>
              <a:rPr lang="en-US" sz="2200" err="1">
                <a:latin typeface="Arial"/>
                <a:ea typeface="+mn-lt"/>
                <a:cs typeface="Arial"/>
              </a:rPr>
              <a:t>khuất</a:t>
            </a:r>
            <a:r>
              <a:rPr lang="en-US" sz="2200">
                <a:latin typeface="Arial"/>
                <a:ea typeface="+mn-lt"/>
                <a:cs typeface="Arial"/>
              </a:rPr>
              <a:t> </a:t>
            </a:r>
            <a:r>
              <a:rPr lang="en-US" sz="2200" err="1">
                <a:latin typeface="Arial"/>
                <a:ea typeface="+mn-lt"/>
                <a:cs typeface="Arial"/>
              </a:rPr>
              <a:t>tầm</a:t>
            </a:r>
            <a:r>
              <a:rPr lang="en-US" sz="2200">
                <a:latin typeface="Arial"/>
                <a:ea typeface="+mn-lt"/>
                <a:cs typeface="Arial"/>
              </a:rPr>
              <a:t> </a:t>
            </a:r>
            <a:r>
              <a:rPr lang="en-US" sz="2200" err="1">
                <a:latin typeface="Arial"/>
                <a:ea typeface="+mn-lt"/>
                <a:cs typeface="Arial"/>
              </a:rPr>
              <a:t>nhìn</a:t>
            </a:r>
            <a:r>
              <a:rPr lang="en-US" sz="2200">
                <a:latin typeface="Arial"/>
                <a:ea typeface="+mn-lt"/>
                <a:cs typeface="Arial"/>
              </a:rPr>
              <a:t> </a:t>
            </a:r>
            <a:r>
              <a:rPr lang="en-US" sz="2200" err="1">
                <a:latin typeface="Arial"/>
                <a:ea typeface="+mn-lt"/>
                <a:cs typeface="Arial"/>
              </a:rPr>
              <a:t>nội</a:t>
            </a:r>
            <a:r>
              <a:rPr lang="en-US" sz="2200">
                <a:latin typeface="Arial"/>
                <a:ea typeface="+mn-lt"/>
                <a:cs typeface="Arial"/>
              </a:rPr>
              <a:t> soi.</a:t>
            </a:r>
            <a:endParaRPr lang="en-US" sz="2200">
              <a:latin typeface="Arial"/>
              <a:ea typeface="Calibri"/>
              <a:cs typeface="Arial"/>
            </a:endParaRPr>
          </a:p>
          <a:p>
            <a:pPr marL="285750" indent="-285750">
              <a:lnSpc>
                <a:spcPct val="150000"/>
              </a:lnSpc>
              <a:spcBef>
                <a:spcPts val="1000"/>
              </a:spcBef>
              <a:buFont typeface="Arial"/>
              <a:buChar char="•"/>
            </a:pPr>
            <a:r>
              <a:rPr lang="en-US" sz="2200">
                <a:latin typeface="Arial"/>
                <a:ea typeface="Calibri"/>
                <a:cs typeface="Arial"/>
              </a:rPr>
              <a:t>Các </a:t>
            </a:r>
            <a:r>
              <a:rPr lang="en-US" sz="2200" err="1">
                <a:latin typeface="Arial"/>
                <a:ea typeface="Calibri"/>
                <a:cs typeface="Arial"/>
              </a:rPr>
              <a:t>vị</a:t>
            </a:r>
            <a:r>
              <a:rPr lang="en-US" sz="2200">
                <a:latin typeface="Arial"/>
                <a:ea typeface="Calibri"/>
                <a:cs typeface="Arial"/>
              </a:rPr>
              <a:t> </a:t>
            </a:r>
            <a:r>
              <a:rPr lang="en-US" sz="2200" err="1">
                <a:latin typeface="Arial"/>
                <a:ea typeface="Calibri"/>
                <a:cs typeface="Arial"/>
              </a:rPr>
              <a:t>trí</a:t>
            </a:r>
            <a:r>
              <a:rPr lang="en-US" sz="2200">
                <a:latin typeface="Arial"/>
                <a:ea typeface="Calibri"/>
                <a:cs typeface="Arial"/>
              </a:rPr>
              <a:t> </a:t>
            </a:r>
            <a:r>
              <a:rPr lang="en-US" sz="2200" err="1">
                <a:latin typeface="Arial"/>
                <a:ea typeface="Calibri"/>
                <a:cs typeface="Arial"/>
              </a:rPr>
              <a:t>chảy</a:t>
            </a:r>
            <a:r>
              <a:rPr lang="en-US" sz="2200">
                <a:latin typeface="Arial"/>
                <a:ea typeface="Calibri"/>
                <a:cs typeface="Arial"/>
              </a:rPr>
              <a:t> </a:t>
            </a:r>
            <a:r>
              <a:rPr lang="en-US" sz="2200" err="1">
                <a:latin typeface="Arial"/>
                <a:ea typeface="Calibri"/>
                <a:cs typeface="Arial"/>
              </a:rPr>
              <a:t>máu</a:t>
            </a:r>
            <a:r>
              <a:rPr lang="en-US" sz="2200">
                <a:latin typeface="Arial"/>
                <a:ea typeface="Calibri"/>
                <a:cs typeface="Arial"/>
              </a:rPr>
              <a:t> ở</a:t>
            </a:r>
            <a:r>
              <a:rPr lang="en-US" sz="2200" b="1" i="1">
                <a:latin typeface="Arial"/>
                <a:ea typeface="Calibri"/>
                <a:cs typeface="Arial"/>
              </a:rPr>
              <a:t> </a:t>
            </a:r>
            <a:r>
              <a:rPr lang="en-US" sz="2200" b="1" i="1" err="1">
                <a:latin typeface="Arial"/>
                <a:ea typeface="Calibri"/>
                <a:cs typeface="Arial"/>
              </a:rPr>
              <a:t>ruột</a:t>
            </a:r>
            <a:r>
              <a:rPr lang="en-US" sz="2200" b="1" i="1">
                <a:latin typeface="Arial"/>
                <a:ea typeface="Calibri"/>
                <a:cs typeface="Arial"/>
              </a:rPr>
              <a:t> non </a:t>
            </a:r>
            <a:r>
              <a:rPr lang="en-US" sz="2200" err="1">
                <a:latin typeface="Arial"/>
                <a:ea typeface="Calibri"/>
                <a:cs typeface="Arial"/>
              </a:rPr>
              <a:t>khó</a:t>
            </a:r>
            <a:r>
              <a:rPr lang="en-US" sz="2200">
                <a:latin typeface="Arial"/>
                <a:ea typeface="Calibri"/>
                <a:cs typeface="Arial"/>
              </a:rPr>
              <a:t> </a:t>
            </a:r>
            <a:r>
              <a:rPr lang="en-US" sz="2200" err="1">
                <a:latin typeface="Arial"/>
                <a:ea typeface="Calibri"/>
                <a:cs typeface="Arial"/>
              </a:rPr>
              <a:t>phát</a:t>
            </a:r>
            <a:r>
              <a:rPr lang="en-US" sz="2200">
                <a:latin typeface="Arial"/>
                <a:ea typeface="Calibri"/>
                <a:cs typeface="Arial"/>
              </a:rPr>
              <a:t> </a:t>
            </a:r>
            <a:r>
              <a:rPr lang="en-US" sz="2200" err="1">
                <a:latin typeface="Arial"/>
                <a:ea typeface="Calibri"/>
                <a:cs typeface="Arial"/>
              </a:rPr>
              <a:t>hiện</a:t>
            </a:r>
            <a:r>
              <a:rPr lang="en-US" sz="2200">
                <a:latin typeface="Arial"/>
                <a:ea typeface="Calibri"/>
                <a:cs typeface="Arial"/>
              </a:rPr>
              <a:t>, </a:t>
            </a:r>
            <a:r>
              <a:rPr lang="en-US" sz="2200" err="1">
                <a:latin typeface="Arial"/>
                <a:ea typeface="Calibri"/>
                <a:cs typeface="Arial"/>
              </a:rPr>
              <a:t>nội</a:t>
            </a:r>
            <a:r>
              <a:rPr lang="en-US" sz="2200">
                <a:latin typeface="Arial"/>
                <a:ea typeface="Calibri"/>
                <a:cs typeface="Arial"/>
              </a:rPr>
              <a:t> soi </a:t>
            </a:r>
            <a:r>
              <a:rPr lang="en-US" sz="2200" err="1">
                <a:latin typeface="Arial"/>
                <a:ea typeface="Calibri"/>
                <a:cs typeface="Arial"/>
              </a:rPr>
              <a:t>đại</a:t>
            </a:r>
            <a:r>
              <a:rPr lang="en-US" sz="2200">
                <a:latin typeface="Arial"/>
                <a:ea typeface="Calibri"/>
                <a:cs typeface="Arial"/>
              </a:rPr>
              <a:t> </a:t>
            </a:r>
            <a:r>
              <a:rPr lang="en-US" sz="2200" err="1">
                <a:latin typeface="Arial"/>
                <a:ea typeface="Calibri"/>
                <a:cs typeface="Arial"/>
              </a:rPr>
              <a:t>tràng</a:t>
            </a:r>
            <a:r>
              <a:rPr lang="en-US" sz="2200">
                <a:latin typeface="Arial"/>
                <a:ea typeface="Calibri"/>
                <a:cs typeface="Arial"/>
              </a:rPr>
              <a:t> </a:t>
            </a:r>
            <a:r>
              <a:rPr lang="en-US" sz="2200" err="1">
                <a:latin typeface="Arial"/>
                <a:ea typeface="Calibri"/>
                <a:cs typeface="Arial"/>
              </a:rPr>
              <a:t>không</a:t>
            </a:r>
            <a:r>
              <a:rPr lang="en-US" sz="2200">
                <a:latin typeface="Arial"/>
                <a:ea typeface="Calibri"/>
                <a:cs typeface="Arial"/>
              </a:rPr>
              <a:t> </a:t>
            </a:r>
            <a:r>
              <a:rPr lang="en-US" sz="2200" err="1">
                <a:latin typeface="Arial"/>
                <a:ea typeface="Calibri"/>
                <a:cs typeface="Arial"/>
              </a:rPr>
              <a:t>thể</a:t>
            </a:r>
            <a:r>
              <a:rPr lang="en-US" sz="2200">
                <a:latin typeface="Arial"/>
                <a:ea typeface="Calibri"/>
                <a:cs typeface="Arial"/>
              </a:rPr>
              <a:t> can </a:t>
            </a:r>
            <a:r>
              <a:rPr lang="en-US" sz="2200" err="1">
                <a:latin typeface="Arial"/>
                <a:ea typeface="Calibri"/>
                <a:cs typeface="Arial"/>
              </a:rPr>
              <a:t>thiệp</a:t>
            </a:r>
            <a:endParaRPr lang="en-US" sz="2200">
              <a:latin typeface="Arial"/>
              <a:ea typeface="Calibri"/>
              <a:cs typeface="Arial"/>
            </a:endParaRPr>
          </a:p>
          <a:p>
            <a:pPr marL="285750" indent="-285750">
              <a:lnSpc>
                <a:spcPct val="150000"/>
              </a:lnSpc>
              <a:spcBef>
                <a:spcPts val="1000"/>
              </a:spcBef>
              <a:buFont typeface="Arial"/>
              <a:buChar char="•"/>
            </a:pPr>
            <a:r>
              <a:rPr lang="en-US" sz="2200">
                <a:latin typeface="Arial"/>
                <a:ea typeface="Calibri"/>
                <a:cs typeface="Arial"/>
              </a:rPr>
              <a:t>XHTH </a:t>
            </a:r>
            <a:r>
              <a:rPr lang="en-US" sz="2200" err="1">
                <a:latin typeface="Arial"/>
                <a:ea typeface="Calibri"/>
                <a:cs typeface="Arial"/>
              </a:rPr>
              <a:t>dưới</a:t>
            </a:r>
            <a:r>
              <a:rPr lang="en-US" sz="2200">
                <a:latin typeface="Arial"/>
                <a:ea typeface="Calibri"/>
                <a:cs typeface="Arial"/>
              </a:rPr>
              <a:t> </a:t>
            </a:r>
            <a:r>
              <a:rPr lang="en-US" sz="2200" err="1">
                <a:latin typeface="Arial"/>
                <a:ea typeface="Calibri"/>
                <a:cs typeface="Arial"/>
              </a:rPr>
              <a:t>cấp</a:t>
            </a:r>
            <a:r>
              <a:rPr lang="en-US" sz="2200">
                <a:latin typeface="Arial"/>
                <a:ea typeface="Calibri"/>
                <a:cs typeface="Arial"/>
              </a:rPr>
              <a:t> </a:t>
            </a:r>
            <a:r>
              <a:rPr lang="en-US" sz="2200" err="1">
                <a:latin typeface="Arial"/>
                <a:ea typeface="Calibri"/>
                <a:cs typeface="Arial"/>
              </a:rPr>
              <a:t>tính</a:t>
            </a:r>
            <a:r>
              <a:rPr lang="en-US" sz="2200">
                <a:latin typeface="Arial"/>
                <a:ea typeface="Calibri"/>
                <a:cs typeface="Arial"/>
              </a:rPr>
              <a:t> </a:t>
            </a:r>
            <a:r>
              <a:rPr lang="en-US" sz="2200" err="1">
                <a:latin typeface="Arial"/>
                <a:ea typeface="Calibri"/>
                <a:cs typeface="Arial"/>
              </a:rPr>
              <a:t>trong</a:t>
            </a:r>
            <a:r>
              <a:rPr lang="en-US" sz="2200">
                <a:latin typeface="Arial"/>
                <a:ea typeface="Calibri"/>
                <a:cs typeface="Arial"/>
              </a:rPr>
              <a:t> </a:t>
            </a:r>
            <a:r>
              <a:rPr lang="en-US" sz="2200" err="1">
                <a:latin typeface="Arial"/>
                <a:ea typeface="Calibri"/>
                <a:cs typeface="Arial"/>
              </a:rPr>
              <a:t>trường</a:t>
            </a:r>
            <a:r>
              <a:rPr lang="en-US" sz="2200">
                <a:latin typeface="Arial"/>
                <a:ea typeface="Calibri"/>
                <a:cs typeface="Arial"/>
              </a:rPr>
              <a:t> </a:t>
            </a:r>
            <a:r>
              <a:rPr lang="en-US" sz="2200" err="1">
                <a:latin typeface="Arial"/>
                <a:ea typeface="Calibri"/>
                <a:cs typeface="Arial"/>
              </a:rPr>
              <a:t>hợp</a:t>
            </a:r>
            <a:r>
              <a:rPr lang="en-US" sz="2200">
                <a:latin typeface="Arial"/>
                <a:ea typeface="Calibri"/>
                <a:cs typeface="Arial"/>
              </a:rPr>
              <a:t> </a:t>
            </a:r>
            <a:r>
              <a:rPr lang="en-US" sz="2200" err="1">
                <a:latin typeface="Arial"/>
                <a:ea typeface="Calibri"/>
                <a:cs typeface="Arial"/>
              </a:rPr>
              <a:t>khẩn</a:t>
            </a:r>
            <a:r>
              <a:rPr lang="en-US" sz="2200">
                <a:latin typeface="Arial"/>
                <a:ea typeface="Calibri"/>
                <a:cs typeface="Arial"/>
              </a:rPr>
              <a:t> </a:t>
            </a:r>
            <a:r>
              <a:rPr lang="en-US" sz="2200" err="1">
                <a:latin typeface="Arial"/>
                <a:ea typeface="Calibri"/>
                <a:cs typeface="Arial"/>
              </a:rPr>
              <a:t>cấp</a:t>
            </a:r>
            <a:r>
              <a:rPr lang="en-US" sz="2200">
                <a:latin typeface="Arial"/>
                <a:ea typeface="Calibri"/>
                <a:cs typeface="Arial"/>
              </a:rPr>
              <a:t> </a:t>
            </a:r>
            <a:r>
              <a:rPr lang="en-US" sz="2200" err="1">
                <a:latin typeface="Arial"/>
                <a:ea typeface="Calibri"/>
                <a:cs typeface="Arial"/>
              </a:rPr>
              <a:t>không</a:t>
            </a:r>
            <a:r>
              <a:rPr lang="en-US" sz="2200">
                <a:latin typeface="Arial"/>
                <a:ea typeface="Calibri"/>
                <a:cs typeface="Arial"/>
              </a:rPr>
              <a:t> </a:t>
            </a:r>
            <a:r>
              <a:rPr lang="en-US" sz="2200" err="1">
                <a:latin typeface="Arial"/>
                <a:ea typeface="Calibri"/>
                <a:cs typeface="Arial"/>
              </a:rPr>
              <a:t>thể</a:t>
            </a:r>
            <a:r>
              <a:rPr lang="en-US" sz="2200">
                <a:latin typeface="Arial"/>
                <a:ea typeface="Calibri"/>
                <a:cs typeface="Arial"/>
              </a:rPr>
              <a:t> </a:t>
            </a:r>
            <a:r>
              <a:rPr lang="en-US" sz="2200" err="1">
                <a:latin typeface="Arial"/>
                <a:ea typeface="Calibri"/>
                <a:cs typeface="Arial"/>
              </a:rPr>
              <a:t>chuẩn</a:t>
            </a:r>
            <a:r>
              <a:rPr lang="en-US" sz="2200">
                <a:latin typeface="Arial"/>
                <a:ea typeface="Calibri"/>
                <a:cs typeface="Arial"/>
              </a:rPr>
              <a:t> </a:t>
            </a:r>
            <a:r>
              <a:rPr lang="en-US" sz="2200" err="1">
                <a:latin typeface="Arial"/>
                <a:ea typeface="Calibri"/>
                <a:cs typeface="Arial"/>
              </a:rPr>
              <a:t>bị</a:t>
            </a:r>
            <a:r>
              <a:rPr lang="en-US" sz="2200">
                <a:latin typeface="Arial"/>
                <a:ea typeface="Calibri"/>
                <a:cs typeface="Arial"/>
              </a:rPr>
              <a:t> </a:t>
            </a:r>
            <a:r>
              <a:rPr lang="en-US" sz="2200" err="1">
                <a:latin typeface="Arial"/>
                <a:ea typeface="Calibri"/>
                <a:cs typeface="Arial"/>
              </a:rPr>
              <a:t>đại</a:t>
            </a:r>
            <a:r>
              <a:rPr lang="en-US" sz="2200">
                <a:latin typeface="Arial"/>
                <a:ea typeface="Calibri"/>
                <a:cs typeface="Arial"/>
              </a:rPr>
              <a:t> </a:t>
            </a:r>
            <a:r>
              <a:rPr lang="en-US" sz="2200" err="1">
                <a:latin typeface="Arial"/>
                <a:ea typeface="Calibri"/>
                <a:cs typeface="Arial"/>
              </a:rPr>
              <a:t>tràng</a:t>
            </a:r>
            <a:r>
              <a:rPr lang="en-US" sz="2200">
                <a:latin typeface="Arial"/>
                <a:ea typeface="Calibri"/>
                <a:cs typeface="Arial"/>
              </a:rPr>
              <a:t> </a:t>
            </a:r>
            <a:r>
              <a:rPr lang="en-US" sz="2200" err="1">
                <a:latin typeface="Arial"/>
                <a:ea typeface="Calibri"/>
                <a:cs typeface="Arial"/>
              </a:rPr>
              <a:t>để</a:t>
            </a:r>
            <a:r>
              <a:rPr lang="en-US" sz="2200">
                <a:latin typeface="Arial"/>
                <a:ea typeface="Calibri"/>
                <a:cs typeface="Arial"/>
              </a:rPr>
              <a:t> </a:t>
            </a:r>
            <a:r>
              <a:rPr lang="en-US" sz="2200" err="1">
                <a:latin typeface="Arial"/>
                <a:ea typeface="Calibri"/>
                <a:cs typeface="Arial"/>
              </a:rPr>
              <a:t>nội</a:t>
            </a:r>
            <a:r>
              <a:rPr lang="en-US" sz="2200">
                <a:latin typeface="Arial"/>
                <a:ea typeface="Calibri"/>
                <a:cs typeface="Arial"/>
              </a:rPr>
              <a:t> soi</a:t>
            </a:r>
          </a:p>
          <a:p>
            <a:pPr>
              <a:lnSpc>
                <a:spcPct val="150000"/>
              </a:lnSpc>
              <a:spcBef>
                <a:spcPts val="1000"/>
              </a:spcBef>
            </a:pPr>
            <a:r>
              <a:rPr lang="en-US" sz="2200" b="1">
                <a:latin typeface="Arial"/>
                <a:ea typeface="Calibri"/>
                <a:cs typeface="Arial"/>
              </a:rPr>
              <a:t>CHỐNG CHỈ ĐỊNH:</a:t>
            </a:r>
            <a:endParaRPr lang="en-US" sz="2200">
              <a:latin typeface="Arial"/>
              <a:cs typeface="Arial"/>
            </a:endParaRPr>
          </a:p>
          <a:p>
            <a:pPr marL="342900" indent="-342900">
              <a:lnSpc>
                <a:spcPct val="150000"/>
              </a:lnSpc>
              <a:buFont typeface="Arial"/>
              <a:buChar char="•"/>
            </a:pPr>
            <a:r>
              <a:rPr lang="en-US" sz="2200" err="1">
                <a:latin typeface="Arial"/>
                <a:ea typeface="Calibri"/>
                <a:cs typeface="Arial"/>
              </a:rPr>
              <a:t>Tương</a:t>
            </a:r>
            <a:r>
              <a:rPr lang="en-US" sz="2200">
                <a:latin typeface="Arial"/>
                <a:ea typeface="Calibri"/>
                <a:cs typeface="Arial"/>
              </a:rPr>
              <a:t> </a:t>
            </a:r>
            <a:r>
              <a:rPr lang="en-US" sz="2200" err="1">
                <a:latin typeface="Arial"/>
                <a:ea typeface="Calibri"/>
                <a:cs typeface="Arial"/>
              </a:rPr>
              <a:t>đối</a:t>
            </a:r>
            <a:endParaRPr lang="en-US" sz="2200" err="1">
              <a:latin typeface="Arial"/>
              <a:ea typeface="+mn-lt"/>
              <a:cs typeface="Arial"/>
            </a:endParaRPr>
          </a:p>
          <a:p>
            <a:pPr marL="342900" indent="-342900">
              <a:lnSpc>
                <a:spcPct val="150000"/>
              </a:lnSpc>
              <a:buFont typeface="Arial"/>
              <a:buChar char="•"/>
            </a:pPr>
            <a:r>
              <a:rPr lang="en-US" sz="2200" err="1">
                <a:latin typeface="Arial"/>
                <a:ea typeface="Calibri"/>
                <a:cs typeface="Arial"/>
              </a:rPr>
              <a:t>Dị</a:t>
            </a:r>
            <a:r>
              <a:rPr lang="en-US" sz="2200">
                <a:latin typeface="Arial"/>
                <a:ea typeface="Calibri"/>
                <a:cs typeface="Arial"/>
              </a:rPr>
              <a:t> </a:t>
            </a:r>
            <a:r>
              <a:rPr lang="en-US" sz="2200" err="1">
                <a:latin typeface="Arial"/>
                <a:ea typeface="Calibri"/>
                <a:cs typeface="Arial"/>
              </a:rPr>
              <a:t>ứng</a:t>
            </a:r>
            <a:r>
              <a:rPr lang="en-US" sz="2200">
                <a:latin typeface="Arial"/>
                <a:ea typeface="Calibri"/>
                <a:cs typeface="Arial"/>
              </a:rPr>
              <a:t> </a:t>
            </a:r>
            <a:r>
              <a:rPr lang="en-US" sz="2200" err="1">
                <a:latin typeface="Arial"/>
                <a:ea typeface="Calibri"/>
                <a:cs typeface="Arial"/>
              </a:rPr>
              <a:t>chất</a:t>
            </a:r>
            <a:r>
              <a:rPr lang="en-US" sz="2200">
                <a:latin typeface="Arial"/>
                <a:ea typeface="Calibri"/>
                <a:cs typeface="Arial"/>
              </a:rPr>
              <a:t> </a:t>
            </a:r>
            <a:r>
              <a:rPr lang="en-US" sz="2200" err="1">
                <a:latin typeface="Arial"/>
                <a:ea typeface="Calibri"/>
                <a:cs typeface="Arial"/>
              </a:rPr>
              <a:t>cản</a:t>
            </a:r>
            <a:r>
              <a:rPr lang="en-US" sz="2200">
                <a:latin typeface="Arial"/>
                <a:ea typeface="Calibri"/>
                <a:cs typeface="Arial"/>
              </a:rPr>
              <a:t> </a:t>
            </a:r>
            <a:r>
              <a:rPr lang="en-US" sz="2200" err="1">
                <a:latin typeface="Arial"/>
                <a:ea typeface="Calibri"/>
                <a:cs typeface="Arial"/>
              </a:rPr>
              <a:t>quang</a:t>
            </a:r>
            <a:endParaRPr lang="en-US" sz="2200" err="1">
              <a:latin typeface="Arial"/>
              <a:ea typeface="+mn-lt"/>
              <a:cs typeface="Arial"/>
            </a:endParaRPr>
          </a:p>
          <a:p>
            <a:pPr marL="342900" indent="-342900">
              <a:lnSpc>
                <a:spcPct val="150000"/>
              </a:lnSpc>
              <a:buFont typeface="Arial"/>
              <a:buChar char="•"/>
            </a:pPr>
            <a:r>
              <a:rPr lang="en-US" sz="2200">
                <a:latin typeface="Arial"/>
                <a:ea typeface="Calibri"/>
                <a:cs typeface="Arial"/>
              </a:rPr>
              <a:t>Suy </a:t>
            </a:r>
            <a:r>
              <a:rPr lang="en-US" sz="2200" err="1">
                <a:latin typeface="Arial"/>
                <a:ea typeface="Calibri"/>
                <a:cs typeface="Arial"/>
              </a:rPr>
              <a:t>thận</a:t>
            </a:r>
            <a:endParaRPr lang="en-US" sz="2200">
              <a:latin typeface="Arial"/>
              <a:ea typeface="+mn-lt"/>
              <a:cs typeface="Arial"/>
            </a:endParaRPr>
          </a:p>
          <a:p>
            <a:pPr marL="342900" indent="-342900">
              <a:lnSpc>
                <a:spcPct val="150000"/>
              </a:lnSpc>
              <a:buFont typeface="Arial"/>
              <a:buChar char="•"/>
            </a:pPr>
            <a:r>
              <a:rPr lang="en-US" sz="2200" err="1">
                <a:latin typeface="Arial"/>
                <a:ea typeface="Calibri"/>
                <a:cs typeface="Arial"/>
              </a:rPr>
              <a:t>Rối</a:t>
            </a:r>
            <a:r>
              <a:rPr lang="en-US" sz="2200">
                <a:latin typeface="Arial"/>
                <a:ea typeface="Calibri"/>
                <a:cs typeface="Arial"/>
              </a:rPr>
              <a:t> </a:t>
            </a:r>
            <a:r>
              <a:rPr lang="en-US" sz="2200" err="1">
                <a:latin typeface="Arial"/>
                <a:ea typeface="Calibri"/>
                <a:cs typeface="Arial"/>
              </a:rPr>
              <a:t>loạn</a:t>
            </a:r>
            <a:r>
              <a:rPr lang="en-US" sz="2200">
                <a:latin typeface="Arial"/>
                <a:ea typeface="Calibri"/>
                <a:cs typeface="Arial"/>
              </a:rPr>
              <a:t> </a:t>
            </a:r>
            <a:r>
              <a:rPr lang="en-US" sz="2200" err="1">
                <a:latin typeface="Arial"/>
                <a:ea typeface="Calibri"/>
                <a:cs typeface="Arial"/>
              </a:rPr>
              <a:t>đông</a:t>
            </a:r>
            <a:r>
              <a:rPr lang="en-US" sz="2200">
                <a:latin typeface="Arial"/>
                <a:ea typeface="Calibri"/>
                <a:cs typeface="Arial"/>
              </a:rPr>
              <a:t> </a:t>
            </a:r>
            <a:r>
              <a:rPr lang="en-US" sz="2200" err="1">
                <a:latin typeface="Arial"/>
                <a:ea typeface="Calibri"/>
                <a:cs typeface="Arial"/>
              </a:rPr>
              <a:t>máu</a:t>
            </a:r>
            <a:endParaRPr lang="en-US" sz="2200">
              <a:latin typeface="Arial"/>
              <a:ea typeface="Calibri"/>
              <a:cs typeface="Arial"/>
            </a:endParaRPr>
          </a:p>
          <a:p>
            <a:pPr>
              <a:lnSpc>
                <a:spcPct val="150000"/>
              </a:lnSpc>
            </a:pPr>
            <a:endParaRPr lang="en-US">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1218735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B260F-028A-4A88-C1F7-0675B3461620}"/>
              </a:ext>
            </a:extLst>
          </p:cNvPr>
          <p:cNvSpPr>
            <a:spLocks noGrp="1"/>
          </p:cNvSpPr>
          <p:nvPr>
            <p:ph type="title"/>
          </p:nvPr>
        </p:nvSpPr>
        <p:spPr>
          <a:xfrm>
            <a:off x="593785" y="63200"/>
            <a:ext cx="10515600" cy="1325563"/>
          </a:xfrm>
          <a:solidFill>
            <a:schemeClr val="accent1">
              <a:lumMod val="20000"/>
              <a:lumOff val="80000"/>
            </a:schemeClr>
          </a:solidFill>
          <a:ln>
            <a:noFill/>
          </a:ln>
        </p:spPr>
        <p:txBody>
          <a:bodyPr/>
          <a:lstStyle/>
          <a:p>
            <a:pPr algn="ctr"/>
            <a:r>
              <a:rPr lang="en-US" b="1">
                <a:latin typeface="Arial"/>
                <a:ea typeface="Calibri Light"/>
                <a:cs typeface="Arial"/>
              </a:rPr>
              <a:t>KẾT QUẢ</a:t>
            </a:r>
            <a:endParaRPr lang="en-US" b="1">
              <a:latin typeface="Arial"/>
              <a:cs typeface="Arial"/>
            </a:endParaRPr>
          </a:p>
        </p:txBody>
      </p:sp>
      <p:graphicFrame>
        <p:nvGraphicFramePr>
          <p:cNvPr id="5" name="Content Placeholder 4">
            <a:extLst>
              <a:ext uri="{FF2B5EF4-FFF2-40B4-BE49-F238E27FC236}">
                <a16:creationId xmlns:a16="http://schemas.microsoft.com/office/drawing/2014/main" id="{A1FB7A8C-D61A-9C1A-2D9F-1414F6F78C70}"/>
              </a:ext>
            </a:extLst>
          </p:cNvPr>
          <p:cNvGraphicFramePr>
            <a:graphicFrameLocks noGrp="1"/>
          </p:cNvGraphicFramePr>
          <p:nvPr>
            <p:ph idx="1"/>
            <p:extLst>
              <p:ext uri="{D42A27DB-BD31-4B8C-83A1-F6EECF244321}">
                <p14:modId xmlns:p14="http://schemas.microsoft.com/office/powerpoint/2010/main" val="1087960636"/>
              </p:ext>
            </p:extLst>
          </p:nvPr>
        </p:nvGraphicFramePr>
        <p:xfrm>
          <a:off x="1010728" y="1710606"/>
          <a:ext cx="9389894" cy="3962400"/>
        </p:xfrm>
        <a:graphic>
          <a:graphicData uri="http://schemas.openxmlformats.org/drawingml/2006/table">
            <a:tbl>
              <a:tblPr firstRow="1" bandRow="1">
                <a:tableStyleId>{BDBED569-4797-4DF1-A0F4-6AAB3CD982D8}</a:tableStyleId>
              </a:tblPr>
              <a:tblGrid>
                <a:gridCol w="4694947">
                  <a:extLst>
                    <a:ext uri="{9D8B030D-6E8A-4147-A177-3AD203B41FA5}">
                      <a16:colId xmlns:a16="http://schemas.microsoft.com/office/drawing/2014/main" val="1728021278"/>
                    </a:ext>
                  </a:extLst>
                </a:gridCol>
                <a:gridCol w="4694947">
                  <a:extLst>
                    <a:ext uri="{9D8B030D-6E8A-4147-A177-3AD203B41FA5}">
                      <a16:colId xmlns:a16="http://schemas.microsoft.com/office/drawing/2014/main" val="1408274909"/>
                    </a:ext>
                  </a:extLst>
                </a:gridCol>
              </a:tblGrid>
              <a:tr h="0">
                <a:tc>
                  <a:txBody>
                    <a:bodyPr/>
                    <a:lstStyle/>
                    <a:p>
                      <a:pPr algn="l" fontAlgn="t"/>
                      <a:r>
                        <a:rPr lang="en-US" sz="2400">
                          <a:effectLst/>
                          <a:latin typeface="Arial"/>
                        </a:rPr>
                        <a:t>XUẤT HUYẾT TIÊU HÓA TRÊN </a:t>
                      </a:r>
                    </a:p>
                  </a:txBody>
                  <a:tcPr marL="57150" marR="57150" marT="57150" marB="57150"/>
                </a:tc>
                <a:tc>
                  <a:txBody>
                    <a:bodyPr/>
                    <a:lstStyle/>
                    <a:p>
                      <a:pPr algn="l" fontAlgn="t"/>
                      <a:endParaRPr lang="en-US" sz="2800">
                        <a:effectLst/>
                      </a:endParaRPr>
                    </a:p>
                  </a:txBody>
                  <a:tcPr marL="57150" marR="57150" marT="57150" marB="57150"/>
                </a:tc>
                <a:extLst>
                  <a:ext uri="{0D108BD9-81ED-4DB2-BD59-A6C34878D82A}">
                    <a16:rowId xmlns:a16="http://schemas.microsoft.com/office/drawing/2014/main" val="1248759050"/>
                  </a:ext>
                </a:extLst>
              </a:tr>
              <a:tr h="0">
                <a:tc>
                  <a:txBody>
                    <a:bodyPr/>
                    <a:lstStyle/>
                    <a:p>
                      <a:pPr algn="l" fontAlgn="t"/>
                      <a:r>
                        <a:rPr lang="en-US" sz="2400">
                          <a:effectLst/>
                          <a:latin typeface="Arial"/>
                        </a:rPr>
                        <a:t> Thành công kỹ thuật</a:t>
                      </a:r>
                      <a:endParaRPr lang="en-US" sz="2400" err="1">
                        <a:effectLst/>
                        <a:latin typeface="Arial"/>
                      </a:endParaRPr>
                    </a:p>
                  </a:txBody>
                  <a:tcPr marL="57150" marR="57150" marT="57150" marB="57150"/>
                </a:tc>
                <a:tc>
                  <a:txBody>
                    <a:bodyPr/>
                    <a:lstStyle/>
                    <a:p>
                      <a:pPr algn="l" fontAlgn="t"/>
                      <a:r>
                        <a:rPr lang="en-US" sz="2400">
                          <a:effectLst/>
                          <a:latin typeface="Arial"/>
                        </a:rPr>
                        <a:t>93%</a:t>
                      </a:r>
                    </a:p>
                  </a:txBody>
                  <a:tcPr marL="57150" marR="57150" marT="57150" marB="57150"/>
                </a:tc>
                <a:extLst>
                  <a:ext uri="{0D108BD9-81ED-4DB2-BD59-A6C34878D82A}">
                    <a16:rowId xmlns:a16="http://schemas.microsoft.com/office/drawing/2014/main" val="1668938117"/>
                  </a:ext>
                </a:extLst>
              </a:tr>
              <a:tr h="0">
                <a:tc>
                  <a:txBody>
                    <a:bodyPr/>
                    <a:lstStyle/>
                    <a:p>
                      <a:pPr algn="l" fontAlgn="t"/>
                      <a:r>
                        <a:rPr lang="en-US" sz="2400">
                          <a:effectLst/>
                          <a:latin typeface="Arial"/>
                        </a:rPr>
                        <a:t> thành công lâm sàng</a:t>
                      </a:r>
                      <a:endParaRPr lang="en-US" sz="2400" err="1">
                        <a:effectLst/>
                        <a:latin typeface="Arial"/>
                      </a:endParaRPr>
                    </a:p>
                  </a:txBody>
                  <a:tcPr marL="57150" marR="57150" marT="57150" marB="57150"/>
                </a:tc>
                <a:tc>
                  <a:txBody>
                    <a:bodyPr/>
                    <a:lstStyle/>
                    <a:p>
                      <a:pPr algn="l" fontAlgn="t"/>
                      <a:r>
                        <a:rPr lang="en-US" sz="2400">
                          <a:effectLst/>
                          <a:latin typeface="Arial"/>
                        </a:rPr>
                        <a:t>67 %</a:t>
                      </a:r>
                    </a:p>
                  </a:txBody>
                  <a:tcPr marL="57150" marR="57150" marT="57150" marB="57150"/>
                </a:tc>
                <a:extLst>
                  <a:ext uri="{0D108BD9-81ED-4DB2-BD59-A6C34878D82A}">
                    <a16:rowId xmlns:a16="http://schemas.microsoft.com/office/drawing/2014/main" val="1981517622"/>
                  </a:ext>
                </a:extLst>
              </a:tr>
              <a:tr h="0">
                <a:tc>
                  <a:txBody>
                    <a:bodyPr/>
                    <a:lstStyle/>
                    <a:p>
                      <a:pPr algn="l" fontAlgn="t"/>
                      <a:r>
                        <a:rPr lang="en-US" sz="2400">
                          <a:effectLst/>
                          <a:latin typeface="Arial"/>
                        </a:rPr>
                        <a:t> tỷ lệ tái phát</a:t>
                      </a:r>
                      <a:endParaRPr lang="en-US" sz="2400" err="1">
                        <a:effectLst/>
                        <a:latin typeface="Arial"/>
                      </a:endParaRPr>
                    </a:p>
                  </a:txBody>
                  <a:tcPr marL="57150" marR="57150" marT="57150" marB="57150"/>
                </a:tc>
                <a:tc>
                  <a:txBody>
                    <a:bodyPr/>
                    <a:lstStyle/>
                    <a:p>
                      <a:pPr algn="l" fontAlgn="t"/>
                      <a:r>
                        <a:rPr lang="en-US" sz="2400">
                          <a:effectLst/>
                          <a:latin typeface="Arial"/>
                        </a:rPr>
                        <a:t>33 %</a:t>
                      </a:r>
                    </a:p>
                  </a:txBody>
                  <a:tcPr marL="57150" marR="57150" marT="57150" marB="57150"/>
                </a:tc>
                <a:extLst>
                  <a:ext uri="{0D108BD9-81ED-4DB2-BD59-A6C34878D82A}">
                    <a16:rowId xmlns:a16="http://schemas.microsoft.com/office/drawing/2014/main" val="420211299"/>
                  </a:ext>
                </a:extLst>
              </a:tr>
              <a:tr h="0">
                <a:tc>
                  <a:txBody>
                    <a:bodyPr/>
                    <a:lstStyle/>
                    <a:p>
                      <a:pPr lvl="0" algn="l">
                        <a:buNone/>
                      </a:pPr>
                      <a:r>
                        <a:rPr lang="en-US" sz="2400" b="1" kern="1200" noProof="0">
                          <a:solidFill>
                            <a:schemeClr val="tx1"/>
                          </a:solidFill>
                          <a:effectLst/>
                          <a:latin typeface="Arial"/>
                          <a:ea typeface="+mn-ea"/>
                          <a:cs typeface="+mn-cs"/>
                        </a:rPr>
                        <a:t>XUẤT HUYẾT TIÊU HÓA </a:t>
                      </a:r>
                      <a:r>
                        <a:rPr lang="vi-VN" sz="2400" b="1" kern="1200">
                          <a:solidFill>
                            <a:schemeClr val="tx1"/>
                          </a:solidFill>
                          <a:effectLst/>
                          <a:latin typeface="Arial"/>
                          <a:ea typeface="+mn-ea"/>
                          <a:cs typeface="+mn-cs"/>
                        </a:rPr>
                        <a:t>DƯỚI</a:t>
                      </a:r>
                    </a:p>
                  </a:txBody>
                  <a:tcPr marL="57150" marR="57150" marT="57150" marB="57150"/>
                </a:tc>
                <a:tc>
                  <a:txBody>
                    <a:bodyPr/>
                    <a:lstStyle/>
                    <a:p>
                      <a:pPr algn="l" fontAlgn="t"/>
                      <a:endParaRPr lang="en-US" sz="2800">
                        <a:effectLst/>
                      </a:endParaRPr>
                    </a:p>
                  </a:txBody>
                  <a:tcPr marL="57150" marR="57150" marT="57150" marB="57150"/>
                </a:tc>
                <a:extLst>
                  <a:ext uri="{0D108BD9-81ED-4DB2-BD59-A6C34878D82A}">
                    <a16:rowId xmlns:a16="http://schemas.microsoft.com/office/drawing/2014/main" val="3764833466"/>
                  </a:ext>
                </a:extLst>
              </a:tr>
              <a:tr h="0">
                <a:tc>
                  <a:txBody>
                    <a:bodyPr/>
                    <a:lstStyle/>
                    <a:p>
                      <a:pPr algn="l" fontAlgn="t"/>
                      <a:r>
                        <a:rPr lang="en-US" sz="2400">
                          <a:effectLst/>
                          <a:latin typeface="Arial"/>
                        </a:rPr>
                        <a:t> Thành công kỹ thuật</a:t>
                      </a:r>
                      <a:endParaRPr lang="en-US" sz="2400" err="1">
                        <a:effectLst/>
                        <a:latin typeface="Arial"/>
                      </a:endParaRPr>
                    </a:p>
                  </a:txBody>
                  <a:tcPr marL="57150" marR="57150" marT="57150" marB="57150"/>
                </a:tc>
                <a:tc>
                  <a:txBody>
                    <a:bodyPr/>
                    <a:lstStyle/>
                    <a:p>
                      <a:pPr algn="l" fontAlgn="t"/>
                      <a:r>
                        <a:rPr lang="en-US" sz="2400">
                          <a:effectLst/>
                          <a:latin typeface="Arial"/>
                        </a:rPr>
                        <a:t>95%</a:t>
                      </a:r>
                    </a:p>
                  </a:txBody>
                  <a:tcPr marL="57150" marR="57150" marT="57150" marB="57150"/>
                </a:tc>
                <a:extLst>
                  <a:ext uri="{0D108BD9-81ED-4DB2-BD59-A6C34878D82A}">
                    <a16:rowId xmlns:a16="http://schemas.microsoft.com/office/drawing/2014/main" val="1434177899"/>
                  </a:ext>
                </a:extLst>
              </a:tr>
              <a:tr h="0">
                <a:tc>
                  <a:txBody>
                    <a:bodyPr/>
                    <a:lstStyle/>
                    <a:p>
                      <a:pPr algn="l" fontAlgn="t"/>
                      <a:r>
                        <a:rPr lang="en-US" sz="2400">
                          <a:effectLst/>
                          <a:latin typeface="Arial"/>
                        </a:rPr>
                        <a:t> thành công lâm sàng</a:t>
                      </a:r>
                      <a:endParaRPr lang="en-US" sz="2400" err="1">
                        <a:effectLst/>
                        <a:latin typeface="Arial"/>
                      </a:endParaRPr>
                    </a:p>
                  </a:txBody>
                  <a:tcPr marL="57150" marR="57150" marT="57150" marB="57150"/>
                </a:tc>
                <a:tc>
                  <a:txBody>
                    <a:bodyPr/>
                    <a:lstStyle/>
                    <a:p>
                      <a:pPr algn="l" fontAlgn="t"/>
                      <a:r>
                        <a:rPr lang="en-US" sz="2400">
                          <a:effectLst/>
                          <a:latin typeface="Arial"/>
                        </a:rPr>
                        <a:t>76 %</a:t>
                      </a:r>
                    </a:p>
                  </a:txBody>
                  <a:tcPr marL="57150" marR="57150" marT="57150" marB="57150"/>
                </a:tc>
                <a:extLst>
                  <a:ext uri="{0D108BD9-81ED-4DB2-BD59-A6C34878D82A}">
                    <a16:rowId xmlns:a16="http://schemas.microsoft.com/office/drawing/2014/main" val="2370194492"/>
                  </a:ext>
                </a:extLst>
              </a:tr>
              <a:tr h="0">
                <a:tc>
                  <a:txBody>
                    <a:bodyPr/>
                    <a:lstStyle/>
                    <a:p>
                      <a:pPr algn="l" fontAlgn="t"/>
                      <a:r>
                        <a:rPr lang="en-US" sz="2400">
                          <a:effectLst/>
                          <a:latin typeface="Arial"/>
                        </a:rPr>
                        <a:t> tỷ lệ tái phát</a:t>
                      </a:r>
                      <a:endParaRPr lang="en-US" sz="2400" err="1">
                        <a:effectLst/>
                        <a:latin typeface="Arial"/>
                      </a:endParaRPr>
                    </a:p>
                  </a:txBody>
                  <a:tcPr marL="57150" marR="57150" marT="57150" marB="57150"/>
                </a:tc>
                <a:tc>
                  <a:txBody>
                    <a:bodyPr/>
                    <a:lstStyle/>
                    <a:p>
                      <a:pPr algn="l" fontAlgn="t"/>
                      <a:r>
                        <a:rPr lang="en-US" sz="2400">
                          <a:effectLst/>
                          <a:latin typeface="Arial"/>
                        </a:rPr>
                        <a:t>24 %</a:t>
                      </a:r>
                    </a:p>
                  </a:txBody>
                  <a:tcPr marL="57150" marR="57150" marT="57150" marB="57150"/>
                </a:tc>
                <a:extLst>
                  <a:ext uri="{0D108BD9-81ED-4DB2-BD59-A6C34878D82A}">
                    <a16:rowId xmlns:a16="http://schemas.microsoft.com/office/drawing/2014/main" val="343637495"/>
                  </a:ext>
                </a:extLst>
              </a:tr>
            </a:tbl>
          </a:graphicData>
        </a:graphic>
      </p:graphicFrame>
      <p:sp>
        <p:nvSpPr>
          <p:cNvPr id="3" name="TextBox 2">
            <a:extLst>
              <a:ext uri="{FF2B5EF4-FFF2-40B4-BE49-F238E27FC236}">
                <a16:creationId xmlns:a16="http://schemas.microsoft.com/office/drawing/2014/main" id="{80E0CE7C-0F2C-7D44-EB2A-78D27EA1FEEB}"/>
              </a:ext>
            </a:extLst>
          </p:cNvPr>
          <p:cNvSpPr txBox="1"/>
          <p:nvPr/>
        </p:nvSpPr>
        <p:spPr>
          <a:xfrm>
            <a:off x="152400" y="6205268"/>
            <a:ext cx="12045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Valek V. (2013). Quality Improvement Guidelines for Transcatheter Embolization for Acute Gastrointestinal Nonvariceal Hemorrhage. 36: 608–612</a:t>
            </a:r>
            <a:endParaRPr lang="en-US"/>
          </a:p>
        </p:txBody>
      </p:sp>
    </p:spTree>
    <p:extLst>
      <p:ext uri="{BB962C8B-B14F-4D97-AF65-F5344CB8AC3E}">
        <p14:creationId xmlns:p14="http://schemas.microsoft.com/office/powerpoint/2010/main" val="2317223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0AC2-0191-A651-533C-89D8D22C66AE}"/>
              </a:ext>
            </a:extLst>
          </p:cNvPr>
          <p:cNvSpPr>
            <a:spLocks noGrp="1"/>
          </p:cNvSpPr>
          <p:nvPr>
            <p:ph type="title"/>
          </p:nvPr>
        </p:nvSpPr>
        <p:spPr>
          <a:xfrm>
            <a:off x="838200" y="63200"/>
            <a:ext cx="10515600" cy="1325563"/>
          </a:xfrm>
          <a:solidFill>
            <a:schemeClr val="accent1">
              <a:lumMod val="20000"/>
              <a:lumOff val="80000"/>
            </a:schemeClr>
          </a:solidFill>
        </p:spPr>
        <p:txBody>
          <a:bodyPr/>
          <a:lstStyle/>
          <a:p>
            <a:pPr algn="ctr"/>
            <a:r>
              <a:rPr lang="en-US" b="1">
                <a:latin typeface="Arial" panose="020B0604020202020204" pitchFamily="34" charset="0"/>
                <a:ea typeface="Calibri Light"/>
                <a:cs typeface="Arial" panose="020B0604020202020204" pitchFamily="34" charset="0"/>
              </a:rPr>
              <a:t>BIẾN CHỨNG</a:t>
            </a:r>
            <a:endParaRPr lang="en-US"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A7CFDEF-9F3A-A02F-A732-A1654B07E00B}"/>
              </a:ext>
            </a:extLst>
          </p:cNvPr>
          <p:cNvSpPr>
            <a:spLocks noGrp="1"/>
          </p:cNvSpPr>
          <p:nvPr>
            <p:ph idx="1"/>
          </p:nvPr>
        </p:nvSpPr>
        <p:spPr>
          <a:xfrm>
            <a:off x="435634" y="1480567"/>
            <a:ext cx="11507637" cy="4710772"/>
          </a:xfrm>
          <a:ln>
            <a:solidFill>
              <a:schemeClr val="accent1"/>
            </a:solidFill>
          </a:ln>
        </p:spPr>
        <p:txBody>
          <a:bodyPr vert="horz" lIns="91440" tIns="45720" rIns="91440" bIns="45720" rtlCol="0" anchor="t">
            <a:normAutofit/>
          </a:bodyPr>
          <a:lstStyle/>
          <a:p>
            <a:pPr marL="342900" indent="-342900">
              <a:buFont typeface="Wingdings" panose="020B0604020202020204" pitchFamily="34" charset="0"/>
              <a:buChar char="ü"/>
            </a:pPr>
            <a:endParaRPr lang="en-US">
              <a:latin typeface="Arial"/>
              <a:ea typeface="+mn-lt"/>
              <a:cs typeface="Arial"/>
            </a:endParaRPr>
          </a:p>
          <a:p>
            <a:pPr marL="342900" indent="-342900">
              <a:buFont typeface="Wingdings" panose="020B0604020202020204" pitchFamily="34" charset="0"/>
              <a:buChar char="ü"/>
            </a:pPr>
            <a:r>
              <a:rPr lang="en-US" sz="2400" b="1">
                <a:latin typeface="Arial"/>
                <a:ea typeface="+mn-lt"/>
                <a:cs typeface="Arial"/>
              </a:rPr>
              <a:t>Ở </a:t>
            </a:r>
            <a:r>
              <a:rPr lang="en-US" sz="2400" b="1" err="1">
                <a:latin typeface="Arial"/>
                <a:ea typeface="+mn-lt"/>
                <a:cs typeface="Arial"/>
              </a:rPr>
              <a:t>đường</a:t>
            </a:r>
            <a:r>
              <a:rPr lang="en-US" sz="2400" b="1">
                <a:latin typeface="Arial"/>
                <a:ea typeface="+mn-lt"/>
                <a:cs typeface="Arial"/>
              </a:rPr>
              <a:t> </a:t>
            </a:r>
            <a:r>
              <a:rPr lang="en-US" sz="2400" b="1" err="1">
                <a:latin typeface="Arial"/>
                <a:ea typeface="+mn-lt"/>
                <a:cs typeface="Arial"/>
              </a:rPr>
              <a:t>tiêu</a:t>
            </a:r>
            <a:r>
              <a:rPr lang="en-US" sz="2400" b="1">
                <a:latin typeface="Arial"/>
                <a:ea typeface="+mn-lt"/>
                <a:cs typeface="Arial"/>
              </a:rPr>
              <a:t> </a:t>
            </a:r>
            <a:r>
              <a:rPr lang="en-US" sz="2400" b="1" err="1">
                <a:latin typeface="Arial"/>
                <a:ea typeface="+mn-lt"/>
                <a:cs typeface="Arial"/>
              </a:rPr>
              <a:t>hóa</a:t>
            </a:r>
            <a:r>
              <a:rPr lang="en-US" sz="2400" b="1">
                <a:latin typeface="Arial"/>
                <a:ea typeface="+mn-lt"/>
                <a:cs typeface="Arial"/>
              </a:rPr>
              <a:t> </a:t>
            </a:r>
            <a:r>
              <a:rPr lang="en-US" sz="2400" b="1" err="1">
                <a:latin typeface="Arial"/>
                <a:ea typeface="+mn-lt"/>
                <a:cs typeface="Arial"/>
              </a:rPr>
              <a:t>trên</a:t>
            </a:r>
            <a:r>
              <a:rPr lang="en-US" sz="2400" b="1">
                <a:latin typeface="Arial"/>
                <a:ea typeface="+mn-lt"/>
                <a:cs typeface="Arial"/>
              </a:rPr>
              <a:t>:</a:t>
            </a:r>
            <a:endParaRPr lang="en-US">
              <a:latin typeface="Arial"/>
              <a:ea typeface="+mn-lt"/>
              <a:cs typeface="Arial"/>
            </a:endParaRPr>
          </a:p>
          <a:p>
            <a:pPr>
              <a:lnSpc>
                <a:spcPct val="150000"/>
              </a:lnSpc>
            </a:pPr>
            <a:r>
              <a:rPr lang="en-US" sz="2400" err="1">
                <a:latin typeface="Arial"/>
                <a:ea typeface="+mn-lt"/>
                <a:cs typeface="Arial"/>
              </a:rPr>
              <a:t>Hẹp</a:t>
            </a:r>
            <a:r>
              <a:rPr lang="en-US" sz="2400">
                <a:latin typeface="Arial"/>
                <a:ea typeface="+mn-lt"/>
                <a:cs typeface="Arial"/>
              </a:rPr>
              <a:t> </a:t>
            </a:r>
            <a:r>
              <a:rPr lang="en-US" sz="2400" err="1">
                <a:latin typeface="Arial"/>
                <a:ea typeface="+mn-lt"/>
                <a:cs typeface="Arial"/>
              </a:rPr>
              <a:t>tá</a:t>
            </a:r>
            <a:r>
              <a:rPr lang="en-US" sz="2400">
                <a:latin typeface="Arial"/>
                <a:ea typeface="+mn-lt"/>
                <a:cs typeface="Arial"/>
              </a:rPr>
              <a:t> </a:t>
            </a:r>
            <a:r>
              <a:rPr lang="en-US" sz="2400" err="1">
                <a:latin typeface="Arial"/>
                <a:ea typeface="+mn-lt"/>
                <a:cs typeface="Arial"/>
              </a:rPr>
              <a:t>tràng</a:t>
            </a:r>
            <a:r>
              <a:rPr lang="en-US" sz="2400">
                <a:latin typeface="Arial"/>
                <a:ea typeface="+mn-lt"/>
                <a:cs typeface="Arial"/>
              </a:rPr>
              <a:t> do </a:t>
            </a:r>
            <a:r>
              <a:rPr lang="en-US" sz="2400" err="1">
                <a:latin typeface="Arial"/>
                <a:ea typeface="+mn-lt"/>
                <a:cs typeface="Arial"/>
              </a:rPr>
              <a:t>thiếu</a:t>
            </a:r>
            <a:r>
              <a:rPr lang="en-US" sz="2400">
                <a:latin typeface="Arial"/>
                <a:ea typeface="+mn-lt"/>
                <a:cs typeface="Arial"/>
              </a:rPr>
              <a:t> </a:t>
            </a:r>
            <a:r>
              <a:rPr lang="en-US" sz="2400" err="1">
                <a:latin typeface="Arial"/>
                <a:ea typeface="+mn-lt"/>
                <a:cs typeface="Arial"/>
              </a:rPr>
              <a:t>máu</a:t>
            </a:r>
            <a:r>
              <a:rPr lang="en-US" sz="2400">
                <a:latin typeface="Arial"/>
                <a:ea typeface="+mn-lt"/>
                <a:cs typeface="Arial"/>
              </a:rPr>
              <a:t> </a:t>
            </a:r>
            <a:r>
              <a:rPr lang="en-US" sz="2400" err="1">
                <a:latin typeface="Arial"/>
                <a:ea typeface="+mn-lt"/>
                <a:cs typeface="Arial"/>
              </a:rPr>
              <a:t>cục</a:t>
            </a:r>
            <a:r>
              <a:rPr lang="en-US" sz="2400">
                <a:latin typeface="Arial"/>
                <a:ea typeface="+mn-lt"/>
                <a:cs typeface="Arial"/>
              </a:rPr>
              <a:t> </a:t>
            </a:r>
            <a:r>
              <a:rPr lang="en-US" sz="2400" err="1">
                <a:latin typeface="Arial"/>
                <a:ea typeface="+mn-lt"/>
                <a:cs typeface="Arial"/>
              </a:rPr>
              <a:t>bộ</a:t>
            </a:r>
            <a:r>
              <a:rPr lang="en-US" sz="2400">
                <a:latin typeface="Arial"/>
                <a:ea typeface="+mn-lt"/>
                <a:cs typeface="Arial"/>
              </a:rPr>
              <a:t> </a:t>
            </a:r>
            <a:r>
              <a:rPr lang="en-US" sz="2400" err="1">
                <a:latin typeface="Arial"/>
                <a:ea typeface="+mn-lt"/>
                <a:cs typeface="Arial"/>
              </a:rPr>
              <a:t>tá</a:t>
            </a:r>
            <a:r>
              <a:rPr lang="en-US" sz="2400">
                <a:latin typeface="Arial"/>
                <a:ea typeface="+mn-lt"/>
                <a:cs typeface="Arial"/>
              </a:rPr>
              <a:t> </a:t>
            </a:r>
            <a:r>
              <a:rPr lang="en-US" sz="2400" err="1">
                <a:latin typeface="Arial"/>
                <a:ea typeface="+mn-lt"/>
                <a:cs typeface="Arial"/>
              </a:rPr>
              <a:t>tràng</a:t>
            </a:r>
            <a:r>
              <a:rPr lang="en-US" sz="2400">
                <a:latin typeface="Arial"/>
                <a:ea typeface="+mn-lt"/>
                <a:cs typeface="Arial"/>
              </a:rPr>
              <a:t> </a:t>
            </a:r>
            <a:r>
              <a:rPr lang="en-US" sz="2400" err="1">
                <a:latin typeface="Arial"/>
                <a:ea typeface="+mn-lt"/>
                <a:cs typeface="Arial"/>
              </a:rPr>
              <a:t>sau</a:t>
            </a:r>
            <a:r>
              <a:rPr lang="en-US" sz="2400">
                <a:latin typeface="Arial"/>
                <a:ea typeface="+mn-lt"/>
                <a:cs typeface="Arial"/>
              </a:rPr>
              <a:t> </a:t>
            </a:r>
            <a:r>
              <a:rPr lang="en-US" sz="2400" err="1">
                <a:latin typeface="Arial"/>
                <a:ea typeface="+mn-lt"/>
                <a:cs typeface="Arial"/>
              </a:rPr>
              <a:t>thuyên</a:t>
            </a:r>
            <a:r>
              <a:rPr lang="en-US" sz="2400">
                <a:latin typeface="Arial"/>
                <a:ea typeface="+mn-lt"/>
                <a:cs typeface="Arial"/>
              </a:rPr>
              <a:t> </a:t>
            </a:r>
            <a:r>
              <a:rPr lang="en-US" sz="2400" err="1">
                <a:latin typeface="Arial"/>
                <a:ea typeface="+mn-lt"/>
                <a:cs typeface="Arial"/>
              </a:rPr>
              <a:t>tắc</a:t>
            </a:r>
            <a:r>
              <a:rPr lang="en-US" sz="2400" b="1">
                <a:latin typeface="Arial"/>
                <a:ea typeface="+mn-lt"/>
                <a:cs typeface="Arial"/>
              </a:rPr>
              <a:t> </a:t>
            </a:r>
            <a:r>
              <a:rPr lang="en-US" sz="2400" b="1" i="1" err="1">
                <a:latin typeface="Arial"/>
                <a:ea typeface="+mn-lt"/>
                <a:cs typeface="Arial"/>
              </a:rPr>
              <a:t>dưới</a:t>
            </a:r>
            <a:r>
              <a:rPr lang="en-US" sz="2400" b="1" i="1">
                <a:latin typeface="Arial"/>
                <a:ea typeface="+mn-lt"/>
                <a:cs typeface="Arial"/>
              </a:rPr>
              <a:t> 7%</a:t>
            </a:r>
            <a:r>
              <a:rPr lang="en-US" sz="2400" b="1">
                <a:latin typeface="Arial"/>
                <a:ea typeface="+mn-lt"/>
                <a:cs typeface="Arial"/>
              </a:rPr>
              <a:t> </a:t>
            </a:r>
            <a:r>
              <a:rPr lang="en-US" sz="2400">
                <a:latin typeface="Arial"/>
                <a:ea typeface="+mn-lt"/>
                <a:cs typeface="Arial"/>
              </a:rPr>
              <a:t>.</a:t>
            </a:r>
            <a:endParaRPr lang="en-US" sz="2400">
              <a:latin typeface="Arial"/>
              <a:ea typeface="Calibri"/>
              <a:cs typeface="Arial"/>
            </a:endParaRPr>
          </a:p>
          <a:p>
            <a:pPr>
              <a:lnSpc>
                <a:spcPct val="150000"/>
              </a:lnSpc>
              <a:buFont typeface="Wingdings" panose="020B0604020202020204" pitchFamily="34" charset="0"/>
              <a:buChar char="ü"/>
            </a:pPr>
            <a:r>
              <a:rPr lang="en-US" sz="2400" b="1">
                <a:latin typeface="Arial"/>
                <a:ea typeface="+mn-lt"/>
                <a:cs typeface="Arial"/>
              </a:rPr>
              <a:t> Ở </a:t>
            </a:r>
            <a:r>
              <a:rPr lang="en-US" sz="2400" b="1" err="1">
                <a:latin typeface="Arial"/>
                <a:ea typeface="+mn-lt"/>
                <a:cs typeface="Arial"/>
              </a:rPr>
              <a:t>đường</a:t>
            </a:r>
            <a:r>
              <a:rPr lang="en-US" sz="2400" b="1">
                <a:latin typeface="Arial"/>
                <a:ea typeface="+mn-lt"/>
                <a:cs typeface="Arial"/>
              </a:rPr>
              <a:t> </a:t>
            </a:r>
            <a:r>
              <a:rPr lang="en-US" sz="2400" b="1" err="1">
                <a:latin typeface="Arial"/>
                <a:ea typeface="+mn-lt"/>
                <a:cs typeface="Arial"/>
              </a:rPr>
              <a:t>tiêu</a:t>
            </a:r>
            <a:r>
              <a:rPr lang="en-US" sz="2400" b="1">
                <a:latin typeface="Arial"/>
                <a:ea typeface="+mn-lt"/>
                <a:cs typeface="Arial"/>
              </a:rPr>
              <a:t> </a:t>
            </a:r>
            <a:r>
              <a:rPr lang="en-US" sz="2400" b="1" err="1">
                <a:latin typeface="Arial"/>
                <a:ea typeface="+mn-lt"/>
                <a:cs typeface="Arial"/>
              </a:rPr>
              <a:t>hóa</a:t>
            </a:r>
            <a:r>
              <a:rPr lang="en-US" sz="2400" b="1">
                <a:latin typeface="Arial"/>
                <a:ea typeface="+mn-lt"/>
                <a:cs typeface="Arial"/>
              </a:rPr>
              <a:t> </a:t>
            </a:r>
            <a:r>
              <a:rPr lang="en-US" sz="2400" b="1" err="1">
                <a:latin typeface="Arial"/>
                <a:ea typeface="+mn-lt"/>
                <a:cs typeface="Arial"/>
              </a:rPr>
              <a:t>dưới</a:t>
            </a:r>
            <a:r>
              <a:rPr lang="en-US" sz="2400" b="1">
                <a:latin typeface="Arial"/>
                <a:ea typeface="+mn-lt"/>
                <a:cs typeface="Arial"/>
              </a:rPr>
              <a:t>:</a:t>
            </a:r>
          </a:p>
          <a:p>
            <a:pPr>
              <a:lnSpc>
                <a:spcPct val="150000"/>
              </a:lnSpc>
            </a:pPr>
            <a:r>
              <a:rPr lang="en-US" sz="2400" err="1">
                <a:latin typeface="Arial"/>
                <a:ea typeface="+mn-lt"/>
                <a:cs typeface="Arial"/>
              </a:rPr>
              <a:t>Thể</a:t>
            </a:r>
            <a:r>
              <a:rPr lang="en-US" sz="2400">
                <a:latin typeface="Arial"/>
                <a:ea typeface="+mn-lt"/>
                <a:cs typeface="Arial"/>
              </a:rPr>
              <a:t> </a:t>
            </a:r>
            <a:r>
              <a:rPr lang="en-US" sz="2400" b="1" i="1" err="1">
                <a:latin typeface="Arial"/>
                <a:ea typeface="+mn-lt"/>
                <a:cs typeface="Arial"/>
              </a:rPr>
              <a:t>nhẹ</a:t>
            </a:r>
            <a:r>
              <a:rPr lang="en-US" sz="2400" b="1">
                <a:latin typeface="Arial"/>
                <a:ea typeface="+mn-lt"/>
                <a:cs typeface="Arial"/>
              </a:rPr>
              <a:t> </a:t>
            </a:r>
            <a:r>
              <a:rPr lang="en-US" sz="2400">
                <a:latin typeface="Arial"/>
                <a:ea typeface="+mn-lt"/>
                <a:cs typeface="Arial"/>
              </a:rPr>
              <a:t>(</a:t>
            </a:r>
            <a:r>
              <a:rPr lang="en-US" sz="2400" err="1">
                <a:latin typeface="Arial"/>
                <a:ea typeface="+mn-lt"/>
                <a:cs typeface="Arial"/>
              </a:rPr>
              <a:t>đau</a:t>
            </a:r>
            <a:r>
              <a:rPr lang="en-US" sz="2400">
                <a:latin typeface="Arial"/>
                <a:ea typeface="+mn-lt"/>
                <a:cs typeface="Arial"/>
              </a:rPr>
              <a:t> </a:t>
            </a:r>
            <a:r>
              <a:rPr lang="en-US" sz="2400" err="1">
                <a:latin typeface="Arial"/>
                <a:ea typeface="+mn-lt"/>
                <a:cs typeface="Arial"/>
              </a:rPr>
              <a:t>bụng</a:t>
            </a:r>
            <a:r>
              <a:rPr lang="en-US" sz="2400">
                <a:latin typeface="Arial"/>
                <a:ea typeface="+mn-lt"/>
                <a:cs typeface="Arial"/>
              </a:rPr>
              <a:t> </a:t>
            </a:r>
            <a:r>
              <a:rPr lang="en-US" sz="2400" err="1">
                <a:latin typeface="Arial"/>
                <a:ea typeface="+mn-lt"/>
                <a:cs typeface="Arial"/>
              </a:rPr>
              <a:t>thoáng</a:t>
            </a:r>
            <a:r>
              <a:rPr lang="en-US" sz="2400">
                <a:latin typeface="Arial"/>
                <a:ea typeface="+mn-lt"/>
                <a:cs typeface="Arial"/>
              </a:rPr>
              <a:t> qua </a:t>
            </a:r>
            <a:r>
              <a:rPr lang="en-US" sz="2400" err="1">
                <a:latin typeface="Arial"/>
                <a:ea typeface="+mn-lt"/>
                <a:cs typeface="Arial"/>
              </a:rPr>
              <a:t>và</a:t>
            </a:r>
            <a:r>
              <a:rPr lang="en-US" sz="2400">
                <a:latin typeface="Arial"/>
                <a:ea typeface="+mn-lt"/>
                <a:cs typeface="Arial"/>
              </a:rPr>
              <a:t> </a:t>
            </a:r>
            <a:r>
              <a:rPr lang="en-US" sz="2400" err="1">
                <a:latin typeface="Arial"/>
                <a:ea typeface="+mn-lt"/>
                <a:cs typeface="Arial"/>
              </a:rPr>
              <a:t>hẹp</a:t>
            </a:r>
            <a:r>
              <a:rPr lang="en-US" sz="2400">
                <a:latin typeface="Arial"/>
                <a:ea typeface="+mn-lt"/>
                <a:cs typeface="Arial"/>
              </a:rPr>
              <a:t> </a:t>
            </a:r>
            <a:r>
              <a:rPr lang="en-US" sz="2400" err="1">
                <a:latin typeface="Arial"/>
                <a:ea typeface="+mn-lt"/>
                <a:cs typeface="Arial"/>
              </a:rPr>
              <a:t>không</a:t>
            </a:r>
            <a:r>
              <a:rPr lang="en-US" sz="2400">
                <a:latin typeface="Arial"/>
                <a:ea typeface="+mn-lt"/>
                <a:cs typeface="Arial"/>
              </a:rPr>
              <a:t> </a:t>
            </a:r>
            <a:r>
              <a:rPr lang="en-US" sz="2400" err="1">
                <a:latin typeface="Arial"/>
                <a:ea typeface="+mn-lt"/>
                <a:cs typeface="Arial"/>
              </a:rPr>
              <a:t>triệu</a:t>
            </a:r>
            <a:r>
              <a:rPr lang="en-US" sz="2400">
                <a:latin typeface="Arial"/>
                <a:ea typeface="+mn-lt"/>
                <a:cs typeface="Arial"/>
              </a:rPr>
              <a:t> </a:t>
            </a:r>
            <a:r>
              <a:rPr lang="en-US" sz="2400" err="1">
                <a:latin typeface="Arial"/>
                <a:ea typeface="+mn-lt"/>
                <a:cs typeface="Arial"/>
              </a:rPr>
              <a:t>chứng</a:t>
            </a:r>
            <a:r>
              <a:rPr lang="en-US" sz="2400">
                <a:latin typeface="Arial"/>
                <a:ea typeface="+mn-lt"/>
                <a:cs typeface="Arial"/>
              </a:rPr>
              <a:t>) </a:t>
            </a:r>
            <a:r>
              <a:rPr lang="en-US" sz="2400" err="1">
                <a:latin typeface="Arial"/>
                <a:ea typeface="+mn-lt"/>
                <a:cs typeface="Arial"/>
              </a:rPr>
              <a:t>chiếm</a:t>
            </a:r>
            <a:r>
              <a:rPr lang="en-US" sz="2400">
                <a:latin typeface="Arial"/>
                <a:ea typeface="+mn-lt"/>
                <a:cs typeface="Arial"/>
              </a:rPr>
              <a:t> </a:t>
            </a:r>
            <a:r>
              <a:rPr lang="en-US" sz="2400" b="1" i="1">
                <a:latin typeface="Arial"/>
                <a:ea typeface="+mn-lt"/>
                <a:cs typeface="Arial"/>
              </a:rPr>
              <a:t>10 %</a:t>
            </a:r>
            <a:r>
              <a:rPr lang="en-US" sz="2400">
                <a:latin typeface="Arial"/>
                <a:ea typeface="+mn-lt"/>
                <a:cs typeface="Arial"/>
              </a:rPr>
              <a:t>. </a:t>
            </a:r>
          </a:p>
          <a:p>
            <a:pPr>
              <a:lnSpc>
                <a:spcPct val="150000"/>
              </a:lnSpc>
            </a:pPr>
            <a:r>
              <a:rPr lang="en-US" sz="2400" err="1">
                <a:latin typeface="Arial"/>
                <a:ea typeface="+mn-lt"/>
                <a:cs typeface="Arial"/>
              </a:rPr>
              <a:t>Biến</a:t>
            </a:r>
            <a:r>
              <a:rPr lang="en-US" sz="2400">
                <a:latin typeface="Arial"/>
                <a:ea typeface="+mn-lt"/>
                <a:cs typeface="Arial"/>
              </a:rPr>
              <a:t> </a:t>
            </a:r>
            <a:r>
              <a:rPr lang="en-US" sz="2400" err="1">
                <a:latin typeface="Arial"/>
                <a:ea typeface="+mn-lt"/>
                <a:cs typeface="Arial"/>
              </a:rPr>
              <a:t>chứng</a:t>
            </a:r>
            <a:r>
              <a:rPr lang="en-US" sz="2400">
                <a:latin typeface="Arial"/>
                <a:ea typeface="+mn-lt"/>
                <a:cs typeface="Arial"/>
              </a:rPr>
              <a:t> </a:t>
            </a:r>
            <a:r>
              <a:rPr lang="en-US" sz="2400" err="1">
                <a:latin typeface="Arial"/>
                <a:ea typeface="+mn-lt"/>
                <a:cs typeface="Arial"/>
              </a:rPr>
              <a:t>thiếu</a:t>
            </a:r>
            <a:r>
              <a:rPr lang="en-US" sz="2400">
                <a:latin typeface="Arial"/>
                <a:ea typeface="+mn-lt"/>
                <a:cs typeface="Arial"/>
              </a:rPr>
              <a:t> </a:t>
            </a:r>
            <a:r>
              <a:rPr lang="en-US" sz="2400" err="1">
                <a:latin typeface="Arial"/>
                <a:ea typeface="+mn-lt"/>
                <a:cs typeface="Arial"/>
              </a:rPr>
              <a:t>máu</a:t>
            </a:r>
            <a:r>
              <a:rPr lang="en-US" sz="2400">
                <a:latin typeface="Arial"/>
                <a:ea typeface="+mn-lt"/>
                <a:cs typeface="Arial"/>
              </a:rPr>
              <a:t> </a:t>
            </a:r>
            <a:r>
              <a:rPr lang="en-US" sz="2400" err="1">
                <a:latin typeface="Arial"/>
                <a:ea typeface="+mn-lt"/>
                <a:cs typeface="Arial"/>
              </a:rPr>
              <a:t>cục</a:t>
            </a:r>
            <a:r>
              <a:rPr lang="en-US" sz="2400">
                <a:latin typeface="Arial"/>
                <a:ea typeface="+mn-lt"/>
                <a:cs typeface="Arial"/>
              </a:rPr>
              <a:t> </a:t>
            </a:r>
            <a:r>
              <a:rPr lang="en-US" sz="2400" err="1">
                <a:latin typeface="Arial"/>
                <a:ea typeface="+mn-lt"/>
                <a:cs typeface="Arial"/>
              </a:rPr>
              <a:t>bộ</a:t>
            </a:r>
            <a:r>
              <a:rPr lang="en-US" sz="2400">
                <a:latin typeface="Arial"/>
                <a:ea typeface="+mn-lt"/>
                <a:cs typeface="Arial"/>
              </a:rPr>
              <a:t> </a:t>
            </a:r>
            <a:r>
              <a:rPr lang="en-US" sz="2400" b="1" i="1" err="1">
                <a:latin typeface="Arial"/>
                <a:ea typeface="+mn-lt"/>
                <a:cs typeface="Arial"/>
              </a:rPr>
              <a:t>nghiêm</a:t>
            </a:r>
            <a:r>
              <a:rPr lang="en-US" sz="2400" b="1" i="1">
                <a:latin typeface="Arial"/>
                <a:ea typeface="+mn-lt"/>
                <a:cs typeface="Arial"/>
              </a:rPr>
              <a:t> </a:t>
            </a:r>
            <a:r>
              <a:rPr lang="en-US" sz="2400" b="1" i="1" err="1">
                <a:latin typeface="Arial"/>
                <a:ea typeface="+mn-lt"/>
                <a:cs typeface="Arial"/>
              </a:rPr>
              <a:t>trọng</a:t>
            </a:r>
            <a:r>
              <a:rPr lang="en-US" sz="2400">
                <a:latin typeface="Arial"/>
                <a:ea typeface="+mn-lt"/>
                <a:cs typeface="Arial"/>
              </a:rPr>
              <a:t> </a:t>
            </a:r>
            <a:r>
              <a:rPr lang="en-US" sz="2400" err="1">
                <a:latin typeface="Arial"/>
                <a:ea typeface="+mn-lt"/>
                <a:cs typeface="Arial"/>
              </a:rPr>
              <a:t>cần</a:t>
            </a:r>
            <a:r>
              <a:rPr lang="en-US" sz="2400">
                <a:latin typeface="Arial"/>
                <a:ea typeface="+mn-lt"/>
                <a:cs typeface="Arial"/>
              </a:rPr>
              <a:t> </a:t>
            </a:r>
            <a:r>
              <a:rPr lang="en-US" sz="2400" err="1">
                <a:latin typeface="Arial"/>
                <a:ea typeface="+mn-lt"/>
                <a:cs typeface="Arial"/>
              </a:rPr>
              <a:t>điều</a:t>
            </a:r>
            <a:r>
              <a:rPr lang="en-US" sz="2400">
                <a:latin typeface="Arial"/>
                <a:ea typeface="+mn-lt"/>
                <a:cs typeface="Arial"/>
              </a:rPr>
              <a:t> </a:t>
            </a:r>
            <a:r>
              <a:rPr lang="en-US" sz="2400" err="1">
                <a:latin typeface="Arial"/>
                <a:ea typeface="+mn-lt"/>
                <a:cs typeface="Arial"/>
              </a:rPr>
              <a:t>trị</a:t>
            </a:r>
            <a:r>
              <a:rPr lang="en-US" sz="2400">
                <a:latin typeface="Arial"/>
                <a:ea typeface="+mn-lt"/>
                <a:cs typeface="Arial"/>
              </a:rPr>
              <a:t> </a:t>
            </a:r>
            <a:r>
              <a:rPr lang="en-US" sz="2400" err="1">
                <a:latin typeface="Arial"/>
                <a:ea typeface="+mn-lt"/>
                <a:cs typeface="Arial"/>
              </a:rPr>
              <a:t>phẫu</a:t>
            </a:r>
            <a:r>
              <a:rPr lang="en-US" sz="2400">
                <a:latin typeface="Arial"/>
                <a:ea typeface="+mn-lt"/>
                <a:cs typeface="Arial"/>
              </a:rPr>
              <a:t> </a:t>
            </a:r>
            <a:r>
              <a:rPr lang="en-US" sz="2400" err="1">
                <a:latin typeface="Arial"/>
                <a:ea typeface="+mn-lt"/>
                <a:cs typeface="Arial"/>
              </a:rPr>
              <a:t>thuật</a:t>
            </a:r>
            <a:r>
              <a:rPr lang="en-US" sz="2400">
                <a:latin typeface="Arial"/>
                <a:ea typeface="+mn-lt"/>
                <a:cs typeface="Arial"/>
              </a:rPr>
              <a:t> (</a:t>
            </a:r>
            <a:r>
              <a:rPr lang="en-US" sz="2400" err="1">
                <a:latin typeface="Arial"/>
                <a:ea typeface="+mn-lt"/>
                <a:cs typeface="Arial"/>
              </a:rPr>
              <a:t>hẹp</a:t>
            </a:r>
            <a:r>
              <a:rPr lang="en-US" sz="2400">
                <a:latin typeface="Arial"/>
                <a:ea typeface="+mn-lt"/>
                <a:cs typeface="Arial"/>
              </a:rPr>
              <a:t> </a:t>
            </a:r>
            <a:r>
              <a:rPr lang="en-US" sz="2400" err="1">
                <a:latin typeface="Arial"/>
                <a:ea typeface="+mn-lt"/>
                <a:cs typeface="Arial"/>
              </a:rPr>
              <a:t>triệu</a:t>
            </a:r>
            <a:r>
              <a:rPr lang="en-US" sz="2400">
                <a:latin typeface="Arial"/>
                <a:ea typeface="+mn-lt"/>
                <a:cs typeface="Arial"/>
              </a:rPr>
              <a:t> </a:t>
            </a:r>
            <a:r>
              <a:rPr lang="en-US" sz="2400" err="1">
                <a:latin typeface="Arial"/>
                <a:ea typeface="+mn-lt"/>
                <a:cs typeface="Arial"/>
              </a:rPr>
              <a:t>chứng</a:t>
            </a:r>
            <a:r>
              <a:rPr lang="en-US" sz="2400">
                <a:latin typeface="Arial"/>
                <a:ea typeface="+mn-lt"/>
                <a:cs typeface="Arial"/>
              </a:rPr>
              <a:t>, </a:t>
            </a:r>
            <a:r>
              <a:rPr lang="en-US" sz="2400" err="1">
                <a:latin typeface="Arial"/>
                <a:ea typeface="+mn-lt"/>
                <a:cs typeface="Arial"/>
              </a:rPr>
              <a:t>nhồi</a:t>
            </a:r>
            <a:r>
              <a:rPr lang="en-US" sz="2400">
                <a:latin typeface="Arial"/>
                <a:ea typeface="+mn-lt"/>
                <a:cs typeface="Arial"/>
              </a:rPr>
              <a:t> </a:t>
            </a:r>
            <a:r>
              <a:rPr lang="en-US" sz="2400" err="1">
                <a:latin typeface="Arial"/>
                <a:ea typeface="+mn-lt"/>
                <a:cs typeface="Arial"/>
              </a:rPr>
              <a:t>máu</a:t>
            </a:r>
            <a:r>
              <a:rPr lang="en-US" sz="2400">
                <a:latin typeface="Arial"/>
                <a:ea typeface="+mn-lt"/>
                <a:cs typeface="Arial"/>
              </a:rPr>
              <a:t> </a:t>
            </a:r>
            <a:r>
              <a:rPr lang="en-US" sz="2400" err="1">
                <a:latin typeface="Arial"/>
                <a:ea typeface="+mn-lt"/>
                <a:cs typeface="Arial"/>
              </a:rPr>
              <a:t>ruột</a:t>
            </a:r>
            <a:r>
              <a:rPr lang="en-US" sz="2400">
                <a:latin typeface="Arial"/>
                <a:ea typeface="+mn-lt"/>
                <a:cs typeface="Arial"/>
              </a:rPr>
              <a:t>) </a:t>
            </a:r>
            <a:r>
              <a:rPr lang="en-US" sz="2400" err="1">
                <a:latin typeface="Arial"/>
                <a:ea typeface="+mn-lt"/>
                <a:cs typeface="Arial"/>
              </a:rPr>
              <a:t>chiếm</a:t>
            </a:r>
            <a:r>
              <a:rPr lang="en-US" sz="2400">
                <a:latin typeface="Arial"/>
                <a:ea typeface="+mn-lt"/>
                <a:cs typeface="Arial"/>
              </a:rPr>
              <a:t> </a:t>
            </a:r>
            <a:r>
              <a:rPr lang="en-US" sz="2400" b="1" i="1">
                <a:latin typeface="Arial"/>
                <a:ea typeface="+mn-lt"/>
                <a:cs typeface="Arial"/>
              </a:rPr>
              <a:t>2%</a:t>
            </a:r>
            <a:endParaRPr lang="en-US" sz="2400" b="1" i="1">
              <a:latin typeface="Arial"/>
              <a:ea typeface="Calibri"/>
              <a:cs typeface="Arial"/>
            </a:endParaRPr>
          </a:p>
        </p:txBody>
      </p:sp>
      <p:sp>
        <p:nvSpPr>
          <p:cNvPr id="4" name="TextBox 3">
            <a:extLst>
              <a:ext uri="{FF2B5EF4-FFF2-40B4-BE49-F238E27FC236}">
                <a16:creationId xmlns:a16="http://schemas.microsoft.com/office/drawing/2014/main" id="{1168ADA1-15BF-EE27-8D6A-AD346B373558}"/>
              </a:ext>
            </a:extLst>
          </p:cNvPr>
          <p:cNvSpPr txBox="1"/>
          <p:nvPr/>
        </p:nvSpPr>
        <p:spPr>
          <a:xfrm>
            <a:off x="238665" y="6277155"/>
            <a:ext cx="122178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Valek V. (2013). Quality Improvement Guidelines for Transcatheter Embolization for Acute Gastrointestinal Nonvariceal Hemorrhage. 36: 608–612</a:t>
            </a:r>
            <a:endParaRPr lang="en-US"/>
          </a:p>
        </p:txBody>
      </p:sp>
    </p:spTree>
    <p:extLst>
      <p:ext uri="{BB962C8B-B14F-4D97-AF65-F5344CB8AC3E}">
        <p14:creationId xmlns:p14="http://schemas.microsoft.com/office/powerpoint/2010/main" val="3391958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0EEF13E6-9FA8-5B63-FCA5-263751564B0B}"/>
              </a:ext>
            </a:extLst>
          </p:cNvPr>
          <p:cNvPicPr>
            <a:picLocks noChangeAspect="1"/>
          </p:cNvPicPr>
          <p:nvPr/>
        </p:nvPicPr>
        <p:blipFill>
          <a:blip r:embed="rId3"/>
          <a:stretch>
            <a:fillRect/>
          </a:stretch>
        </p:blipFill>
        <p:spPr>
          <a:xfrm>
            <a:off x="281797" y="97206"/>
            <a:ext cx="4080294" cy="3227404"/>
          </a:xfrm>
          <a:prstGeom prst="rect">
            <a:avLst/>
          </a:prstGeom>
        </p:spPr>
      </p:pic>
      <p:pic>
        <p:nvPicPr>
          <p:cNvPr id="6" name="Picture 6">
            <a:extLst>
              <a:ext uri="{FF2B5EF4-FFF2-40B4-BE49-F238E27FC236}">
                <a16:creationId xmlns:a16="http://schemas.microsoft.com/office/drawing/2014/main" id="{0CB7A6BA-6806-9968-173E-746F598082B3}"/>
              </a:ext>
            </a:extLst>
          </p:cNvPr>
          <p:cNvPicPr>
            <a:picLocks noChangeAspect="1"/>
          </p:cNvPicPr>
          <p:nvPr/>
        </p:nvPicPr>
        <p:blipFill>
          <a:blip r:embed="rId4"/>
          <a:stretch>
            <a:fillRect/>
          </a:stretch>
        </p:blipFill>
        <p:spPr>
          <a:xfrm>
            <a:off x="4781909" y="54209"/>
            <a:ext cx="3232031" cy="3227134"/>
          </a:xfrm>
          <a:prstGeom prst="rect">
            <a:avLst/>
          </a:prstGeom>
        </p:spPr>
      </p:pic>
      <p:pic>
        <p:nvPicPr>
          <p:cNvPr id="7" name="Picture 7">
            <a:extLst>
              <a:ext uri="{FF2B5EF4-FFF2-40B4-BE49-F238E27FC236}">
                <a16:creationId xmlns:a16="http://schemas.microsoft.com/office/drawing/2014/main" id="{3CDCF9F7-2465-78BA-25D4-343725A55351}"/>
              </a:ext>
            </a:extLst>
          </p:cNvPr>
          <p:cNvPicPr>
            <a:picLocks noChangeAspect="1"/>
          </p:cNvPicPr>
          <p:nvPr/>
        </p:nvPicPr>
        <p:blipFill>
          <a:blip r:embed="rId5"/>
          <a:stretch>
            <a:fillRect/>
          </a:stretch>
        </p:blipFill>
        <p:spPr>
          <a:xfrm>
            <a:off x="8419382" y="90920"/>
            <a:ext cx="3232030" cy="3168081"/>
          </a:xfrm>
          <a:prstGeom prst="rect">
            <a:avLst/>
          </a:prstGeom>
        </p:spPr>
      </p:pic>
      <p:pic>
        <p:nvPicPr>
          <p:cNvPr id="3" name="Picture 3">
            <a:extLst>
              <a:ext uri="{FF2B5EF4-FFF2-40B4-BE49-F238E27FC236}">
                <a16:creationId xmlns:a16="http://schemas.microsoft.com/office/drawing/2014/main" id="{9EF37640-C39F-BFC5-9133-BC48162A8F05}"/>
              </a:ext>
            </a:extLst>
          </p:cNvPr>
          <p:cNvPicPr>
            <a:picLocks noChangeAspect="1"/>
          </p:cNvPicPr>
          <p:nvPr/>
        </p:nvPicPr>
        <p:blipFill>
          <a:blip r:embed="rId6"/>
          <a:stretch>
            <a:fillRect/>
          </a:stretch>
        </p:blipFill>
        <p:spPr>
          <a:xfrm>
            <a:off x="2179606" y="3427968"/>
            <a:ext cx="3361427" cy="3366368"/>
          </a:xfrm>
          <a:prstGeom prst="rect">
            <a:avLst/>
          </a:prstGeom>
        </p:spPr>
      </p:pic>
      <p:pic>
        <p:nvPicPr>
          <p:cNvPr id="4" name="Picture 7">
            <a:extLst>
              <a:ext uri="{FF2B5EF4-FFF2-40B4-BE49-F238E27FC236}">
                <a16:creationId xmlns:a16="http://schemas.microsoft.com/office/drawing/2014/main" id="{337D86B5-E4B9-F86C-AA73-B4A074BC2C60}"/>
              </a:ext>
            </a:extLst>
          </p:cNvPr>
          <p:cNvPicPr>
            <a:picLocks noChangeAspect="1"/>
          </p:cNvPicPr>
          <p:nvPr/>
        </p:nvPicPr>
        <p:blipFill>
          <a:blip r:embed="rId7"/>
          <a:stretch>
            <a:fillRect/>
          </a:stretch>
        </p:blipFill>
        <p:spPr>
          <a:xfrm>
            <a:off x="6234023" y="3427653"/>
            <a:ext cx="3232030" cy="3323862"/>
          </a:xfrm>
          <a:prstGeom prst="rect">
            <a:avLst/>
          </a:prstGeom>
        </p:spPr>
      </p:pic>
    </p:spTree>
    <p:extLst>
      <p:ext uri="{BB962C8B-B14F-4D97-AF65-F5344CB8AC3E}">
        <p14:creationId xmlns:p14="http://schemas.microsoft.com/office/powerpoint/2010/main" val="956949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ABF45A-9664-DAF2-29F7-D359AC0FF1B1}"/>
              </a:ext>
            </a:extLst>
          </p:cNvPr>
          <p:cNvSpPr txBox="1"/>
          <p:nvPr/>
        </p:nvSpPr>
        <p:spPr>
          <a:xfrm>
            <a:off x="788911" y="65988"/>
            <a:ext cx="10746153" cy="830997"/>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latin typeface="Arial"/>
                <a:cs typeface="Calibri"/>
              </a:rPr>
              <a:t>CASE </a:t>
            </a:r>
          </a:p>
        </p:txBody>
      </p:sp>
      <p:sp>
        <p:nvSpPr>
          <p:cNvPr id="5" name="TextBox 4">
            <a:extLst>
              <a:ext uri="{FF2B5EF4-FFF2-40B4-BE49-F238E27FC236}">
                <a16:creationId xmlns:a16="http://schemas.microsoft.com/office/drawing/2014/main" id="{52A30A86-3905-3EBC-D3CF-F4FA47E663F0}"/>
              </a:ext>
            </a:extLst>
          </p:cNvPr>
          <p:cNvSpPr txBox="1"/>
          <p:nvPr/>
        </p:nvSpPr>
        <p:spPr>
          <a:xfrm>
            <a:off x="175846" y="6435526"/>
            <a:ext cx="37513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mn-lt"/>
                <a:cs typeface="+mn-lt"/>
              </a:rPr>
              <a:t>Patient ID: </a:t>
            </a:r>
            <a:r>
              <a:rPr lang="en-US" b="1">
                <a:latin typeface="Arial"/>
                <a:ea typeface="+mn-lt"/>
                <a:cs typeface="+mn-lt"/>
              </a:rPr>
              <a:t>A11-0229559</a:t>
            </a:r>
            <a:endParaRPr lang="en-US">
              <a:latin typeface="Arial"/>
            </a:endParaRPr>
          </a:p>
        </p:txBody>
      </p:sp>
      <p:pic>
        <p:nvPicPr>
          <p:cNvPr id="7" name="Picture 4">
            <a:extLst>
              <a:ext uri="{FF2B5EF4-FFF2-40B4-BE49-F238E27FC236}">
                <a16:creationId xmlns:a16="http://schemas.microsoft.com/office/drawing/2014/main" id="{4BA2D286-CF12-5C1E-F9D3-BC1E1F036DC7}"/>
              </a:ext>
            </a:extLst>
          </p:cNvPr>
          <p:cNvPicPr>
            <a:picLocks noChangeAspect="1"/>
          </p:cNvPicPr>
          <p:nvPr/>
        </p:nvPicPr>
        <p:blipFill>
          <a:blip r:embed="rId3"/>
          <a:stretch>
            <a:fillRect/>
          </a:stretch>
        </p:blipFill>
        <p:spPr>
          <a:xfrm>
            <a:off x="368059" y="2989284"/>
            <a:ext cx="3821503" cy="2906636"/>
          </a:xfrm>
          <a:prstGeom prst="rect">
            <a:avLst/>
          </a:prstGeom>
        </p:spPr>
      </p:pic>
      <p:pic>
        <p:nvPicPr>
          <p:cNvPr id="6" name="Picture 7">
            <a:extLst>
              <a:ext uri="{FF2B5EF4-FFF2-40B4-BE49-F238E27FC236}">
                <a16:creationId xmlns:a16="http://schemas.microsoft.com/office/drawing/2014/main" id="{2D7C0CB2-D9F5-A899-685B-C83CB43FFFC2}"/>
              </a:ext>
            </a:extLst>
          </p:cNvPr>
          <p:cNvPicPr>
            <a:picLocks noChangeAspect="1"/>
          </p:cNvPicPr>
          <p:nvPr/>
        </p:nvPicPr>
        <p:blipFill>
          <a:blip r:embed="rId4"/>
          <a:stretch>
            <a:fillRect/>
          </a:stretch>
        </p:blipFill>
        <p:spPr>
          <a:xfrm>
            <a:off x="4178061" y="2989286"/>
            <a:ext cx="3677729" cy="2863502"/>
          </a:xfrm>
          <a:prstGeom prst="rect">
            <a:avLst/>
          </a:prstGeom>
        </p:spPr>
      </p:pic>
      <p:pic>
        <p:nvPicPr>
          <p:cNvPr id="8" name="Picture 8">
            <a:extLst>
              <a:ext uri="{FF2B5EF4-FFF2-40B4-BE49-F238E27FC236}">
                <a16:creationId xmlns:a16="http://schemas.microsoft.com/office/drawing/2014/main" id="{36D58407-15B9-D1FA-C9E0-A65BD1CC2E6C}"/>
              </a:ext>
            </a:extLst>
          </p:cNvPr>
          <p:cNvPicPr>
            <a:picLocks noChangeAspect="1"/>
          </p:cNvPicPr>
          <p:nvPr/>
        </p:nvPicPr>
        <p:blipFill>
          <a:blip r:embed="rId5"/>
          <a:stretch>
            <a:fillRect/>
          </a:stretch>
        </p:blipFill>
        <p:spPr>
          <a:xfrm>
            <a:off x="368060" y="1055705"/>
            <a:ext cx="2743200" cy="1813611"/>
          </a:xfrm>
          <a:prstGeom prst="rect">
            <a:avLst/>
          </a:prstGeom>
        </p:spPr>
      </p:pic>
      <p:pic>
        <p:nvPicPr>
          <p:cNvPr id="9" name="Picture 9">
            <a:extLst>
              <a:ext uri="{FF2B5EF4-FFF2-40B4-BE49-F238E27FC236}">
                <a16:creationId xmlns:a16="http://schemas.microsoft.com/office/drawing/2014/main" id="{4A9C424B-86E8-6C01-ADD2-67B48231D4E5}"/>
              </a:ext>
            </a:extLst>
          </p:cNvPr>
          <p:cNvPicPr>
            <a:picLocks noChangeAspect="1"/>
          </p:cNvPicPr>
          <p:nvPr/>
        </p:nvPicPr>
        <p:blipFill>
          <a:blip r:embed="rId6"/>
          <a:stretch>
            <a:fillRect/>
          </a:stretch>
        </p:blipFill>
        <p:spPr>
          <a:xfrm>
            <a:off x="3430438" y="1060968"/>
            <a:ext cx="2743200" cy="1831838"/>
          </a:xfrm>
          <a:prstGeom prst="rect">
            <a:avLst/>
          </a:prstGeom>
        </p:spPr>
      </p:pic>
      <p:pic>
        <p:nvPicPr>
          <p:cNvPr id="10" name="Picture 10">
            <a:extLst>
              <a:ext uri="{FF2B5EF4-FFF2-40B4-BE49-F238E27FC236}">
                <a16:creationId xmlns:a16="http://schemas.microsoft.com/office/drawing/2014/main" id="{DD91A908-1D53-CC1E-6EF8-9581CCD3AE09}"/>
              </a:ext>
            </a:extLst>
          </p:cNvPr>
          <p:cNvPicPr>
            <a:picLocks noChangeAspect="1"/>
          </p:cNvPicPr>
          <p:nvPr/>
        </p:nvPicPr>
        <p:blipFill>
          <a:blip r:embed="rId7"/>
          <a:stretch>
            <a:fillRect/>
          </a:stretch>
        </p:blipFill>
        <p:spPr>
          <a:xfrm>
            <a:off x="6464061" y="1055704"/>
            <a:ext cx="2743200" cy="1813611"/>
          </a:xfrm>
          <a:prstGeom prst="rect">
            <a:avLst/>
          </a:prstGeom>
        </p:spPr>
      </p:pic>
      <p:pic>
        <p:nvPicPr>
          <p:cNvPr id="11" name="Picture 11">
            <a:extLst>
              <a:ext uri="{FF2B5EF4-FFF2-40B4-BE49-F238E27FC236}">
                <a16:creationId xmlns:a16="http://schemas.microsoft.com/office/drawing/2014/main" id="{4BBACE8F-2322-B20E-23F2-B2EA7CD2A8BF}"/>
              </a:ext>
            </a:extLst>
          </p:cNvPr>
          <p:cNvPicPr>
            <a:picLocks noChangeAspect="1"/>
          </p:cNvPicPr>
          <p:nvPr/>
        </p:nvPicPr>
        <p:blipFill>
          <a:blip r:embed="rId8"/>
          <a:stretch>
            <a:fillRect/>
          </a:stretch>
        </p:blipFill>
        <p:spPr>
          <a:xfrm>
            <a:off x="9325155" y="1054842"/>
            <a:ext cx="2743200" cy="1844091"/>
          </a:xfrm>
          <a:prstGeom prst="rect">
            <a:avLst/>
          </a:prstGeom>
        </p:spPr>
      </p:pic>
      <p:pic>
        <p:nvPicPr>
          <p:cNvPr id="12" name="Picture 12">
            <a:extLst>
              <a:ext uri="{FF2B5EF4-FFF2-40B4-BE49-F238E27FC236}">
                <a16:creationId xmlns:a16="http://schemas.microsoft.com/office/drawing/2014/main" id="{D9935427-DE91-8837-B71F-B2BC9D4CF0A5}"/>
              </a:ext>
            </a:extLst>
          </p:cNvPr>
          <p:cNvPicPr>
            <a:picLocks noChangeAspect="1"/>
          </p:cNvPicPr>
          <p:nvPr/>
        </p:nvPicPr>
        <p:blipFill>
          <a:blip r:embed="rId9"/>
          <a:stretch>
            <a:fillRect/>
          </a:stretch>
        </p:blipFill>
        <p:spPr>
          <a:xfrm>
            <a:off x="7930551" y="3055615"/>
            <a:ext cx="4051539" cy="2658957"/>
          </a:xfrm>
          <a:prstGeom prst="rect">
            <a:avLst/>
          </a:prstGeom>
        </p:spPr>
      </p:pic>
    </p:spTree>
    <p:extLst>
      <p:ext uri="{BB962C8B-B14F-4D97-AF65-F5344CB8AC3E}">
        <p14:creationId xmlns:p14="http://schemas.microsoft.com/office/powerpoint/2010/main" val="4087640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1750-C91B-B35E-3351-2317FA6C214E}"/>
              </a:ext>
            </a:extLst>
          </p:cNvPr>
          <p:cNvSpPr>
            <a:spLocks noGrp="1"/>
          </p:cNvSpPr>
          <p:nvPr>
            <p:ph type="title"/>
          </p:nvPr>
        </p:nvSpPr>
        <p:spPr>
          <a:xfrm>
            <a:off x="4313" y="5691"/>
            <a:ext cx="5426014" cy="1325563"/>
          </a:xfrm>
          <a:solidFill>
            <a:schemeClr val="accent1">
              <a:lumMod val="20000"/>
              <a:lumOff val="80000"/>
            </a:schemeClr>
          </a:solidFill>
        </p:spPr>
        <p:txBody>
          <a:bodyPr>
            <a:normAutofit/>
          </a:bodyPr>
          <a:lstStyle/>
          <a:p>
            <a:pPr algn="ctr"/>
            <a:r>
              <a:rPr lang="en-US" sz="2400" b="1">
                <a:latin typeface="Arial"/>
                <a:cs typeface="Arial"/>
              </a:rPr>
              <a:t>HÌNH ẢNH HỌC CAN THIỆP LÀ GÌ?</a:t>
            </a:r>
          </a:p>
        </p:txBody>
      </p:sp>
      <p:pic>
        <p:nvPicPr>
          <p:cNvPr id="6" name="Picture 6">
            <a:extLst>
              <a:ext uri="{FF2B5EF4-FFF2-40B4-BE49-F238E27FC236}">
                <a16:creationId xmlns:a16="http://schemas.microsoft.com/office/drawing/2014/main" id="{0B5DA652-A472-E5BB-13F4-B93D767695AE}"/>
              </a:ext>
            </a:extLst>
          </p:cNvPr>
          <p:cNvPicPr>
            <a:picLocks noChangeAspect="1"/>
          </p:cNvPicPr>
          <p:nvPr/>
        </p:nvPicPr>
        <p:blipFill>
          <a:blip r:embed="rId3"/>
          <a:stretch>
            <a:fillRect/>
          </a:stretch>
        </p:blipFill>
        <p:spPr>
          <a:xfrm>
            <a:off x="9358043" y="54543"/>
            <a:ext cx="1915424" cy="2191290"/>
          </a:xfrm>
          <a:prstGeom prst="rect">
            <a:avLst/>
          </a:prstGeom>
        </p:spPr>
      </p:pic>
      <p:pic>
        <p:nvPicPr>
          <p:cNvPr id="7" name="Picture 7">
            <a:extLst>
              <a:ext uri="{FF2B5EF4-FFF2-40B4-BE49-F238E27FC236}">
                <a16:creationId xmlns:a16="http://schemas.microsoft.com/office/drawing/2014/main" id="{7204F092-BACD-CFB0-F492-B01B37878803}"/>
              </a:ext>
            </a:extLst>
          </p:cNvPr>
          <p:cNvPicPr>
            <a:picLocks noChangeAspect="1"/>
          </p:cNvPicPr>
          <p:nvPr/>
        </p:nvPicPr>
        <p:blipFill>
          <a:blip r:embed="rId4"/>
          <a:stretch>
            <a:fillRect/>
          </a:stretch>
        </p:blipFill>
        <p:spPr>
          <a:xfrm>
            <a:off x="5486399" y="53668"/>
            <a:ext cx="3533954" cy="1919870"/>
          </a:xfrm>
          <a:prstGeom prst="rect">
            <a:avLst/>
          </a:prstGeom>
        </p:spPr>
      </p:pic>
      <p:sp>
        <p:nvSpPr>
          <p:cNvPr id="8" name="TextBox 1">
            <a:extLst>
              <a:ext uri="{FF2B5EF4-FFF2-40B4-BE49-F238E27FC236}">
                <a16:creationId xmlns:a16="http://schemas.microsoft.com/office/drawing/2014/main" id="{1CF9DB55-AA38-7746-2ACE-8086F1A078F9}"/>
              </a:ext>
            </a:extLst>
          </p:cNvPr>
          <p:cNvSpPr txBox="1"/>
          <p:nvPr/>
        </p:nvSpPr>
        <p:spPr>
          <a:xfrm>
            <a:off x="-19040" y="2850212"/>
            <a:ext cx="12217257" cy="577850"/>
          </a:xfrm>
          <a:prstGeom prst="rect">
            <a:avLst/>
          </a:prstGeom>
          <a:solidFill>
            <a:schemeClr val="accent1">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2400" b="1">
                <a:latin typeface="Arial" panose="020B0604020202020204" pitchFamily="34" charset="0"/>
                <a:ea typeface="Calibri"/>
                <a:cs typeface="Arial" panose="020B0604020202020204" pitchFamily="34" charset="0"/>
              </a:rPr>
              <a:t>PHƯƠNG TIỆN HÌNH ẢNH NÀO ĐƯỢC DÙNG TRONG HÌNH ẢNH HỌC CAN THIỆP?</a:t>
            </a:r>
          </a:p>
        </p:txBody>
      </p:sp>
      <p:sp>
        <p:nvSpPr>
          <p:cNvPr id="9" name="TextBox 1">
            <a:extLst>
              <a:ext uri="{FF2B5EF4-FFF2-40B4-BE49-F238E27FC236}">
                <a16:creationId xmlns:a16="http://schemas.microsoft.com/office/drawing/2014/main" id="{BFA076F5-63D7-7C14-A8FA-846B9EFF16D6}"/>
              </a:ext>
            </a:extLst>
          </p:cNvPr>
          <p:cNvSpPr txBox="1"/>
          <p:nvPr/>
        </p:nvSpPr>
        <p:spPr>
          <a:xfrm>
            <a:off x="3340986" y="3678272"/>
            <a:ext cx="5495260" cy="2793842"/>
          </a:xfrm>
          <a:prstGeom prst="rect">
            <a:avLst/>
          </a:prstGeom>
          <a:noFill/>
          <a:ln>
            <a:solidFill>
              <a:srgbClr val="4472C4"/>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a:buChar char="•"/>
            </a:pPr>
            <a:r>
              <a:rPr lang="en-US" sz="2400" err="1">
                <a:latin typeface="Arial"/>
                <a:ea typeface="+mn-lt"/>
                <a:cs typeface="Arial"/>
              </a:rPr>
              <a:t>Siêu</a:t>
            </a:r>
            <a:r>
              <a:rPr lang="en-US" sz="2400">
                <a:latin typeface="Arial"/>
                <a:ea typeface="+mn-lt"/>
                <a:cs typeface="Arial"/>
              </a:rPr>
              <a:t> </a:t>
            </a:r>
            <a:r>
              <a:rPr lang="en-US" sz="2400" err="1">
                <a:latin typeface="Arial"/>
                <a:ea typeface="+mn-lt"/>
                <a:cs typeface="Arial"/>
              </a:rPr>
              <a:t>âm</a:t>
            </a:r>
            <a:r>
              <a:rPr lang="en-US" sz="2400">
                <a:latin typeface="Arial"/>
                <a:ea typeface="+mn-lt"/>
                <a:cs typeface="Arial"/>
              </a:rPr>
              <a:t> (ultrasound)</a:t>
            </a:r>
            <a:endParaRPr lang="en-US" sz="2400">
              <a:latin typeface="Arial" panose="020B0604020202020204" pitchFamily="34" charset="0"/>
              <a:ea typeface="+mn-lt"/>
              <a:cs typeface="Arial" panose="020B0604020202020204" pitchFamily="34" charset="0"/>
            </a:endParaRPr>
          </a:p>
          <a:p>
            <a:pPr marL="457200" indent="-457200">
              <a:lnSpc>
                <a:spcPct val="150000"/>
              </a:lnSpc>
              <a:buFont typeface="Arial" panose="020B0604020202020204" pitchFamily="34" charset="0"/>
              <a:buChar char="•"/>
            </a:pPr>
            <a:r>
              <a:rPr lang="en-US" sz="2400" err="1">
                <a:latin typeface="Arial"/>
                <a:ea typeface="+mn-lt"/>
                <a:cs typeface="Arial"/>
              </a:rPr>
              <a:t>Điện</a:t>
            </a:r>
            <a:r>
              <a:rPr lang="en-US" sz="2400">
                <a:latin typeface="Arial"/>
                <a:ea typeface="+mn-lt"/>
                <a:cs typeface="Arial"/>
              </a:rPr>
              <a:t> </a:t>
            </a:r>
            <a:r>
              <a:rPr lang="en-US" sz="2400" err="1">
                <a:latin typeface="Arial"/>
                <a:ea typeface="+mn-lt"/>
                <a:cs typeface="Arial"/>
              </a:rPr>
              <a:t>toán</a:t>
            </a:r>
            <a:r>
              <a:rPr lang="en-US" sz="2400">
                <a:latin typeface="Arial"/>
                <a:ea typeface="+mn-lt"/>
                <a:cs typeface="Arial"/>
              </a:rPr>
              <a:t> </a:t>
            </a:r>
            <a:r>
              <a:rPr lang="en-US" sz="2400" err="1">
                <a:latin typeface="Arial"/>
                <a:ea typeface="+mn-lt"/>
                <a:cs typeface="Arial"/>
              </a:rPr>
              <a:t>cắt</a:t>
            </a:r>
            <a:r>
              <a:rPr lang="en-US" sz="2400">
                <a:latin typeface="Arial"/>
                <a:ea typeface="+mn-lt"/>
                <a:cs typeface="Arial"/>
              </a:rPr>
              <a:t> </a:t>
            </a:r>
            <a:r>
              <a:rPr lang="en-US" sz="2400" err="1">
                <a:latin typeface="Arial"/>
                <a:ea typeface="+mn-lt"/>
                <a:cs typeface="Arial"/>
              </a:rPr>
              <a:t>lớp</a:t>
            </a:r>
            <a:r>
              <a:rPr lang="en-US" sz="2400">
                <a:latin typeface="Arial"/>
                <a:ea typeface="+mn-lt"/>
                <a:cs typeface="Arial"/>
              </a:rPr>
              <a:t> (CT)</a:t>
            </a:r>
          </a:p>
          <a:p>
            <a:pPr marL="457200" indent="-457200">
              <a:lnSpc>
                <a:spcPct val="150000"/>
              </a:lnSpc>
              <a:buFont typeface="Arial" panose="020B0604020202020204" pitchFamily="34" charset="0"/>
              <a:buChar char="•"/>
            </a:pPr>
            <a:r>
              <a:rPr lang="en-US" sz="2400" err="1">
                <a:latin typeface="Arial"/>
                <a:ea typeface="+mn-lt"/>
                <a:cs typeface="Arial"/>
              </a:rPr>
              <a:t>Cộng</a:t>
            </a:r>
            <a:r>
              <a:rPr lang="en-US" sz="2400">
                <a:latin typeface="Arial"/>
                <a:ea typeface="+mn-lt"/>
                <a:cs typeface="Arial"/>
              </a:rPr>
              <a:t> </a:t>
            </a:r>
            <a:r>
              <a:rPr lang="en-US" sz="2400" err="1">
                <a:latin typeface="Arial"/>
                <a:ea typeface="+mn-lt"/>
                <a:cs typeface="Arial"/>
              </a:rPr>
              <a:t>hưởng</a:t>
            </a:r>
            <a:r>
              <a:rPr lang="en-US" sz="2400">
                <a:latin typeface="Arial"/>
                <a:ea typeface="+mn-lt"/>
                <a:cs typeface="Arial"/>
              </a:rPr>
              <a:t> </a:t>
            </a:r>
            <a:r>
              <a:rPr lang="en-US" sz="2400" err="1">
                <a:latin typeface="Arial"/>
                <a:ea typeface="+mn-lt"/>
                <a:cs typeface="Arial"/>
              </a:rPr>
              <a:t>từ</a:t>
            </a:r>
            <a:r>
              <a:rPr lang="en-US" sz="2400">
                <a:latin typeface="Arial"/>
                <a:ea typeface="+mn-lt"/>
                <a:cs typeface="Arial"/>
              </a:rPr>
              <a:t> (MRI)</a:t>
            </a:r>
          </a:p>
          <a:p>
            <a:pPr marL="457200" indent="-457200">
              <a:lnSpc>
                <a:spcPct val="150000"/>
              </a:lnSpc>
              <a:buFont typeface="Arial" panose="020B0604020202020204" pitchFamily="34" charset="0"/>
              <a:buChar char="•"/>
            </a:pPr>
            <a:r>
              <a:rPr lang="en-US" sz="2400">
                <a:latin typeface="Arial"/>
                <a:ea typeface="+mn-lt"/>
                <a:cs typeface="Arial"/>
              </a:rPr>
              <a:t>Soi </a:t>
            </a:r>
            <a:r>
              <a:rPr lang="en-US" sz="2400" err="1">
                <a:latin typeface="Arial"/>
                <a:ea typeface="+mn-lt"/>
                <a:cs typeface="Arial"/>
              </a:rPr>
              <a:t>huỳnh</a:t>
            </a:r>
            <a:r>
              <a:rPr lang="en-US" sz="2400">
                <a:latin typeface="Arial"/>
                <a:ea typeface="+mn-lt"/>
                <a:cs typeface="Arial"/>
              </a:rPr>
              <a:t> </a:t>
            </a:r>
            <a:r>
              <a:rPr lang="en-US" sz="2400" err="1">
                <a:latin typeface="Arial"/>
                <a:ea typeface="+mn-lt"/>
                <a:cs typeface="Arial"/>
              </a:rPr>
              <a:t>quang</a:t>
            </a:r>
            <a:r>
              <a:rPr lang="en-US" sz="2400">
                <a:latin typeface="Arial"/>
                <a:ea typeface="+mn-lt"/>
                <a:cs typeface="Arial"/>
              </a:rPr>
              <a:t> (fluoroscopy)</a:t>
            </a:r>
          </a:p>
          <a:p>
            <a:pPr marL="457200" indent="-457200">
              <a:lnSpc>
                <a:spcPct val="150000"/>
              </a:lnSpc>
              <a:buFont typeface="Arial" panose="020B0604020202020204" pitchFamily="34" charset="0"/>
              <a:buChar char="•"/>
            </a:pPr>
            <a:r>
              <a:rPr lang="en-US" sz="2400" err="1">
                <a:latin typeface="Arial"/>
                <a:ea typeface="+mn-lt"/>
                <a:cs typeface="Arial"/>
              </a:rPr>
              <a:t>Chụp</a:t>
            </a:r>
            <a:r>
              <a:rPr lang="en-US" sz="2400">
                <a:latin typeface="Arial"/>
                <a:ea typeface="+mn-lt"/>
                <a:cs typeface="Arial"/>
              </a:rPr>
              <a:t> </a:t>
            </a:r>
            <a:r>
              <a:rPr lang="en-US" sz="2400" err="1">
                <a:latin typeface="Arial"/>
                <a:ea typeface="+mn-lt"/>
                <a:cs typeface="Arial"/>
              </a:rPr>
              <a:t>mạch</a:t>
            </a:r>
            <a:r>
              <a:rPr lang="en-US" sz="2400">
                <a:latin typeface="Arial"/>
                <a:ea typeface="+mn-lt"/>
                <a:cs typeface="Arial"/>
              </a:rPr>
              <a:t> </a:t>
            </a:r>
            <a:r>
              <a:rPr lang="en-US" sz="2400" err="1">
                <a:latin typeface="Arial"/>
                <a:ea typeface="+mn-lt"/>
                <a:cs typeface="Arial"/>
              </a:rPr>
              <a:t>máu</a:t>
            </a:r>
            <a:r>
              <a:rPr lang="en-US" sz="2400">
                <a:latin typeface="Arial"/>
                <a:ea typeface="+mn-lt"/>
                <a:cs typeface="Arial"/>
              </a:rPr>
              <a:t> </a:t>
            </a:r>
            <a:r>
              <a:rPr lang="en-US" sz="2400" err="1">
                <a:latin typeface="Arial"/>
                <a:ea typeface="+mn-lt"/>
                <a:cs typeface="Arial"/>
              </a:rPr>
              <a:t>xóa</a:t>
            </a:r>
            <a:r>
              <a:rPr lang="en-US" sz="2400">
                <a:latin typeface="Arial"/>
                <a:ea typeface="+mn-lt"/>
                <a:cs typeface="Arial"/>
              </a:rPr>
              <a:t> </a:t>
            </a:r>
            <a:r>
              <a:rPr lang="en-US" sz="2400" err="1">
                <a:latin typeface="Arial"/>
                <a:ea typeface="+mn-lt"/>
                <a:cs typeface="Arial"/>
              </a:rPr>
              <a:t>nền</a:t>
            </a:r>
            <a:r>
              <a:rPr lang="en-US" sz="2400">
                <a:latin typeface="Arial"/>
                <a:ea typeface="+mn-lt"/>
                <a:cs typeface="Arial"/>
              </a:rPr>
              <a:t> (DSA)</a:t>
            </a:r>
            <a:endParaRPr lang="en-US" sz="2400">
              <a:latin typeface="Arial" panose="020B0604020202020204" pitchFamily="34" charset="0"/>
              <a:ea typeface="+mn-lt"/>
              <a:cs typeface="Arial" panose="020B0604020202020204" pitchFamily="34" charset="0"/>
            </a:endParaRPr>
          </a:p>
        </p:txBody>
      </p:sp>
      <p:sp>
        <p:nvSpPr>
          <p:cNvPr id="3" name="TextBox 1">
            <a:extLst>
              <a:ext uri="{FF2B5EF4-FFF2-40B4-BE49-F238E27FC236}">
                <a16:creationId xmlns:a16="http://schemas.microsoft.com/office/drawing/2014/main" id="{8E2C349C-F3CD-1C39-0C8D-85CD6E0ECE17}"/>
              </a:ext>
            </a:extLst>
          </p:cNvPr>
          <p:cNvSpPr txBox="1"/>
          <p:nvPr/>
        </p:nvSpPr>
        <p:spPr>
          <a:xfrm>
            <a:off x="5731011" y="2322924"/>
            <a:ext cx="5338573" cy="369332"/>
          </a:xfrm>
          <a:prstGeom prst="rect">
            <a:avLst/>
          </a:prstGeom>
          <a:solidFill>
            <a:schemeClr val="bg2"/>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Charles Dotter- the father of interventional radiology</a:t>
            </a:r>
            <a:endParaRPr lang="en-US"/>
          </a:p>
        </p:txBody>
      </p:sp>
    </p:spTree>
    <p:extLst>
      <p:ext uri="{BB962C8B-B14F-4D97-AF65-F5344CB8AC3E}">
        <p14:creationId xmlns:p14="http://schemas.microsoft.com/office/powerpoint/2010/main" val="2816703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B629-22BE-E91D-1523-78899AA80BBF}"/>
              </a:ext>
            </a:extLst>
          </p:cNvPr>
          <p:cNvSpPr>
            <a:spLocks noGrp="1"/>
          </p:cNvSpPr>
          <p:nvPr>
            <p:ph type="title"/>
          </p:nvPr>
        </p:nvSpPr>
        <p:spPr>
          <a:xfrm>
            <a:off x="4314" y="940220"/>
            <a:ext cx="12183372" cy="2360731"/>
          </a:xfrm>
          <a:solidFill>
            <a:schemeClr val="accent5">
              <a:lumMod val="20000"/>
              <a:lumOff val="80000"/>
            </a:schemeClr>
          </a:solidFill>
        </p:spPr>
        <p:txBody>
          <a:bodyPr>
            <a:normAutofit/>
          </a:bodyPr>
          <a:lstStyle/>
          <a:p>
            <a:pPr algn="ctr">
              <a:lnSpc>
                <a:spcPct val="150000"/>
              </a:lnSpc>
            </a:pPr>
            <a:r>
              <a:rPr lang="vi-VN" sz="3600" b="1">
                <a:latin typeface="Arial"/>
                <a:cs typeface="Arial"/>
              </a:rPr>
              <a:t>2. UNG THƯ TẾ BÀO GAN NGUYÊN PHÁT ( HCC)</a:t>
            </a:r>
            <a:endParaRPr lang="en-US" sz="3600" b="1">
              <a:latin typeface="Arial"/>
              <a:cs typeface="Arial"/>
            </a:endParaRPr>
          </a:p>
        </p:txBody>
      </p:sp>
      <p:sp>
        <p:nvSpPr>
          <p:cNvPr id="3" name="Content Placeholder 2">
            <a:extLst>
              <a:ext uri="{FF2B5EF4-FFF2-40B4-BE49-F238E27FC236}">
                <a16:creationId xmlns:a16="http://schemas.microsoft.com/office/drawing/2014/main" id="{57A55F7F-0FB0-198B-B620-83A81CA1D85B}"/>
              </a:ext>
            </a:extLst>
          </p:cNvPr>
          <p:cNvSpPr>
            <a:spLocks noGrp="1"/>
          </p:cNvSpPr>
          <p:nvPr>
            <p:ph idx="1"/>
          </p:nvPr>
        </p:nvSpPr>
        <p:spPr/>
        <p:txBody>
          <a:bodyPr lIns="109728" tIns="109728" rIns="109728" bIns="91440" anchor="t"/>
          <a:lstStyle/>
          <a:p>
            <a:endParaRPr lang="en-US">
              <a:cs typeface="Calibri"/>
            </a:endParaRPr>
          </a:p>
          <a:p>
            <a:pPr marL="457200" indent="-457200">
              <a:lnSpc>
                <a:spcPct val="113999"/>
              </a:lnSpc>
              <a:buAutoNum type="arabicPeriod"/>
            </a:pPr>
            <a:endParaRPr lang="en-US">
              <a:cs typeface="Calibri"/>
            </a:endParaRPr>
          </a:p>
        </p:txBody>
      </p:sp>
      <p:sp>
        <p:nvSpPr>
          <p:cNvPr id="4" name="Content Placeholder 3">
            <a:extLst>
              <a:ext uri="{FF2B5EF4-FFF2-40B4-BE49-F238E27FC236}">
                <a16:creationId xmlns:a16="http://schemas.microsoft.com/office/drawing/2014/main" id="{FB8FC84A-D81B-A78D-461E-CCA05E25EF14}"/>
              </a:ext>
            </a:extLst>
          </p:cNvPr>
          <p:cNvSpPr>
            <a:spLocks noGrp="1"/>
          </p:cNvSpPr>
          <p:nvPr>
            <p:ph sz="half" idx="4294967295"/>
          </p:nvPr>
        </p:nvSpPr>
        <p:spPr>
          <a:xfrm>
            <a:off x="838200" y="3300951"/>
            <a:ext cx="12190084" cy="3073400"/>
          </a:xfrm>
          <a:ln>
            <a:solidFill>
              <a:schemeClr val="accent1"/>
            </a:solidFill>
          </a:ln>
        </p:spPr>
        <p:txBody>
          <a:bodyPr lIns="109728" tIns="109728" rIns="109728" bIns="91440" anchor="t"/>
          <a:lstStyle/>
          <a:p>
            <a:pPr>
              <a:lnSpc>
                <a:spcPct val="200000"/>
              </a:lnSpc>
            </a:pPr>
            <a:r>
              <a:rPr lang="en-US" b="1">
                <a:latin typeface="Arial"/>
                <a:cs typeface="Arial"/>
              </a:rPr>
              <a:t>TỔNG QUAN</a:t>
            </a:r>
            <a:endParaRPr lang="en-US">
              <a:ea typeface="Calibri"/>
              <a:cs typeface="Calibri"/>
            </a:endParaRPr>
          </a:p>
          <a:p>
            <a:pPr>
              <a:lnSpc>
                <a:spcPct val="200000"/>
              </a:lnSpc>
            </a:pPr>
            <a:r>
              <a:rPr lang="en-US" b="1">
                <a:latin typeface="Arial"/>
                <a:cs typeface="Arial"/>
              </a:rPr>
              <a:t>ĐIỀU TRỊ </a:t>
            </a:r>
            <a:endParaRPr lang="en-US" b="1">
              <a:latin typeface="Arial" panose="020B0604020202020204" pitchFamily="34" charset="0"/>
              <a:cs typeface="Arial" panose="020B0604020202020204" pitchFamily="34" charset="0"/>
            </a:endParaRPr>
          </a:p>
          <a:p>
            <a:pPr>
              <a:lnSpc>
                <a:spcPct val="113999"/>
              </a:lnSpc>
            </a:pPr>
            <a:endParaRPr lang="en-US">
              <a:latin typeface="Arial" panose="020B0604020202020204" pitchFamily="34" charset="0"/>
              <a:cs typeface="Arial" panose="020B0604020202020204" pitchFamily="34" charset="0"/>
            </a:endParaRPr>
          </a:p>
          <a:p>
            <a:pPr marL="457200" indent="-457200" algn="ctr">
              <a:lnSpc>
                <a:spcPct val="113999"/>
              </a:lnSpc>
              <a:buAutoNum type="arabicPeriod"/>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4204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1E5FC65-AC91-0233-841F-901014DAF45D}"/>
              </a:ext>
            </a:extLst>
          </p:cNvPr>
          <p:cNvSpPr>
            <a:spLocks noGrp="1"/>
          </p:cNvSpPr>
          <p:nvPr>
            <p:ph type="title"/>
          </p:nvPr>
        </p:nvSpPr>
        <p:spPr>
          <a:xfrm>
            <a:off x="4313" y="5691"/>
            <a:ext cx="12183373" cy="1325563"/>
          </a:xfrm>
          <a:solidFill>
            <a:schemeClr val="accent1">
              <a:lumMod val="20000"/>
              <a:lumOff val="80000"/>
            </a:schemeClr>
          </a:solidFill>
        </p:spPr>
        <p:txBody>
          <a:bodyPr/>
          <a:lstStyle/>
          <a:p>
            <a:pPr algn="ctr"/>
            <a:r>
              <a:rPr lang="vi-VN" b="1">
                <a:latin typeface="Arial" panose="020B0604020202020204" pitchFamily="34" charset="0"/>
                <a:cs typeface="Arial" panose="020B0604020202020204" pitchFamily="34" charset="0"/>
              </a:rPr>
              <a:t>Dịch tễ</a:t>
            </a:r>
          </a:p>
        </p:txBody>
      </p:sp>
      <p:sp>
        <p:nvSpPr>
          <p:cNvPr id="3" name="Chỗ dành sẵn cho Nội dung 2">
            <a:extLst>
              <a:ext uri="{FF2B5EF4-FFF2-40B4-BE49-F238E27FC236}">
                <a16:creationId xmlns:a16="http://schemas.microsoft.com/office/drawing/2014/main" id="{832C404A-6D58-A239-14D0-F4A027B0FB32}"/>
              </a:ext>
            </a:extLst>
          </p:cNvPr>
          <p:cNvSpPr>
            <a:spLocks noGrp="1"/>
          </p:cNvSpPr>
          <p:nvPr>
            <p:ph idx="1"/>
          </p:nvPr>
        </p:nvSpPr>
        <p:spPr>
          <a:xfrm>
            <a:off x="8627" y="1538396"/>
            <a:ext cx="12183373" cy="4351338"/>
          </a:xfrm>
        </p:spPr>
        <p:txBody>
          <a:bodyPr lIns="109728" tIns="109728" rIns="109728" bIns="91440" anchor="t"/>
          <a:lstStyle/>
          <a:p>
            <a:pPr>
              <a:lnSpc>
                <a:spcPct val="150000"/>
              </a:lnSpc>
            </a:pPr>
            <a:r>
              <a:rPr lang="vi-VN"/>
              <a:t>Ung thư tế bào gan nguyên phát(HCC) là một ung thư phổ biến. Đứng thứ 7 thế giới và thứ nhất tại Việt Nam.</a:t>
            </a:r>
            <a:endParaRPr lang="en-US"/>
          </a:p>
        </p:txBody>
      </p:sp>
      <p:pic>
        <p:nvPicPr>
          <p:cNvPr id="5" name="Hình ảnh 5">
            <a:extLst>
              <a:ext uri="{FF2B5EF4-FFF2-40B4-BE49-F238E27FC236}">
                <a16:creationId xmlns:a16="http://schemas.microsoft.com/office/drawing/2014/main" id="{911F3692-7062-6CF5-2F6D-C3FD0D4D8FE0}"/>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600447" y="3089392"/>
            <a:ext cx="4968875" cy="3073400"/>
          </a:xfrm>
        </p:spPr>
      </p:pic>
      <p:pic>
        <p:nvPicPr>
          <p:cNvPr id="6" name="Hình ảnh 6">
            <a:extLst>
              <a:ext uri="{FF2B5EF4-FFF2-40B4-BE49-F238E27FC236}">
                <a16:creationId xmlns:a16="http://schemas.microsoft.com/office/drawing/2014/main" id="{7A361DEE-CD54-4F10-3092-9F508626423B}"/>
              </a:ext>
            </a:extLst>
          </p:cNvPr>
          <p:cNvPicPr>
            <a:picLocks noChangeAspect="1"/>
          </p:cNvPicPr>
          <p:nvPr/>
        </p:nvPicPr>
        <p:blipFill rotWithShape="1">
          <a:blip r:embed="rId4">
            <a:extLst>
              <a:ext uri="{28A0092B-C50C-407E-A947-70E740481C1C}">
                <a14:useLocalDpi xmlns:a14="http://schemas.microsoft.com/office/drawing/2010/main" val="0"/>
              </a:ext>
            </a:extLst>
          </a:blip>
          <a:srcRect l="8821" t="4806" r="36213" b="47372"/>
          <a:stretch/>
        </p:blipFill>
        <p:spPr>
          <a:xfrm>
            <a:off x="6469811" y="3116009"/>
            <a:ext cx="4968664" cy="3020167"/>
          </a:xfrm>
          <a:prstGeom prst="rect">
            <a:avLst/>
          </a:prstGeom>
        </p:spPr>
      </p:pic>
      <p:sp>
        <p:nvSpPr>
          <p:cNvPr id="7" name="Hộp Văn bản 6">
            <a:extLst>
              <a:ext uri="{FF2B5EF4-FFF2-40B4-BE49-F238E27FC236}">
                <a16:creationId xmlns:a16="http://schemas.microsoft.com/office/drawing/2014/main" id="{7ED47A4B-85F5-7A08-CDAA-2855E6685E5A}"/>
              </a:ext>
            </a:extLst>
          </p:cNvPr>
          <p:cNvSpPr txBox="1"/>
          <p:nvPr/>
        </p:nvSpPr>
        <p:spPr>
          <a:xfrm>
            <a:off x="9380682" y="6343318"/>
            <a:ext cx="6246090" cy="369332"/>
          </a:xfrm>
          <a:prstGeom prst="rect">
            <a:avLst/>
          </a:prstGeom>
          <a:noFill/>
        </p:spPr>
        <p:txBody>
          <a:bodyPr wrap="square">
            <a:spAutoFit/>
          </a:bodyPr>
          <a:lstStyle/>
          <a:p>
            <a:r>
              <a:rPr lang="vi-VN" i="1" err="1"/>
              <a:t>Globocan</a:t>
            </a:r>
            <a:r>
              <a:rPr lang="vi-VN" i="1"/>
              <a:t> 2020 </a:t>
            </a:r>
          </a:p>
        </p:txBody>
      </p:sp>
    </p:spTree>
    <p:extLst>
      <p:ext uri="{BB962C8B-B14F-4D97-AF65-F5344CB8AC3E}">
        <p14:creationId xmlns:p14="http://schemas.microsoft.com/office/powerpoint/2010/main" val="3244019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3E283D8-091D-CF09-F12F-BE1D39130BF1}"/>
              </a:ext>
            </a:extLst>
          </p:cNvPr>
          <p:cNvSpPr>
            <a:spLocks noGrp="1"/>
          </p:cNvSpPr>
          <p:nvPr>
            <p:ph type="title"/>
          </p:nvPr>
        </p:nvSpPr>
        <p:spPr>
          <a:solidFill>
            <a:schemeClr val="accent1">
              <a:lumMod val="20000"/>
              <a:lumOff val="80000"/>
            </a:schemeClr>
          </a:solidFill>
        </p:spPr>
        <p:txBody>
          <a:bodyPr/>
          <a:lstStyle/>
          <a:p>
            <a:pPr algn="ctr"/>
            <a:r>
              <a:rPr lang="vi-VN" b="1">
                <a:latin typeface="Arial"/>
                <a:cs typeface="Arial"/>
              </a:rPr>
              <a:t>Chẩn đoán</a:t>
            </a:r>
            <a:endParaRPr lang="en-US" b="1">
              <a:latin typeface="Arial"/>
              <a:cs typeface="Arial"/>
            </a:endParaRPr>
          </a:p>
        </p:txBody>
      </p:sp>
      <p:sp>
        <p:nvSpPr>
          <p:cNvPr id="3" name="Chỗ dành sẵn cho Nội dung 2">
            <a:extLst>
              <a:ext uri="{FF2B5EF4-FFF2-40B4-BE49-F238E27FC236}">
                <a16:creationId xmlns:a16="http://schemas.microsoft.com/office/drawing/2014/main" id="{13BB4C6A-9717-7047-557E-1F10456B78DE}"/>
              </a:ext>
            </a:extLst>
          </p:cNvPr>
          <p:cNvSpPr>
            <a:spLocks noGrp="1"/>
          </p:cNvSpPr>
          <p:nvPr>
            <p:ph idx="1"/>
          </p:nvPr>
        </p:nvSpPr>
        <p:spPr>
          <a:ln>
            <a:solidFill>
              <a:schemeClr val="accent1"/>
            </a:solidFill>
          </a:ln>
        </p:spPr>
        <p:txBody>
          <a:bodyPr lIns="109728" tIns="109728" rIns="109728" bIns="91440" anchor="t"/>
          <a:lstStyle/>
          <a:p>
            <a:pPr marL="342900" indent="-342900">
              <a:lnSpc>
                <a:spcPct val="150000"/>
              </a:lnSpc>
              <a:buFont typeface="Arial" panose="020B0604020202020204" pitchFamily="34" charset="0"/>
              <a:buChar char="•"/>
            </a:pPr>
            <a:r>
              <a:rPr lang="vi-VN"/>
              <a:t>HCC ít có biểu hiện lâm sàng.</a:t>
            </a:r>
          </a:p>
          <a:p>
            <a:pPr marL="342900" indent="-342900">
              <a:lnSpc>
                <a:spcPct val="150000"/>
              </a:lnSpc>
              <a:buFont typeface="Arial" panose="020B0604020202020204" pitchFamily="34" charset="0"/>
              <a:buChar char="•"/>
            </a:pPr>
            <a:r>
              <a:rPr lang="vi-VN"/>
              <a:t>Tầm soát và phát hiện sớm ở người có Yếu tố nguy cơ. </a:t>
            </a:r>
            <a:endParaRPr lang="en-US">
              <a:cs typeface="Calibri"/>
            </a:endParaRPr>
          </a:p>
          <a:p>
            <a:pPr marL="342900" indent="-342900">
              <a:lnSpc>
                <a:spcPct val="150000"/>
              </a:lnSpc>
              <a:buFont typeface="Arial" panose="020B0604020202020204" pitchFamily="34" charset="0"/>
              <a:buChar char="•"/>
            </a:pPr>
            <a:r>
              <a:rPr lang="vi-VN"/>
              <a:t>Chẩn đoán, phân giai đoạn: đặc trưng trên hình ảnh học, chức năng gan, tổng trạng người bệnh.</a:t>
            </a:r>
            <a:endParaRPr lang="vi-VN">
              <a:cs typeface="Calibri"/>
            </a:endParaRPr>
          </a:p>
        </p:txBody>
      </p:sp>
    </p:spTree>
    <p:extLst>
      <p:ext uri="{BB962C8B-B14F-4D97-AF65-F5344CB8AC3E}">
        <p14:creationId xmlns:p14="http://schemas.microsoft.com/office/powerpoint/2010/main" val="3231555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7D9BA3-ADE3-789D-6496-84C5CD992650}"/>
              </a:ext>
            </a:extLst>
          </p:cNvPr>
          <p:cNvSpPr>
            <a:spLocks noGrp="1"/>
          </p:cNvSpPr>
          <p:nvPr>
            <p:ph type="title"/>
          </p:nvPr>
        </p:nvSpPr>
        <p:spPr>
          <a:solidFill>
            <a:schemeClr val="accent1">
              <a:lumMod val="20000"/>
              <a:lumOff val="80000"/>
            </a:schemeClr>
          </a:solidFill>
        </p:spPr>
        <p:txBody>
          <a:bodyPr>
            <a:normAutofit fontScale="90000"/>
          </a:bodyPr>
          <a:lstStyle/>
          <a:p>
            <a:r>
              <a:rPr lang="vi-VN" sz="5400" b="1">
                <a:latin typeface="Arial" panose="020B0604020202020204" pitchFamily="34" charset="0"/>
                <a:cs typeface="Arial" panose="020B0604020202020204" pitchFamily="34" charset="0"/>
              </a:rPr>
              <a:t>Đặc điểm HCC trên hình ảnh học </a:t>
            </a:r>
            <a:endParaRPr lang="vi-VN" sz="6000" b="1">
              <a:latin typeface="Arial" panose="020B0604020202020204" pitchFamily="34" charset="0"/>
              <a:cs typeface="Arial" panose="020B0604020202020204" pitchFamily="34" charset="0"/>
            </a:endParaRPr>
          </a:p>
        </p:txBody>
      </p:sp>
      <p:sp>
        <p:nvSpPr>
          <p:cNvPr id="3" name="Chỗ dành sẵn cho Nội dung 2">
            <a:extLst>
              <a:ext uri="{FF2B5EF4-FFF2-40B4-BE49-F238E27FC236}">
                <a16:creationId xmlns:a16="http://schemas.microsoft.com/office/drawing/2014/main" id="{5A38E0CC-5AFD-25C9-7C9B-2F7050AB530C}"/>
              </a:ext>
            </a:extLst>
          </p:cNvPr>
          <p:cNvSpPr>
            <a:spLocks noGrp="1"/>
          </p:cNvSpPr>
          <p:nvPr>
            <p:ph idx="1"/>
          </p:nvPr>
        </p:nvSpPr>
        <p:spPr>
          <a:ln>
            <a:solidFill>
              <a:schemeClr val="accent1"/>
            </a:solidFill>
          </a:ln>
        </p:spPr>
        <p:txBody>
          <a:bodyPr lIns="109728" tIns="109728" rIns="109728" bIns="91440" anchor="t"/>
          <a:lstStyle/>
          <a:p>
            <a:pPr marL="342900" indent="-342900">
              <a:lnSpc>
                <a:spcPct val="150000"/>
              </a:lnSpc>
              <a:buFont typeface="Arial" panose="020B0604020202020204" pitchFamily="34" charset="0"/>
              <a:buChar char="•"/>
            </a:pPr>
            <a:r>
              <a:rPr lang="vi-VN"/>
              <a:t>Tăng bắt thuốc cản quang hoặc cản từ trong thì động mạch, thải thuốc thì tĩnh mạch hoặc thì muộn.</a:t>
            </a:r>
            <a:endParaRPr lang="vi-VN">
              <a:cs typeface="Calibri"/>
            </a:endParaRPr>
          </a:p>
          <a:p>
            <a:pPr marL="342900" indent="-342900">
              <a:lnSpc>
                <a:spcPct val="150000"/>
              </a:lnSpc>
              <a:buFont typeface="Arial" panose="020B0604020202020204" pitchFamily="34" charset="0"/>
              <a:buChar char="•"/>
            </a:pPr>
            <a:r>
              <a:rPr lang="vi-VN"/>
              <a:t>Trong một số trường hợp : MRI PRIMOVIST</a:t>
            </a:r>
            <a:endParaRPr lang="vi-VN">
              <a:cs typeface="Calibri"/>
            </a:endParaRPr>
          </a:p>
          <a:p>
            <a:endParaRPr lang="vi-VN"/>
          </a:p>
        </p:txBody>
      </p:sp>
    </p:spTree>
    <p:extLst>
      <p:ext uri="{BB962C8B-B14F-4D97-AF65-F5344CB8AC3E}">
        <p14:creationId xmlns:p14="http://schemas.microsoft.com/office/powerpoint/2010/main" val="4042635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2">
            <a:extLst>
              <a:ext uri="{FF2B5EF4-FFF2-40B4-BE49-F238E27FC236}">
                <a16:creationId xmlns:a16="http://schemas.microsoft.com/office/drawing/2014/main" id="{BBC5E751-CEDC-6DED-DCCA-DABCCF282022}"/>
              </a:ext>
            </a:extLst>
          </p:cNvPr>
          <p:cNvPicPr>
            <a:picLocks noChangeAspect="1"/>
          </p:cNvPicPr>
          <p:nvPr/>
        </p:nvPicPr>
        <p:blipFill rotWithShape="1">
          <a:blip r:embed="rId3">
            <a:extLst>
              <a:ext uri="{28A0092B-C50C-407E-A947-70E740481C1C}">
                <a14:useLocalDpi xmlns:a14="http://schemas.microsoft.com/office/drawing/2010/main" val="0"/>
              </a:ext>
            </a:extLst>
          </a:blip>
          <a:srcRect l="2038" t="25785" r="4749" b="7209"/>
          <a:stretch/>
        </p:blipFill>
        <p:spPr>
          <a:xfrm>
            <a:off x="319293" y="1025859"/>
            <a:ext cx="5776707" cy="2901079"/>
          </a:xfrm>
          <a:prstGeom prst="rect">
            <a:avLst/>
          </a:prstGeom>
        </p:spPr>
      </p:pic>
      <p:pic>
        <p:nvPicPr>
          <p:cNvPr id="3" name="Hình ảnh 3">
            <a:extLst>
              <a:ext uri="{FF2B5EF4-FFF2-40B4-BE49-F238E27FC236}">
                <a16:creationId xmlns:a16="http://schemas.microsoft.com/office/drawing/2014/main" id="{4ABBF5CD-01D0-6907-E4A6-4E558A449976}"/>
              </a:ext>
            </a:extLst>
          </p:cNvPr>
          <p:cNvPicPr>
            <a:picLocks noChangeAspect="1"/>
          </p:cNvPicPr>
          <p:nvPr/>
        </p:nvPicPr>
        <p:blipFill rotWithShape="1">
          <a:blip r:embed="rId4">
            <a:extLst>
              <a:ext uri="{28A0092B-C50C-407E-A947-70E740481C1C}">
                <a14:useLocalDpi xmlns:a14="http://schemas.microsoft.com/office/drawing/2010/main" val="0"/>
              </a:ext>
            </a:extLst>
          </a:blip>
          <a:srcRect l="1421" t="25784" r="4132" b="5741"/>
          <a:stretch/>
        </p:blipFill>
        <p:spPr>
          <a:xfrm>
            <a:off x="6096000" y="1025858"/>
            <a:ext cx="5727452" cy="2901079"/>
          </a:xfrm>
          <a:prstGeom prst="rect">
            <a:avLst/>
          </a:prstGeom>
        </p:spPr>
      </p:pic>
      <p:sp>
        <p:nvSpPr>
          <p:cNvPr id="4" name="Hộp Văn bản 3">
            <a:extLst>
              <a:ext uri="{FF2B5EF4-FFF2-40B4-BE49-F238E27FC236}">
                <a16:creationId xmlns:a16="http://schemas.microsoft.com/office/drawing/2014/main" id="{5A6C924A-4C0A-82C1-16CD-1265E2080426}"/>
              </a:ext>
            </a:extLst>
          </p:cNvPr>
          <p:cNvSpPr txBox="1"/>
          <p:nvPr/>
        </p:nvSpPr>
        <p:spPr>
          <a:xfrm rot="10800000" flipV="1">
            <a:off x="8433904" y="5796171"/>
            <a:ext cx="3758096" cy="1200329"/>
          </a:xfrm>
          <a:prstGeom prst="rect">
            <a:avLst/>
          </a:prstGeom>
          <a:noFill/>
        </p:spPr>
        <p:txBody>
          <a:bodyPr wrap="square" lIns="91440" tIns="45720" rIns="91440" bIns="45720" rtlCol="0" anchor="t">
            <a:spAutoFit/>
          </a:bodyPr>
          <a:lstStyle/>
          <a:p>
            <a:pPr>
              <a:lnSpc>
                <a:spcPct val="150000"/>
              </a:lnSpc>
            </a:pPr>
            <a:r>
              <a:rPr lang="vi-VN" i="1">
                <a:latin typeface="Arial"/>
                <a:cs typeface="Arial"/>
              </a:rPr>
              <a:t>Bệnh nhân Nam, 67 tuổi, </a:t>
            </a:r>
            <a:endParaRPr lang="en-US"/>
          </a:p>
          <a:p>
            <a:pPr algn="l">
              <a:lnSpc>
                <a:spcPct val="150000"/>
              </a:lnSpc>
            </a:pPr>
            <a:r>
              <a:rPr lang="vi-VN" i="1">
                <a:latin typeface="Arial"/>
                <a:cs typeface="Arial"/>
              </a:rPr>
              <a:t>B10-0070184</a:t>
            </a:r>
          </a:p>
          <a:p>
            <a:pPr algn="l"/>
            <a:endParaRPr lang="vi-VN" i="1"/>
          </a:p>
        </p:txBody>
      </p:sp>
    </p:spTree>
    <p:extLst>
      <p:ext uri="{BB962C8B-B14F-4D97-AF65-F5344CB8AC3E}">
        <p14:creationId xmlns:p14="http://schemas.microsoft.com/office/powerpoint/2010/main" val="856375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9048FBF-AE0E-E794-9AE5-77768912FE23}"/>
              </a:ext>
            </a:extLst>
          </p:cNvPr>
          <p:cNvSpPr>
            <a:spLocks noGrp="1"/>
          </p:cNvSpPr>
          <p:nvPr>
            <p:ph type="title"/>
          </p:nvPr>
        </p:nvSpPr>
        <p:spPr>
          <a:solidFill>
            <a:schemeClr val="accent1">
              <a:lumMod val="20000"/>
              <a:lumOff val="80000"/>
            </a:schemeClr>
          </a:solidFill>
        </p:spPr>
        <p:txBody>
          <a:bodyPr/>
          <a:lstStyle/>
          <a:p>
            <a:pPr algn="ctr"/>
            <a:r>
              <a:rPr lang="vi-VN" sz="4400" b="1">
                <a:latin typeface="Arial"/>
                <a:cs typeface="Arial"/>
              </a:rPr>
              <a:t>Chẩn đoán và điều trị</a:t>
            </a:r>
            <a:endParaRPr lang="en-US" b="1">
              <a:latin typeface="Arial"/>
              <a:cs typeface="Arial"/>
            </a:endParaRPr>
          </a:p>
        </p:txBody>
      </p:sp>
      <p:pic>
        <p:nvPicPr>
          <p:cNvPr id="5" name="Hình ảnh 5">
            <a:extLst>
              <a:ext uri="{FF2B5EF4-FFF2-40B4-BE49-F238E27FC236}">
                <a16:creationId xmlns:a16="http://schemas.microsoft.com/office/drawing/2014/main" id="{5A80032E-03E3-C72A-C160-70508486FC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865" y="1523701"/>
            <a:ext cx="6258269" cy="4351338"/>
          </a:xfrm>
        </p:spPr>
      </p:pic>
      <p:pic>
        <p:nvPicPr>
          <p:cNvPr id="7" name="Hình ảnh 7">
            <a:extLst>
              <a:ext uri="{FF2B5EF4-FFF2-40B4-BE49-F238E27FC236}">
                <a16:creationId xmlns:a16="http://schemas.microsoft.com/office/drawing/2014/main" id="{8A091093-9130-FFBD-1F5E-6CC7555E2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8919" y="1918713"/>
            <a:ext cx="4550941" cy="3577535"/>
          </a:xfrm>
          <a:prstGeom prst="rect">
            <a:avLst/>
          </a:prstGeom>
        </p:spPr>
      </p:pic>
      <p:sp>
        <p:nvSpPr>
          <p:cNvPr id="3" name="Hộp Văn bản 2">
            <a:extLst>
              <a:ext uri="{FF2B5EF4-FFF2-40B4-BE49-F238E27FC236}">
                <a16:creationId xmlns:a16="http://schemas.microsoft.com/office/drawing/2014/main" id="{4F9D5F20-5B04-A510-9D6B-72AB4EC20D17}"/>
              </a:ext>
            </a:extLst>
          </p:cNvPr>
          <p:cNvSpPr txBox="1"/>
          <p:nvPr/>
        </p:nvSpPr>
        <p:spPr>
          <a:xfrm>
            <a:off x="838200" y="6089192"/>
            <a:ext cx="5643591" cy="338554"/>
          </a:xfrm>
          <a:prstGeom prst="rect">
            <a:avLst/>
          </a:prstGeom>
          <a:solidFill>
            <a:schemeClr val="bg2"/>
          </a:solidFill>
        </p:spPr>
        <p:txBody>
          <a:bodyPr wrap="square" lIns="91440" tIns="45720" rIns="91440" bIns="45720" rtlCol="0" anchor="t">
            <a:spAutoFit/>
          </a:bodyPr>
          <a:lstStyle/>
          <a:p>
            <a:pPr algn="ctr"/>
            <a:r>
              <a:rPr lang="vi-VN" sz="1600" i="1">
                <a:latin typeface="Arial"/>
                <a:cs typeface="Arial"/>
              </a:rPr>
              <a:t>- Hiệp hội </a:t>
            </a:r>
            <a:r>
              <a:rPr lang="vi-VN" sz="1600" b="0" i="1" u="none" strike="noStrike" err="1">
                <a:solidFill>
                  <a:srgbClr val="333333"/>
                </a:solidFill>
                <a:effectLst/>
                <a:latin typeface="Georgia" panose="02040502050405020303" pitchFamily="18" charset="0"/>
              </a:rPr>
              <a:t>Barcelona</a:t>
            </a:r>
            <a:r>
              <a:rPr lang="vi-VN" sz="1600" b="0" i="1" u="none" strike="noStrike">
                <a:solidFill>
                  <a:srgbClr val="333333"/>
                </a:solidFill>
                <a:effectLst/>
                <a:latin typeface="Georgia" panose="02040502050405020303" pitchFamily="18" charset="0"/>
              </a:rPr>
              <a:t> </a:t>
            </a:r>
            <a:r>
              <a:rPr lang="vi-VN" sz="1600" b="0" i="1" u="none" strike="noStrike" err="1">
                <a:solidFill>
                  <a:srgbClr val="333333"/>
                </a:solidFill>
                <a:effectLst/>
                <a:latin typeface="Georgia" panose="02040502050405020303" pitchFamily="18" charset="0"/>
              </a:rPr>
              <a:t>Clinic</a:t>
            </a:r>
            <a:r>
              <a:rPr lang="vi-VN" sz="1600" b="0" i="1" u="none" strike="noStrike">
                <a:solidFill>
                  <a:srgbClr val="333333"/>
                </a:solidFill>
                <a:effectLst/>
                <a:latin typeface="Georgia" panose="02040502050405020303" pitchFamily="18" charset="0"/>
              </a:rPr>
              <a:t> </a:t>
            </a:r>
            <a:r>
              <a:rPr lang="vi-VN" sz="1600" b="0" i="1" u="none" strike="noStrike" err="1">
                <a:solidFill>
                  <a:srgbClr val="333333"/>
                </a:solidFill>
                <a:effectLst/>
                <a:latin typeface="Georgia" panose="02040502050405020303" pitchFamily="18" charset="0"/>
              </a:rPr>
              <a:t>Liver</a:t>
            </a:r>
            <a:r>
              <a:rPr lang="vi-VN" sz="1600" b="0" i="1" u="none" strike="noStrike">
                <a:solidFill>
                  <a:srgbClr val="333333"/>
                </a:solidFill>
                <a:effectLst/>
                <a:latin typeface="Georgia" panose="02040502050405020303" pitchFamily="18" charset="0"/>
              </a:rPr>
              <a:t> </a:t>
            </a:r>
            <a:r>
              <a:rPr lang="vi-VN" sz="1600" b="0" i="1" u="none" strike="noStrike" err="1">
                <a:solidFill>
                  <a:srgbClr val="333333"/>
                </a:solidFill>
                <a:effectLst/>
                <a:latin typeface="Georgia" panose="02040502050405020303" pitchFamily="18" charset="0"/>
              </a:rPr>
              <a:t>Cancer</a:t>
            </a:r>
            <a:r>
              <a:rPr lang="vi-VN" sz="1600" b="0" i="1" u="none" strike="noStrike">
                <a:solidFill>
                  <a:srgbClr val="333333"/>
                </a:solidFill>
                <a:effectLst/>
                <a:latin typeface="Georgia" panose="02040502050405020303" pitchFamily="18" charset="0"/>
              </a:rPr>
              <a:t> (BCLC)</a:t>
            </a:r>
            <a:endParaRPr lang="en-US" i="1"/>
          </a:p>
        </p:txBody>
      </p:sp>
      <p:sp>
        <p:nvSpPr>
          <p:cNvPr id="8" name="Hộp Văn bản 7">
            <a:extLst>
              <a:ext uri="{FF2B5EF4-FFF2-40B4-BE49-F238E27FC236}">
                <a16:creationId xmlns:a16="http://schemas.microsoft.com/office/drawing/2014/main" id="{8B765912-619F-5DCA-6F1A-51EDE32D2D8E}"/>
              </a:ext>
            </a:extLst>
          </p:cNvPr>
          <p:cNvSpPr txBox="1"/>
          <p:nvPr/>
        </p:nvSpPr>
        <p:spPr>
          <a:xfrm>
            <a:off x="7131170" y="5206818"/>
            <a:ext cx="6113430" cy="338554"/>
          </a:xfrm>
          <a:prstGeom prst="rect">
            <a:avLst/>
          </a:prstGeom>
          <a:solidFill>
            <a:schemeClr val="bg2"/>
          </a:solidFill>
        </p:spPr>
        <p:txBody>
          <a:bodyPr wrap="square">
            <a:spAutoFit/>
          </a:bodyPr>
          <a:lstStyle/>
          <a:p>
            <a:r>
              <a:rPr lang="vi-VN" sz="1600" i="1"/>
              <a:t>American Association for the Study of </a:t>
            </a:r>
            <a:r>
              <a:rPr lang="vi-VN" sz="1600" i="1" err="1"/>
              <a:t>Liver</a:t>
            </a:r>
            <a:r>
              <a:rPr lang="vi-VN" sz="1600" i="1"/>
              <a:t> </a:t>
            </a:r>
            <a:r>
              <a:rPr lang="vi-VN" sz="1600" i="1" err="1"/>
              <a:t>Diseases</a:t>
            </a:r>
            <a:endParaRPr lang="vi-VN" sz="1600" i="1"/>
          </a:p>
        </p:txBody>
      </p:sp>
      <p:pic>
        <p:nvPicPr>
          <p:cNvPr id="9" name="Hình ảnh 9">
            <a:extLst>
              <a:ext uri="{FF2B5EF4-FFF2-40B4-BE49-F238E27FC236}">
                <a16:creationId xmlns:a16="http://schemas.microsoft.com/office/drawing/2014/main" id="{D2479104-14E3-2C5F-F822-14C5F0ACF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43844" y="1657350"/>
            <a:ext cx="6060099" cy="3543300"/>
          </a:xfrm>
          <a:prstGeom prst="rect">
            <a:avLst/>
          </a:prstGeom>
        </p:spPr>
      </p:pic>
      <p:sp>
        <p:nvSpPr>
          <p:cNvPr id="11" name="Hộp Văn bản 10">
            <a:extLst>
              <a:ext uri="{FF2B5EF4-FFF2-40B4-BE49-F238E27FC236}">
                <a16:creationId xmlns:a16="http://schemas.microsoft.com/office/drawing/2014/main" id="{016A08C0-DF04-A4C2-2935-14A066C070FE}"/>
              </a:ext>
            </a:extLst>
          </p:cNvPr>
          <p:cNvSpPr txBox="1"/>
          <p:nvPr/>
        </p:nvSpPr>
        <p:spPr>
          <a:xfrm>
            <a:off x="9943313" y="-735783"/>
            <a:ext cx="2470138" cy="369332"/>
          </a:xfrm>
          <a:prstGeom prst="rect">
            <a:avLst/>
          </a:prstGeom>
          <a:noFill/>
        </p:spPr>
        <p:txBody>
          <a:bodyPr wrap="square" rtlCol="0">
            <a:spAutoFit/>
          </a:bodyPr>
          <a:lstStyle/>
          <a:p>
            <a:pPr algn="l"/>
            <a:r>
              <a:rPr lang="vi-VN"/>
              <a:t>Bộ Y Tế Việt Nam</a:t>
            </a:r>
          </a:p>
        </p:txBody>
      </p:sp>
      <p:pic>
        <p:nvPicPr>
          <p:cNvPr id="4" name="Hình ảnh 11">
            <a:extLst>
              <a:ext uri="{FF2B5EF4-FFF2-40B4-BE49-F238E27FC236}">
                <a16:creationId xmlns:a16="http://schemas.microsoft.com/office/drawing/2014/main" id="{0BD806D8-D6D0-DA9E-834F-EAEE579992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5713" y="2370419"/>
            <a:ext cx="5028732" cy="2791821"/>
          </a:xfrm>
          <a:prstGeom prst="rect">
            <a:avLst/>
          </a:prstGeom>
        </p:spPr>
      </p:pic>
    </p:spTree>
    <p:extLst>
      <p:ext uri="{BB962C8B-B14F-4D97-AF65-F5344CB8AC3E}">
        <p14:creationId xmlns:p14="http://schemas.microsoft.com/office/powerpoint/2010/main" val="3661908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7A19651-FC48-F818-7805-72F4C9721374}"/>
              </a:ext>
            </a:extLst>
          </p:cNvPr>
          <p:cNvSpPr>
            <a:spLocks noGrp="1"/>
          </p:cNvSpPr>
          <p:nvPr>
            <p:ph type="title"/>
          </p:nvPr>
        </p:nvSpPr>
        <p:spPr>
          <a:xfrm>
            <a:off x="4314" y="365125"/>
            <a:ext cx="12183372" cy="1339940"/>
          </a:xfrm>
          <a:solidFill>
            <a:schemeClr val="accent1">
              <a:lumMod val="20000"/>
              <a:lumOff val="80000"/>
            </a:schemeClr>
          </a:solidFill>
        </p:spPr>
        <p:txBody>
          <a:bodyPr>
            <a:normAutofit/>
          </a:bodyPr>
          <a:lstStyle/>
          <a:p>
            <a:pPr algn="ctr"/>
            <a:r>
              <a:rPr lang="vi-VN" sz="5400" b="1">
                <a:latin typeface="Arial" panose="020B0604020202020204" pitchFamily="34" charset="0"/>
                <a:cs typeface="Arial" panose="020B0604020202020204" pitchFamily="34" charset="0"/>
              </a:rPr>
              <a:t>Các phương pháp điều trị HCC</a:t>
            </a:r>
          </a:p>
        </p:txBody>
      </p:sp>
      <p:sp>
        <p:nvSpPr>
          <p:cNvPr id="3" name="Chỗ dành sẵn cho Nội dung 2">
            <a:extLst>
              <a:ext uri="{FF2B5EF4-FFF2-40B4-BE49-F238E27FC236}">
                <a16:creationId xmlns:a16="http://schemas.microsoft.com/office/drawing/2014/main" id="{BF8FFA71-B6BB-3E8E-0902-382D4BB39978}"/>
              </a:ext>
            </a:extLst>
          </p:cNvPr>
          <p:cNvSpPr>
            <a:spLocks noGrp="1"/>
          </p:cNvSpPr>
          <p:nvPr>
            <p:ph idx="1"/>
          </p:nvPr>
        </p:nvSpPr>
        <p:spPr>
          <a:xfrm>
            <a:off x="1111370" y="2429474"/>
            <a:ext cx="10515600" cy="4351338"/>
          </a:xfrm>
          <a:ln>
            <a:solidFill>
              <a:schemeClr val="accent1"/>
            </a:solidFill>
          </a:ln>
        </p:spPr>
        <p:txBody>
          <a:bodyPr lIns="109728" tIns="109728" rIns="109728" bIns="91440" anchor="t"/>
          <a:lstStyle/>
          <a:p>
            <a:pPr marL="457200" indent="-457200">
              <a:lnSpc>
                <a:spcPct val="150000"/>
              </a:lnSpc>
              <a:buAutoNum type="arabicPeriod"/>
            </a:pPr>
            <a:r>
              <a:rPr lang="vi-VN">
                <a:latin typeface="Arial"/>
                <a:ea typeface="Calibri"/>
                <a:cs typeface="Arial"/>
              </a:rPr>
              <a:t>Cắt gan</a:t>
            </a:r>
            <a:endParaRPr lang="en-US"/>
          </a:p>
          <a:p>
            <a:pPr marL="457200" indent="-457200">
              <a:lnSpc>
                <a:spcPct val="150000"/>
              </a:lnSpc>
              <a:buFont typeface="Arial" panose="020B0604020202020204" pitchFamily="34" charset="0"/>
              <a:buAutoNum type="arabicPeriod"/>
            </a:pPr>
            <a:r>
              <a:rPr lang="vi-VN">
                <a:latin typeface="Arial"/>
                <a:ea typeface="Calibri"/>
                <a:cs typeface="Arial"/>
              </a:rPr>
              <a:t>Ghép gan</a:t>
            </a:r>
          </a:p>
          <a:p>
            <a:pPr marL="457200" indent="-457200">
              <a:lnSpc>
                <a:spcPct val="150000"/>
              </a:lnSpc>
              <a:buAutoNum type="arabicPeriod"/>
            </a:pPr>
            <a:r>
              <a:rPr lang="vi-VN">
                <a:latin typeface="Arial"/>
                <a:ea typeface="Calibri"/>
                <a:cs typeface="Arial"/>
              </a:rPr>
              <a:t>Phá hủy u tại chỗ (RFA,…)</a:t>
            </a:r>
          </a:p>
          <a:p>
            <a:pPr marL="457200" indent="-457200">
              <a:lnSpc>
                <a:spcPct val="150000"/>
              </a:lnSpc>
              <a:buFont typeface="Arial" panose="020B0604020202020204" pitchFamily="34" charset="0"/>
              <a:buAutoNum type="arabicPeriod"/>
            </a:pPr>
            <a:r>
              <a:rPr lang="vi-VN">
                <a:latin typeface="Arial"/>
                <a:ea typeface="Calibri"/>
                <a:cs typeface="Arial"/>
              </a:rPr>
              <a:t>Can thiệp qua động mạch ( TACE, TAE, T</a:t>
            </a:r>
            <a:r>
              <a:rPr lang="en-US">
                <a:latin typeface="Arial"/>
                <a:ea typeface="Calibri"/>
                <a:cs typeface="Arial"/>
              </a:rPr>
              <a:t>ACI</a:t>
            </a:r>
            <a:r>
              <a:rPr lang="vi-VN">
                <a:latin typeface="Arial"/>
                <a:ea typeface="Calibri"/>
                <a:cs typeface="Arial"/>
              </a:rPr>
              <a:t>,TARE,..)</a:t>
            </a:r>
          </a:p>
          <a:p>
            <a:pPr marL="457200" indent="-457200">
              <a:lnSpc>
                <a:spcPct val="150000"/>
              </a:lnSpc>
              <a:buFont typeface="Arial" panose="020B0604020202020204" pitchFamily="34" charset="0"/>
              <a:buAutoNum type="arabicPeriod"/>
            </a:pPr>
            <a:r>
              <a:rPr lang="vi-VN">
                <a:latin typeface="Arial"/>
                <a:cs typeface="Arial"/>
              </a:rPr>
              <a:t>Liệu pháp toàn thân</a:t>
            </a:r>
            <a:endParaRPr lang="en-US">
              <a:latin typeface="Arial"/>
              <a:cs typeface="Arial"/>
            </a:endParaRPr>
          </a:p>
          <a:p>
            <a:pPr marL="457200" indent="-457200">
              <a:lnSpc>
                <a:spcPct val="100000"/>
              </a:lnSpc>
              <a:buAutoNum type="arabicPeriod"/>
            </a:pPr>
            <a:endParaRPr lang="vi-VN">
              <a:latin typeface="Arial" panose="020B0604020202020204" pitchFamily="34" charset="0"/>
              <a:ea typeface="Calibri"/>
              <a:cs typeface="Arial" panose="020B0604020202020204" pitchFamily="34" charset="0"/>
            </a:endParaRPr>
          </a:p>
          <a:p>
            <a:pPr marL="457200" indent="-457200">
              <a:lnSpc>
                <a:spcPct val="100000"/>
              </a:lnSpc>
              <a:buAutoNum type="arabicPeriod"/>
            </a:pPr>
            <a:endParaRPr lang="vi-VN">
              <a:latin typeface="Arial" panose="020B0604020202020204" pitchFamily="34" charset="0"/>
              <a:ea typeface="Calibri"/>
              <a:cs typeface="Arial" panose="020B0604020202020204" pitchFamily="34" charset="0"/>
            </a:endParaRPr>
          </a:p>
          <a:p>
            <a:pPr>
              <a:lnSpc>
                <a:spcPct val="100000"/>
              </a:lnSpc>
            </a:pPr>
            <a:endParaRPr lang="vi-VN">
              <a:latin typeface="Arial" panose="020B0604020202020204" pitchFamily="34" charset="0"/>
              <a:ea typeface="Calibri"/>
              <a:cs typeface="Arial" panose="020B0604020202020204" pitchFamily="34" charset="0"/>
            </a:endParaRPr>
          </a:p>
          <a:p>
            <a:pPr marL="457200" indent="-457200">
              <a:lnSpc>
                <a:spcPct val="100000"/>
              </a:lnSpc>
              <a:buAutoNum type="arabicPeriod"/>
            </a:pPr>
            <a:endParaRPr lang="vi-VN">
              <a:latin typeface="Arial" panose="020B0604020202020204" pitchFamily="34" charset="0"/>
              <a:ea typeface="Calibri"/>
              <a:cs typeface="Arial" panose="020B0604020202020204" pitchFamily="34" charset="0"/>
            </a:endParaRPr>
          </a:p>
        </p:txBody>
      </p:sp>
      <p:sp>
        <p:nvSpPr>
          <p:cNvPr id="5" name="Hộp Văn bản 4">
            <a:extLst>
              <a:ext uri="{FF2B5EF4-FFF2-40B4-BE49-F238E27FC236}">
                <a16:creationId xmlns:a16="http://schemas.microsoft.com/office/drawing/2014/main" id="{7D52EB85-E90E-11D5-D574-3044B48202C0}"/>
              </a:ext>
            </a:extLst>
          </p:cNvPr>
          <p:cNvSpPr txBox="1"/>
          <p:nvPr/>
        </p:nvSpPr>
        <p:spPr>
          <a:xfrm>
            <a:off x="2272214" y="1836437"/>
            <a:ext cx="8193912" cy="461665"/>
          </a:xfrm>
          <a:prstGeom prst="rect">
            <a:avLst/>
          </a:prstGeom>
          <a:solidFill>
            <a:schemeClr val="accent1">
              <a:lumMod val="20000"/>
              <a:lumOff val="80000"/>
            </a:schemeClr>
          </a:solidFill>
        </p:spPr>
        <p:txBody>
          <a:bodyPr wrap="square">
            <a:spAutoFit/>
          </a:bodyPr>
          <a:lstStyle/>
          <a:p>
            <a:r>
              <a:rPr lang="vi-VN" sz="2400" i="1" err="1"/>
              <a:t>ĐT</a:t>
            </a:r>
            <a:r>
              <a:rPr lang="vi-VN" sz="2400" i="1"/>
              <a:t> U GAN LÀ ĐIỀU TRỊ ĐA NGÀNH, ĐA MÔ THỨC</a:t>
            </a:r>
          </a:p>
        </p:txBody>
      </p:sp>
    </p:spTree>
    <p:extLst>
      <p:ext uri="{BB962C8B-B14F-4D97-AF65-F5344CB8AC3E}">
        <p14:creationId xmlns:p14="http://schemas.microsoft.com/office/powerpoint/2010/main" val="1739211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7E7BA02-114A-6925-EC29-433B9B62581C}"/>
              </a:ext>
            </a:extLst>
          </p:cNvPr>
          <p:cNvSpPr>
            <a:spLocks noGrp="1"/>
          </p:cNvSpPr>
          <p:nvPr>
            <p:ph type="title"/>
          </p:nvPr>
        </p:nvSpPr>
        <p:spPr>
          <a:xfrm>
            <a:off x="521899" y="365125"/>
            <a:ext cx="11277599" cy="1339940"/>
          </a:xfrm>
          <a:solidFill>
            <a:schemeClr val="accent1">
              <a:lumMod val="20000"/>
              <a:lumOff val="80000"/>
            </a:schemeClr>
          </a:solidFill>
        </p:spPr>
        <p:txBody>
          <a:bodyPr>
            <a:normAutofit/>
          </a:bodyPr>
          <a:lstStyle/>
          <a:p>
            <a:pPr algn="ctr"/>
            <a:r>
              <a:rPr lang="vi-VN" sz="4700" b="1">
                <a:latin typeface="Arial" panose="020B0604020202020204" pitchFamily="34" charset="0"/>
                <a:cs typeface="Arial" panose="020B0604020202020204" pitchFamily="34" charset="0"/>
              </a:rPr>
              <a:t>Các phương pháp can thiệp nội mạch</a:t>
            </a:r>
          </a:p>
        </p:txBody>
      </p:sp>
      <p:sp>
        <p:nvSpPr>
          <p:cNvPr id="7" name="Chỗ dành sẵn cho Nội dung 3">
            <a:extLst>
              <a:ext uri="{FF2B5EF4-FFF2-40B4-BE49-F238E27FC236}">
                <a16:creationId xmlns:a16="http://schemas.microsoft.com/office/drawing/2014/main" id="{7E8E149C-4539-1EBD-7E6B-40273DE4A4BD}"/>
              </a:ext>
            </a:extLst>
          </p:cNvPr>
          <p:cNvSpPr>
            <a:spLocks noGrp="1"/>
          </p:cNvSpPr>
          <p:nvPr>
            <p:ph idx="1"/>
          </p:nvPr>
        </p:nvSpPr>
        <p:spPr>
          <a:prstGeom prst="rect">
            <a:avLst/>
          </a:prstGeom>
          <a:ln>
            <a:solidFill>
              <a:schemeClr val="accent1"/>
            </a:solidFill>
          </a:ln>
        </p:spPr>
        <p:txBody>
          <a:bodyPr vert="horz" lIns="109728" tIns="109728" rIns="109728" bIns="91440" rtlCol="0" anchor="t">
            <a:normAutofit/>
          </a:bodyPr>
          <a:lst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atin typeface="Arial"/>
                <a:cs typeface="Arial"/>
              </a:rPr>
              <a:t>Các phương pháp:</a:t>
            </a:r>
          </a:p>
          <a:p>
            <a:pPr marL="457200" indent="-457200">
              <a:buAutoNum type="arabicPeriod"/>
            </a:pPr>
            <a:r>
              <a:rPr lang="vi-VN" b="1">
                <a:latin typeface="Arial"/>
                <a:cs typeface="Arial"/>
              </a:rPr>
              <a:t>TACE</a:t>
            </a:r>
            <a:r>
              <a:rPr lang="vi-VN">
                <a:latin typeface="Arial"/>
                <a:cs typeface="Arial"/>
              </a:rPr>
              <a:t> ( </a:t>
            </a:r>
            <a:r>
              <a:rPr lang="vi-VN" err="1">
                <a:latin typeface="Arial"/>
                <a:cs typeface="Arial"/>
              </a:rPr>
              <a:t>Transarterial</a:t>
            </a:r>
            <a:r>
              <a:rPr lang="vi-VN">
                <a:latin typeface="Arial"/>
                <a:cs typeface="Arial"/>
              </a:rPr>
              <a:t> </a:t>
            </a:r>
            <a:r>
              <a:rPr lang="vi-VN" err="1">
                <a:latin typeface="Arial"/>
                <a:cs typeface="Arial"/>
              </a:rPr>
              <a:t>Chemoembolization</a:t>
            </a:r>
            <a:r>
              <a:rPr lang="vi-VN">
                <a:latin typeface="Arial"/>
                <a:cs typeface="Arial"/>
              </a:rPr>
              <a:t> ): tắc mạch hoá chất qua ngả động mạch:  C-TACE, DEB-TACE</a:t>
            </a:r>
          </a:p>
          <a:p>
            <a:pPr marL="457200" indent="-457200">
              <a:buAutoNum type="arabicPeriod"/>
            </a:pPr>
            <a:r>
              <a:rPr lang="vi-VN" b="1">
                <a:latin typeface="Arial"/>
                <a:cs typeface="Arial"/>
              </a:rPr>
              <a:t>TAE</a:t>
            </a:r>
            <a:r>
              <a:rPr lang="vi-VN">
                <a:latin typeface="Arial"/>
                <a:cs typeface="Arial"/>
              </a:rPr>
              <a:t>( </a:t>
            </a:r>
            <a:r>
              <a:rPr lang="vi-VN" err="1">
                <a:latin typeface="Arial"/>
                <a:cs typeface="Arial"/>
              </a:rPr>
              <a:t>Transarterial</a:t>
            </a:r>
            <a:r>
              <a:rPr lang="vi-VN">
                <a:latin typeface="Arial"/>
                <a:cs typeface="Arial"/>
              </a:rPr>
              <a:t> </a:t>
            </a:r>
            <a:r>
              <a:rPr lang="vi-VN" err="1">
                <a:latin typeface="Arial"/>
                <a:cs typeface="Arial"/>
              </a:rPr>
              <a:t>Embolization</a:t>
            </a:r>
            <a:r>
              <a:rPr lang="vi-VN">
                <a:latin typeface="Arial"/>
                <a:cs typeface="Arial"/>
              </a:rPr>
              <a:t>): tắc động mạch không dùng hoá chất</a:t>
            </a:r>
          </a:p>
          <a:p>
            <a:pPr marL="457200" indent="-457200">
              <a:lnSpc>
                <a:spcPct val="150000"/>
              </a:lnSpc>
              <a:buAutoNum type="arabicPeriod"/>
            </a:pPr>
            <a:r>
              <a:rPr lang="vi-VN" b="1">
                <a:latin typeface="Arial"/>
                <a:ea typeface="+mn-lt"/>
                <a:cs typeface="Arial"/>
              </a:rPr>
              <a:t>TACI</a:t>
            </a:r>
            <a:r>
              <a:rPr lang="vi-VN">
                <a:latin typeface="Arial"/>
                <a:ea typeface="+mn-lt"/>
                <a:cs typeface="Arial"/>
              </a:rPr>
              <a:t> ( </a:t>
            </a:r>
            <a:r>
              <a:rPr lang="vi-VN" err="1">
                <a:latin typeface="Arial"/>
                <a:ea typeface="+mn-lt"/>
                <a:cs typeface="Arial"/>
              </a:rPr>
              <a:t>Transarterial</a:t>
            </a:r>
            <a:r>
              <a:rPr lang="vi-VN">
                <a:latin typeface="Arial"/>
                <a:ea typeface="+mn-lt"/>
                <a:cs typeface="Arial"/>
              </a:rPr>
              <a:t> </a:t>
            </a:r>
            <a:r>
              <a:rPr lang="vi-VN" err="1">
                <a:latin typeface="Arial"/>
                <a:ea typeface="+mn-lt"/>
                <a:cs typeface="Arial"/>
              </a:rPr>
              <a:t>Chemoinfusion</a:t>
            </a:r>
            <a:r>
              <a:rPr lang="vi-VN">
                <a:latin typeface="Arial"/>
                <a:ea typeface="+mn-lt"/>
                <a:cs typeface="Arial"/>
              </a:rPr>
              <a:t>): bơm hoá chất không tắc mạch</a:t>
            </a:r>
          </a:p>
          <a:p>
            <a:pPr marL="457200" indent="-457200">
              <a:buAutoNum type="arabicPeriod"/>
            </a:pPr>
            <a:r>
              <a:rPr lang="vi-VN" b="1">
                <a:latin typeface="Arial"/>
                <a:ea typeface="+mn-lt"/>
                <a:cs typeface="Arial"/>
              </a:rPr>
              <a:t>TARE</a:t>
            </a:r>
            <a:r>
              <a:rPr lang="vi-VN">
                <a:latin typeface="Arial"/>
                <a:ea typeface="+mn-lt"/>
                <a:cs typeface="Arial"/>
              </a:rPr>
              <a:t> (</a:t>
            </a:r>
            <a:r>
              <a:rPr lang="vi-VN" err="1">
                <a:latin typeface="Arial"/>
                <a:ea typeface="+mn-lt"/>
                <a:cs typeface="Arial"/>
              </a:rPr>
              <a:t>transarterial</a:t>
            </a:r>
            <a:r>
              <a:rPr lang="vi-VN">
                <a:latin typeface="Arial"/>
                <a:ea typeface="+mn-lt"/>
                <a:cs typeface="Arial"/>
              </a:rPr>
              <a:t> </a:t>
            </a:r>
            <a:r>
              <a:rPr lang="vi-VN" err="1">
                <a:latin typeface="Arial"/>
                <a:ea typeface="+mn-lt"/>
                <a:cs typeface="Arial"/>
              </a:rPr>
              <a:t>radioembolization</a:t>
            </a:r>
            <a:r>
              <a:rPr lang="vi-VN">
                <a:latin typeface="Arial"/>
                <a:ea typeface="+mn-lt"/>
                <a:cs typeface="Arial"/>
              </a:rPr>
              <a:t>): </a:t>
            </a:r>
            <a:r>
              <a:rPr lang="en-US">
                <a:latin typeface="Arial"/>
                <a:ea typeface="+mn-lt"/>
                <a:cs typeface="Arial"/>
              </a:rPr>
              <a:t>Xạ </a:t>
            </a:r>
            <a:r>
              <a:rPr lang="en-US" err="1">
                <a:latin typeface="Arial"/>
                <a:ea typeface="+mn-lt"/>
                <a:cs typeface="Arial"/>
              </a:rPr>
              <a:t>trị</a:t>
            </a:r>
            <a:r>
              <a:rPr lang="en-US">
                <a:latin typeface="Arial"/>
                <a:ea typeface="+mn-lt"/>
                <a:cs typeface="Arial"/>
              </a:rPr>
              <a:t> tắc mạch </a:t>
            </a:r>
            <a:endParaRPr lang="vi-VN">
              <a:latin typeface="Arial" panose="020B0604020202020204" pitchFamily="34" charset="0"/>
              <a:cs typeface="Arial" panose="020B0604020202020204" pitchFamily="34" charset="0"/>
            </a:endParaRPr>
          </a:p>
        </p:txBody>
      </p:sp>
      <p:pic>
        <p:nvPicPr>
          <p:cNvPr id="3" name="Hình ảnh 4">
            <a:extLst>
              <a:ext uri="{FF2B5EF4-FFF2-40B4-BE49-F238E27FC236}">
                <a16:creationId xmlns:a16="http://schemas.microsoft.com/office/drawing/2014/main" id="{8C0DDDDB-621A-6282-911B-3AC214766147}"/>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6773863" y="10242550"/>
            <a:ext cx="5418137" cy="2978150"/>
          </a:xfrm>
        </p:spPr>
      </p:pic>
    </p:spTree>
    <p:extLst>
      <p:ext uri="{BB962C8B-B14F-4D97-AF65-F5344CB8AC3E}">
        <p14:creationId xmlns:p14="http://schemas.microsoft.com/office/powerpoint/2010/main" val="1446230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5BBAF30-5E8F-833F-F076-067221A3FA3F}"/>
              </a:ext>
            </a:extLst>
          </p:cNvPr>
          <p:cNvSpPr>
            <a:spLocks noGrp="1"/>
          </p:cNvSpPr>
          <p:nvPr>
            <p:ph type="title"/>
          </p:nvPr>
        </p:nvSpPr>
        <p:spPr>
          <a:xfrm>
            <a:off x="644105" y="340749"/>
            <a:ext cx="10515600" cy="1325563"/>
          </a:xfrm>
          <a:solidFill>
            <a:schemeClr val="accent1">
              <a:lumMod val="20000"/>
              <a:lumOff val="80000"/>
            </a:schemeClr>
          </a:solidFill>
        </p:spPr>
        <p:txBody>
          <a:bodyPr/>
          <a:lstStyle/>
          <a:p>
            <a:r>
              <a:rPr lang="vi-VN" b="1">
                <a:latin typeface="Arial"/>
                <a:cs typeface="Arial"/>
              </a:rPr>
              <a:t>TACE</a:t>
            </a:r>
            <a:endParaRPr lang="en-US" b="1">
              <a:latin typeface="Arial"/>
              <a:cs typeface="Arial"/>
            </a:endParaRPr>
          </a:p>
        </p:txBody>
      </p:sp>
      <p:sp>
        <p:nvSpPr>
          <p:cNvPr id="3" name="Chỗ dành sẵn cho Nội dung 2">
            <a:extLst>
              <a:ext uri="{FF2B5EF4-FFF2-40B4-BE49-F238E27FC236}">
                <a16:creationId xmlns:a16="http://schemas.microsoft.com/office/drawing/2014/main" id="{71F3B623-3A1B-A200-9F8E-966A7FEFB8C6}"/>
              </a:ext>
            </a:extLst>
          </p:cNvPr>
          <p:cNvSpPr>
            <a:spLocks noGrp="1"/>
          </p:cNvSpPr>
          <p:nvPr>
            <p:ph idx="1"/>
          </p:nvPr>
        </p:nvSpPr>
        <p:spPr>
          <a:xfrm>
            <a:off x="450011" y="2400718"/>
            <a:ext cx="7116265" cy="3315209"/>
          </a:xfrm>
          <a:ln>
            <a:solidFill>
              <a:schemeClr val="accent1"/>
            </a:solidFill>
          </a:ln>
        </p:spPr>
        <p:txBody>
          <a:bodyPr lIns="109728" tIns="109728" rIns="109728" bIns="91440" anchor="t">
            <a:noAutofit/>
          </a:bodyPr>
          <a:lstStyle/>
          <a:p>
            <a:pPr>
              <a:lnSpc>
                <a:spcPct val="150000"/>
              </a:lnSpc>
            </a:pPr>
            <a:r>
              <a:rPr lang="vi-VN" sz="2400">
                <a:latin typeface="Arial"/>
                <a:cs typeface="Arial"/>
              </a:rPr>
              <a:t> Cắt đứt nguồn máu nuôi u</a:t>
            </a:r>
            <a:endParaRPr lang="en-US" sz="2400">
              <a:latin typeface="Arial"/>
              <a:cs typeface="Arial"/>
            </a:endParaRPr>
          </a:p>
          <a:p>
            <a:pPr>
              <a:lnSpc>
                <a:spcPct val="150000"/>
              </a:lnSpc>
            </a:pPr>
            <a:r>
              <a:rPr lang="vi-VN" sz="2400">
                <a:latin typeface="Arial"/>
                <a:cs typeface="Arial"/>
              </a:rPr>
              <a:t> Tích lũy nồng độ thuốc cao trong u (10-25 lần so với IV)</a:t>
            </a:r>
            <a:endParaRPr lang="vi-VN" sz="2400">
              <a:latin typeface="Arial"/>
              <a:ea typeface="Calibri"/>
              <a:cs typeface="Arial"/>
            </a:endParaRPr>
          </a:p>
          <a:p>
            <a:pPr>
              <a:lnSpc>
                <a:spcPct val="150000"/>
              </a:lnSpc>
            </a:pPr>
            <a:r>
              <a:rPr lang="vi-VN" sz="2400">
                <a:latin typeface="Arial"/>
                <a:cs typeface="Arial"/>
              </a:rPr>
              <a:t> Kéo dài thời gian thuốc trong u</a:t>
            </a:r>
            <a:endParaRPr lang="vi-VN" sz="2400">
              <a:latin typeface="Arial"/>
              <a:ea typeface="Calibri"/>
              <a:cs typeface="Arial"/>
            </a:endParaRPr>
          </a:p>
          <a:p>
            <a:pPr>
              <a:lnSpc>
                <a:spcPct val="150000"/>
              </a:lnSpc>
            </a:pPr>
            <a:r>
              <a:rPr lang="vi-VN" sz="2400">
                <a:latin typeface="Arial"/>
                <a:cs typeface="Arial"/>
              </a:rPr>
              <a:t> Giảm độc tính toàn thân</a:t>
            </a:r>
            <a:endParaRPr lang="vi-VN" sz="2400">
              <a:latin typeface="Arial"/>
              <a:ea typeface="Calibri"/>
              <a:cs typeface="Arial"/>
            </a:endParaRPr>
          </a:p>
        </p:txBody>
      </p:sp>
      <p:sp>
        <p:nvSpPr>
          <p:cNvPr id="7" name="Chỗ dành sẵn cho Nội dung 3">
            <a:extLst>
              <a:ext uri="{FF2B5EF4-FFF2-40B4-BE49-F238E27FC236}">
                <a16:creationId xmlns:a16="http://schemas.microsoft.com/office/drawing/2014/main" id="{EFBB5DFB-D617-AC31-004C-6F3BDB8ECA9A}"/>
              </a:ext>
            </a:extLst>
          </p:cNvPr>
          <p:cNvSpPr>
            <a:spLocks noGrp="1"/>
          </p:cNvSpPr>
          <p:nvPr>
            <p:ph sz="half" idx="4294967295"/>
          </p:nvPr>
        </p:nvSpPr>
        <p:spPr>
          <a:xfrm>
            <a:off x="7977456" y="2376386"/>
            <a:ext cx="3182249" cy="2163818"/>
          </a:xfrm>
          <a:ln>
            <a:solidFill>
              <a:schemeClr val="accent1"/>
            </a:solidFill>
          </a:ln>
        </p:spPr>
        <p:txBody>
          <a:bodyPr vert="horz" lIns="91440" tIns="45720" rIns="91440" bIns="45720" rtlCol="0" anchor="t">
            <a:noAutofit/>
          </a:bodyPr>
          <a:lstStyle/>
          <a:p>
            <a:pPr>
              <a:lnSpc>
                <a:spcPct val="150000"/>
              </a:lnSpc>
            </a:pPr>
            <a:r>
              <a:rPr lang="vi-VN" sz="2400" err="1"/>
              <a:t>Lipiodol</a:t>
            </a:r>
            <a:endParaRPr lang="vi-VN" sz="2400">
              <a:cs typeface="Arial" panose="020B0604020202020204" pitchFamily="34" charset="0"/>
            </a:endParaRPr>
          </a:p>
          <a:p>
            <a:pPr>
              <a:lnSpc>
                <a:spcPct val="150000"/>
              </a:lnSpc>
            </a:pPr>
            <a:r>
              <a:rPr lang="vi-VN" sz="2400" err="1"/>
              <a:t>Doxurubicin</a:t>
            </a:r>
            <a:endParaRPr lang="vi-VN" sz="2400"/>
          </a:p>
          <a:p>
            <a:pPr>
              <a:lnSpc>
                <a:spcPct val="150000"/>
              </a:lnSpc>
            </a:pPr>
            <a:r>
              <a:rPr lang="vi-VN" sz="2400" err="1">
                <a:cs typeface="Arial" panose="020B0604020202020204" pitchFamily="34" charset="0"/>
              </a:rPr>
              <a:t>Beads</a:t>
            </a:r>
            <a:endParaRPr lang="vi-VN" sz="2400">
              <a:cs typeface="Arial" panose="020B0604020202020204" pitchFamily="34" charset="0"/>
            </a:endParaRPr>
          </a:p>
          <a:p>
            <a:pPr>
              <a:lnSpc>
                <a:spcPct val="150000"/>
              </a:lnSpc>
            </a:pPr>
            <a:endParaRPr lang="vi-VN" sz="2400">
              <a:cs typeface="Arial" panose="020B0604020202020204" pitchFamily="34" charset="0"/>
            </a:endParaRPr>
          </a:p>
        </p:txBody>
      </p:sp>
      <p:sp>
        <p:nvSpPr>
          <p:cNvPr id="5" name="Hộp Văn bản 4">
            <a:extLst>
              <a:ext uri="{FF2B5EF4-FFF2-40B4-BE49-F238E27FC236}">
                <a16:creationId xmlns:a16="http://schemas.microsoft.com/office/drawing/2014/main" id="{4D74A1F6-9CD0-1C4B-3B40-7A12143BA234}"/>
              </a:ext>
            </a:extLst>
          </p:cNvPr>
          <p:cNvSpPr txBox="1"/>
          <p:nvPr/>
        </p:nvSpPr>
        <p:spPr>
          <a:xfrm>
            <a:off x="7888317" y="1856132"/>
            <a:ext cx="5278582" cy="461665"/>
          </a:xfrm>
          <a:prstGeom prst="rect">
            <a:avLst/>
          </a:prstGeom>
          <a:noFill/>
        </p:spPr>
        <p:txBody>
          <a:bodyPr wrap="square" rtlCol="0">
            <a:spAutoFit/>
          </a:bodyPr>
          <a:lstStyle/>
          <a:p>
            <a:pPr algn="l"/>
            <a:r>
              <a:rPr lang="vi-VN" sz="2400" b="1" err="1">
                <a:latin typeface="Arial" panose="020B0604020202020204" pitchFamily="34" charset="0"/>
                <a:cs typeface="Arial" panose="020B0604020202020204" pitchFamily="34" charset="0"/>
              </a:rPr>
              <a:t>Hoá</a:t>
            </a:r>
            <a:r>
              <a:rPr lang="vi-VN" sz="2400" b="1">
                <a:latin typeface="Arial" panose="020B0604020202020204" pitchFamily="34" charset="0"/>
                <a:cs typeface="Arial" panose="020B0604020202020204" pitchFamily="34" charset="0"/>
              </a:rPr>
              <a:t> chất tắc mạch</a:t>
            </a:r>
            <a:endParaRPr lang="vi-VN" sz="2400" b="1"/>
          </a:p>
        </p:txBody>
      </p:sp>
      <p:sp>
        <p:nvSpPr>
          <p:cNvPr id="12" name="Hộp Văn bản 11">
            <a:extLst>
              <a:ext uri="{FF2B5EF4-FFF2-40B4-BE49-F238E27FC236}">
                <a16:creationId xmlns:a16="http://schemas.microsoft.com/office/drawing/2014/main" id="{EFB0C849-D90A-2C00-3C74-3DB3FA9F75BD}"/>
              </a:ext>
            </a:extLst>
          </p:cNvPr>
          <p:cNvSpPr txBox="1"/>
          <p:nvPr/>
        </p:nvSpPr>
        <p:spPr>
          <a:xfrm rot="10800000" flipV="1">
            <a:off x="450011" y="1932603"/>
            <a:ext cx="6167583" cy="461665"/>
          </a:xfrm>
          <a:prstGeom prst="rect">
            <a:avLst/>
          </a:prstGeom>
          <a:noFill/>
        </p:spPr>
        <p:txBody>
          <a:bodyPr wrap="square" rtlCol="0">
            <a:spAutoFit/>
          </a:bodyPr>
          <a:lstStyle/>
          <a:p>
            <a:r>
              <a:rPr lang="vi-VN" sz="2400" b="1">
                <a:latin typeface="Arial" panose="020B0604020202020204" pitchFamily="34" charset="0"/>
                <a:cs typeface="Arial" panose="020B0604020202020204" pitchFamily="34" charset="0"/>
              </a:rPr>
              <a:t>Nguyên lý</a:t>
            </a:r>
          </a:p>
        </p:txBody>
      </p:sp>
      <p:sp>
        <p:nvSpPr>
          <p:cNvPr id="4" name="Hộp Văn bản 3">
            <a:extLst>
              <a:ext uri="{FF2B5EF4-FFF2-40B4-BE49-F238E27FC236}">
                <a16:creationId xmlns:a16="http://schemas.microsoft.com/office/drawing/2014/main" id="{0985E0B6-66BF-5894-B2B5-11EDDCC7DB9B}"/>
              </a:ext>
            </a:extLst>
          </p:cNvPr>
          <p:cNvSpPr txBox="1"/>
          <p:nvPr/>
        </p:nvSpPr>
        <p:spPr>
          <a:xfrm>
            <a:off x="6298465" y="6443885"/>
            <a:ext cx="7074968" cy="369332"/>
          </a:xfrm>
          <a:prstGeom prst="rect">
            <a:avLst/>
          </a:prstGeom>
          <a:noFill/>
        </p:spPr>
        <p:txBody>
          <a:bodyPr wrap="square" rtlCol="0">
            <a:spAutoFit/>
          </a:bodyPr>
          <a:lstStyle/>
          <a:p>
            <a:pPr algn="l"/>
            <a:r>
              <a:rPr lang="vi-VN" i="1" err="1"/>
              <a:t>Slide</a:t>
            </a:r>
            <a:r>
              <a:rPr lang="vi-VN" i="1"/>
              <a:t> bài giảng- BM CĐHA- Đại học Y  Dược </a:t>
            </a:r>
            <a:r>
              <a:rPr lang="vi-VN" i="1" err="1"/>
              <a:t>TP,HCM</a:t>
            </a:r>
            <a:endParaRPr lang="vi-VN" i="1"/>
          </a:p>
        </p:txBody>
      </p:sp>
    </p:spTree>
    <p:extLst>
      <p:ext uri="{BB962C8B-B14F-4D97-AF65-F5344CB8AC3E}">
        <p14:creationId xmlns:p14="http://schemas.microsoft.com/office/powerpoint/2010/main" val="2080582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ỗ dành sẵn cho Nội dung 8">
            <a:extLst>
              <a:ext uri="{FF2B5EF4-FFF2-40B4-BE49-F238E27FC236}">
                <a16:creationId xmlns:a16="http://schemas.microsoft.com/office/drawing/2014/main" id="{5E42D27E-67DD-1285-492C-44295C104E54}"/>
              </a:ext>
            </a:extLst>
          </p:cNvPr>
          <p:cNvSpPr>
            <a:spLocks noGrp="1"/>
          </p:cNvSpPr>
          <p:nvPr>
            <p:ph sz="half" idx="4294967295"/>
          </p:nvPr>
        </p:nvSpPr>
        <p:spPr>
          <a:xfrm>
            <a:off x="803333" y="4551883"/>
            <a:ext cx="10515601" cy="2899203"/>
          </a:xfrm>
        </p:spPr>
        <p:txBody>
          <a:bodyPr vert="horz" lIns="91440" tIns="45720" rIns="91440" bIns="45720" rtlCol="0" anchor="t">
            <a:normAutofit/>
          </a:bodyPr>
          <a:lstStyle/>
          <a:p>
            <a:pPr>
              <a:lnSpc>
                <a:spcPct val="150000"/>
              </a:lnSpc>
            </a:pPr>
            <a:r>
              <a:rPr lang="vi-VN" sz="2000">
                <a:latin typeface="Arial"/>
                <a:cs typeface="Arial"/>
              </a:rPr>
              <a:t>Các hạt giải phóng thuốc nằm trong các tiểu động mạch nhỏ của khối u, giúp giải phóng hóa trị liệu một cách bền vững. Giảm độc tính gan và khả năng hấp thu toàn thân.</a:t>
            </a:r>
            <a:endParaRPr lang="en-US"/>
          </a:p>
        </p:txBody>
      </p:sp>
      <p:graphicFrame>
        <p:nvGraphicFramePr>
          <p:cNvPr id="4" name="Bảng 6">
            <a:extLst>
              <a:ext uri="{FF2B5EF4-FFF2-40B4-BE49-F238E27FC236}">
                <a16:creationId xmlns:a16="http://schemas.microsoft.com/office/drawing/2014/main" id="{47E4BF51-BA4B-C4DC-771F-4ED95EA388A6}"/>
              </a:ext>
            </a:extLst>
          </p:cNvPr>
          <p:cNvGraphicFramePr>
            <a:graphicFrameLocks noGrp="1"/>
          </p:cNvGraphicFramePr>
          <p:nvPr>
            <p:extLst>
              <p:ext uri="{D42A27DB-BD31-4B8C-83A1-F6EECF244321}">
                <p14:modId xmlns:p14="http://schemas.microsoft.com/office/powerpoint/2010/main" val="970041514"/>
              </p:ext>
            </p:extLst>
          </p:nvPr>
        </p:nvGraphicFramePr>
        <p:xfrm>
          <a:off x="737558" y="280061"/>
          <a:ext cx="10515600" cy="41452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6324763"/>
                    </a:ext>
                  </a:extLst>
                </a:gridCol>
                <a:gridCol w="5257800">
                  <a:extLst>
                    <a:ext uri="{9D8B030D-6E8A-4147-A177-3AD203B41FA5}">
                      <a16:colId xmlns:a16="http://schemas.microsoft.com/office/drawing/2014/main" val="3279242909"/>
                    </a:ext>
                  </a:extLst>
                </a:gridCol>
              </a:tblGrid>
              <a:tr h="391295">
                <a:tc>
                  <a:txBody>
                    <a:bodyPr/>
                    <a:lstStyle/>
                    <a:p>
                      <a:pPr algn="ctr"/>
                      <a:r>
                        <a:rPr lang="vi-VN" sz="2800"/>
                        <a:t>C-TACE</a:t>
                      </a:r>
                    </a:p>
                  </a:txBody>
                  <a:tcPr/>
                </a:tc>
                <a:tc>
                  <a:txBody>
                    <a:bodyPr/>
                    <a:lstStyle/>
                    <a:p>
                      <a:pPr algn="ctr"/>
                      <a:r>
                        <a:rPr lang="vi-VN" sz="2800"/>
                        <a:t>DEB-TACE</a:t>
                      </a:r>
                    </a:p>
                  </a:txBody>
                  <a:tcPr/>
                </a:tc>
                <a:extLst>
                  <a:ext uri="{0D108BD9-81ED-4DB2-BD59-A6C34878D82A}">
                    <a16:rowId xmlns:a16="http://schemas.microsoft.com/office/drawing/2014/main" val="417645104"/>
                  </a:ext>
                </a:extLst>
              </a:tr>
              <a:tr h="2543415">
                <a:tc>
                  <a:txBody>
                    <a:bodyPr/>
                    <a:lstStyle/>
                    <a:p>
                      <a:pPr marL="285750" indent="-285750">
                        <a:lnSpc>
                          <a:spcPct val="150000"/>
                        </a:lnSpc>
                        <a:buFontTx/>
                        <a:buChar char="-"/>
                      </a:pPr>
                      <a:r>
                        <a:rPr lang="vi-VN" sz="2000" kern="1200">
                          <a:solidFill>
                            <a:schemeClr val="dk1"/>
                          </a:solidFill>
                          <a:latin typeface="+mn-lt"/>
                          <a:ea typeface="+mn-ea"/>
                          <a:cs typeface="+mn-cs"/>
                        </a:rPr>
                        <a:t>Chất chuyên chở: </a:t>
                      </a:r>
                      <a:r>
                        <a:rPr lang="vi-VN" sz="2000" kern="1200" err="1">
                          <a:solidFill>
                            <a:schemeClr val="dk1"/>
                          </a:solidFill>
                          <a:latin typeface="+mn-lt"/>
                          <a:ea typeface="+mn-ea"/>
                          <a:cs typeface="+mn-cs"/>
                        </a:rPr>
                        <a:t>lipiodol</a:t>
                      </a:r>
                      <a:endParaRPr lang="vi-VN" sz="2000" kern="1200">
                        <a:solidFill>
                          <a:schemeClr val="dk1"/>
                        </a:solidFill>
                        <a:latin typeface="+mn-lt"/>
                        <a:ea typeface="+mn-ea"/>
                        <a:cs typeface="+mn-cs"/>
                      </a:endParaRPr>
                    </a:p>
                    <a:p>
                      <a:pPr marL="285750" indent="-285750">
                        <a:lnSpc>
                          <a:spcPct val="150000"/>
                        </a:lnSpc>
                        <a:buFontTx/>
                        <a:buChar char="-"/>
                      </a:pPr>
                      <a:r>
                        <a:rPr lang="vi-VN" sz="2000" kern="1200">
                          <a:solidFill>
                            <a:schemeClr val="dk1"/>
                          </a:solidFill>
                          <a:latin typeface="+mn-lt"/>
                          <a:ea typeface="+mn-ea"/>
                          <a:cs typeface="+mn-cs"/>
                        </a:rPr>
                        <a:t>Chất tắc mạch: </a:t>
                      </a:r>
                      <a:r>
                        <a:rPr lang="vi-VN" sz="2000" kern="1200" err="1">
                          <a:solidFill>
                            <a:schemeClr val="dk1"/>
                          </a:solidFill>
                          <a:latin typeface="+mn-lt"/>
                          <a:ea typeface="+mn-ea"/>
                          <a:cs typeface="+mn-cs"/>
                        </a:rPr>
                        <a:t>gelfoam</a:t>
                      </a:r>
                      <a:r>
                        <a:rPr lang="vi-VN" sz="2000" kern="1200">
                          <a:solidFill>
                            <a:schemeClr val="dk1"/>
                          </a:solidFill>
                          <a:latin typeface="+mn-lt"/>
                          <a:ea typeface="+mn-ea"/>
                          <a:cs typeface="+mn-cs"/>
                        </a:rPr>
                        <a:t>, PVA</a:t>
                      </a:r>
                    </a:p>
                    <a:p>
                      <a:pPr marL="285750" indent="-285750">
                        <a:lnSpc>
                          <a:spcPct val="150000"/>
                        </a:lnSpc>
                        <a:buFontTx/>
                        <a:buChar char="-"/>
                      </a:pPr>
                      <a:r>
                        <a:rPr lang="vi-VN" sz="2000" kern="1200">
                          <a:solidFill>
                            <a:schemeClr val="dk1"/>
                          </a:solidFill>
                          <a:latin typeface="+mn-lt"/>
                          <a:ea typeface="+mn-ea"/>
                          <a:cs typeface="+mn-cs"/>
                        </a:rPr>
                        <a:t>Không chuẩn </a:t>
                      </a:r>
                      <a:r>
                        <a:rPr lang="vi-VN" sz="2000" kern="1200" err="1">
                          <a:solidFill>
                            <a:schemeClr val="dk1"/>
                          </a:solidFill>
                          <a:latin typeface="+mn-lt"/>
                          <a:ea typeface="+mn-ea"/>
                          <a:cs typeface="+mn-cs"/>
                        </a:rPr>
                        <a:t>hoá</a:t>
                      </a:r>
                      <a:endParaRPr lang="vi-VN" sz="2000" kern="1200">
                        <a:solidFill>
                          <a:schemeClr val="dk1"/>
                        </a:solidFill>
                        <a:latin typeface="+mn-lt"/>
                        <a:ea typeface="+mn-ea"/>
                        <a:cs typeface="+mn-cs"/>
                      </a:endParaRPr>
                    </a:p>
                    <a:p>
                      <a:pPr marL="285750" indent="-285750">
                        <a:lnSpc>
                          <a:spcPct val="150000"/>
                        </a:lnSpc>
                        <a:buFontTx/>
                        <a:buChar char="-"/>
                      </a:pPr>
                      <a:r>
                        <a:rPr lang="vi-VN" sz="2000" kern="1200" err="1">
                          <a:solidFill>
                            <a:schemeClr val="dk1"/>
                          </a:solidFill>
                          <a:latin typeface="+mn-lt"/>
                          <a:ea typeface="+mn-ea"/>
                          <a:cs typeface="+mn-cs"/>
                        </a:rPr>
                        <a:t>Lipiodol</a:t>
                      </a:r>
                      <a:r>
                        <a:rPr lang="vi-VN" sz="2000" kern="1200">
                          <a:solidFill>
                            <a:schemeClr val="dk1"/>
                          </a:solidFill>
                          <a:latin typeface="+mn-lt"/>
                          <a:ea typeface="+mn-ea"/>
                          <a:cs typeface="+mn-cs"/>
                        </a:rPr>
                        <a:t>-hóa chất: không có liên kết hóa học thực sự =&gt; Thuốc được phóng thích nhanh chóng vào tuần hoàn hệ thống sau TACE</a:t>
                      </a:r>
                    </a:p>
                    <a:p>
                      <a:pPr marL="285750" indent="-285750">
                        <a:buFontTx/>
                        <a:buChar char="-"/>
                      </a:pPr>
                      <a:endParaRPr lang="vi-VN" sz="2200"/>
                    </a:p>
                  </a:txBody>
                  <a:tcPr/>
                </a:tc>
                <a:tc>
                  <a:txBody>
                    <a:bodyPr/>
                    <a:lstStyle/>
                    <a:p>
                      <a:pPr marL="285750" indent="-285750">
                        <a:lnSpc>
                          <a:spcPct val="150000"/>
                        </a:lnSpc>
                        <a:buFontTx/>
                        <a:buChar char="-"/>
                      </a:pPr>
                      <a:r>
                        <a:rPr lang="vi-VN" sz="2000"/>
                        <a:t>Chất chuyên chở: </a:t>
                      </a:r>
                      <a:r>
                        <a:rPr lang="vi-VN" sz="2000" err="1"/>
                        <a:t>Beads</a:t>
                      </a:r>
                      <a:r>
                        <a:rPr lang="vi-VN" sz="2000"/>
                        <a:t>( </a:t>
                      </a:r>
                      <a:r>
                        <a:rPr lang="vi-VN" sz="2000" err="1"/>
                        <a:t>micropheres</a:t>
                      </a:r>
                      <a:r>
                        <a:rPr lang="vi-VN" sz="2000"/>
                        <a:t>)</a:t>
                      </a:r>
                    </a:p>
                    <a:p>
                      <a:pPr marL="285750" indent="-285750">
                        <a:lnSpc>
                          <a:spcPct val="150000"/>
                        </a:lnSpc>
                        <a:buFontTx/>
                        <a:buChar char="-"/>
                      </a:pPr>
                      <a:r>
                        <a:rPr lang="vi-VN" sz="2000"/>
                        <a:t>Chất tắc mạch : </a:t>
                      </a:r>
                      <a:r>
                        <a:rPr lang="vi-VN" sz="2000" err="1"/>
                        <a:t>Beads</a:t>
                      </a:r>
                      <a:endParaRPr lang="vi-VN" sz="2000"/>
                    </a:p>
                    <a:p>
                      <a:pPr marL="285750" indent="-285750">
                        <a:lnSpc>
                          <a:spcPct val="150000"/>
                        </a:lnSpc>
                        <a:buFontTx/>
                        <a:buChar char="-"/>
                      </a:pPr>
                      <a:r>
                        <a:rPr lang="vi-VN" sz="2000"/>
                        <a:t>Chuẩn </a:t>
                      </a:r>
                      <a:r>
                        <a:rPr lang="vi-VN" sz="2000" err="1"/>
                        <a:t>hoá</a:t>
                      </a:r>
                      <a:endParaRPr lang="vi-VN" sz="2000"/>
                    </a:p>
                    <a:p>
                      <a:pPr marL="285750" indent="-285750">
                        <a:lnSpc>
                          <a:spcPct val="150000"/>
                        </a:lnSpc>
                        <a:buFontTx/>
                        <a:buChar char="-"/>
                      </a:pPr>
                      <a:r>
                        <a:rPr lang="vi-VN" sz="2000" err="1"/>
                        <a:t>Microsphere</a:t>
                      </a:r>
                      <a:r>
                        <a:rPr lang="vi-VN" sz="2000"/>
                        <a:t>-hóa chất: liên kết hóa học (trao đổi </a:t>
                      </a:r>
                      <a:r>
                        <a:rPr lang="vi-VN" sz="2000" err="1"/>
                        <a:t>ion</a:t>
                      </a:r>
                      <a:r>
                        <a:rPr lang="vi-VN" sz="2000"/>
                        <a:t> thuận nghịch) =&gt; Thuốc phóng thích thuốc vào u kéo dài và ổn định</a:t>
                      </a:r>
                    </a:p>
                  </a:txBody>
                  <a:tcPr/>
                </a:tc>
                <a:extLst>
                  <a:ext uri="{0D108BD9-81ED-4DB2-BD59-A6C34878D82A}">
                    <a16:rowId xmlns:a16="http://schemas.microsoft.com/office/drawing/2014/main" val="3186499590"/>
                  </a:ext>
                </a:extLst>
              </a:tr>
            </a:tbl>
          </a:graphicData>
        </a:graphic>
      </p:graphicFrame>
      <p:sp>
        <p:nvSpPr>
          <p:cNvPr id="5" name="Hộp Văn bản 4">
            <a:extLst>
              <a:ext uri="{FF2B5EF4-FFF2-40B4-BE49-F238E27FC236}">
                <a16:creationId xmlns:a16="http://schemas.microsoft.com/office/drawing/2014/main" id="{286B9C2D-9388-E650-F3B3-608762067364}"/>
              </a:ext>
            </a:extLst>
          </p:cNvPr>
          <p:cNvSpPr txBox="1"/>
          <p:nvPr/>
        </p:nvSpPr>
        <p:spPr>
          <a:xfrm>
            <a:off x="7666090" y="5911017"/>
            <a:ext cx="4896959" cy="369332"/>
          </a:xfrm>
          <a:prstGeom prst="rect">
            <a:avLst/>
          </a:prstGeom>
          <a:noFill/>
        </p:spPr>
        <p:txBody>
          <a:bodyPr wrap="square" rtlCol="0">
            <a:spAutoFit/>
          </a:bodyPr>
          <a:lstStyle/>
          <a:p>
            <a:pPr algn="l"/>
            <a:r>
              <a:rPr lang="vi-VN" i="1" err="1"/>
              <a:t>Slide</a:t>
            </a:r>
            <a:r>
              <a:rPr lang="vi-VN" i="1"/>
              <a:t> bài giảng- BM CĐHA- UMP</a:t>
            </a:r>
          </a:p>
        </p:txBody>
      </p:sp>
      <p:sp>
        <p:nvSpPr>
          <p:cNvPr id="6" name="Tiêu đề 5">
            <a:extLst>
              <a:ext uri="{FF2B5EF4-FFF2-40B4-BE49-F238E27FC236}">
                <a16:creationId xmlns:a16="http://schemas.microsoft.com/office/drawing/2014/main" id="{C45BE1DB-A089-77A7-2DA7-10A9F3226422}"/>
              </a:ext>
            </a:extLst>
          </p:cNvPr>
          <p:cNvSpPr>
            <a:spLocks noGrp="1"/>
          </p:cNvSpPr>
          <p:nvPr>
            <p:ph type="title"/>
          </p:nvPr>
        </p:nvSpPr>
        <p:spPr>
          <a:xfrm>
            <a:off x="1470025" y="-2616614"/>
            <a:ext cx="10515600" cy="1325563"/>
          </a:xfrm>
        </p:spPr>
        <p:txBody>
          <a:bodyPr/>
          <a:lstStyle/>
          <a:p>
            <a:endParaRPr lang="vi-VN"/>
          </a:p>
        </p:txBody>
      </p:sp>
      <p:sp>
        <p:nvSpPr>
          <p:cNvPr id="8" name="Hộp Văn bản 7">
            <a:extLst>
              <a:ext uri="{FF2B5EF4-FFF2-40B4-BE49-F238E27FC236}">
                <a16:creationId xmlns:a16="http://schemas.microsoft.com/office/drawing/2014/main" id="{09801A31-71E3-1B4A-FA32-149447ABA983}"/>
              </a:ext>
            </a:extLst>
          </p:cNvPr>
          <p:cNvSpPr txBox="1"/>
          <p:nvPr/>
        </p:nvSpPr>
        <p:spPr>
          <a:xfrm>
            <a:off x="6193241" y="6322244"/>
            <a:ext cx="5792384" cy="369332"/>
          </a:xfrm>
          <a:prstGeom prst="rect">
            <a:avLst/>
          </a:prstGeom>
          <a:noFill/>
        </p:spPr>
        <p:txBody>
          <a:bodyPr wrap="square">
            <a:spAutoFit/>
          </a:bodyPr>
          <a:lstStyle/>
          <a:p>
            <a:r>
              <a:rPr lang="vi-VN" i="1" err="1"/>
              <a:t>Rajat</a:t>
            </a:r>
            <a:r>
              <a:rPr lang="vi-VN" i="1"/>
              <a:t> </a:t>
            </a:r>
            <a:r>
              <a:rPr lang="vi-VN" i="1" err="1"/>
              <a:t>Chand</a:t>
            </a:r>
            <a:r>
              <a:rPr lang="vi-VN" i="1"/>
              <a:t>, </a:t>
            </a:r>
            <a:r>
              <a:rPr lang="vi-VN" i="1" err="1"/>
              <a:t>Essential</a:t>
            </a:r>
            <a:r>
              <a:rPr lang="vi-VN" i="1"/>
              <a:t> </a:t>
            </a:r>
            <a:r>
              <a:rPr lang="vi-VN" i="1" err="1"/>
              <a:t>interventional</a:t>
            </a:r>
            <a:r>
              <a:rPr lang="vi-VN" i="1"/>
              <a:t> </a:t>
            </a:r>
            <a:r>
              <a:rPr lang="vi-VN" i="1" err="1"/>
              <a:t>radiology</a:t>
            </a:r>
            <a:r>
              <a:rPr lang="vi-VN" i="1"/>
              <a:t> review</a:t>
            </a:r>
          </a:p>
        </p:txBody>
      </p:sp>
    </p:spTree>
    <p:extLst>
      <p:ext uri="{BB962C8B-B14F-4D97-AF65-F5344CB8AC3E}">
        <p14:creationId xmlns:p14="http://schemas.microsoft.com/office/powerpoint/2010/main" val="248314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A38FD-B9A9-64DF-EBAD-5BA5137C5BA0}"/>
              </a:ext>
            </a:extLst>
          </p:cNvPr>
          <p:cNvSpPr>
            <a:spLocks noGrp="1"/>
          </p:cNvSpPr>
          <p:nvPr>
            <p:ph type="title" idx="4294967295"/>
          </p:nvPr>
        </p:nvSpPr>
        <p:spPr>
          <a:xfrm>
            <a:off x="460076" y="100881"/>
            <a:ext cx="11147425" cy="720607"/>
          </a:xfrm>
          <a:solidFill>
            <a:schemeClr val="accent1">
              <a:lumMod val="20000"/>
              <a:lumOff val="80000"/>
            </a:schemeClr>
          </a:solidFill>
        </p:spPr>
        <p:txBody>
          <a:bodyPr vert="horz" lIns="91440" tIns="45720" rIns="91440" bIns="45720" rtlCol="0" anchor="ctr">
            <a:normAutofit/>
          </a:bodyPr>
          <a:lstStyle/>
          <a:p>
            <a:pPr algn="ctr">
              <a:lnSpc>
                <a:spcPct val="100000"/>
              </a:lnSpc>
            </a:pPr>
            <a:r>
              <a:rPr lang="en-US" sz="3200" b="1">
                <a:latin typeface="Arial"/>
                <a:cs typeface="Arial"/>
              </a:rPr>
              <a:t>PHÂN LOẠI</a:t>
            </a:r>
          </a:p>
        </p:txBody>
      </p:sp>
      <p:sp>
        <p:nvSpPr>
          <p:cNvPr id="4" name="Text Placeholder 3">
            <a:extLst>
              <a:ext uri="{FF2B5EF4-FFF2-40B4-BE49-F238E27FC236}">
                <a16:creationId xmlns:a16="http://schemas.microsoft.com/office/drawing/2014/main" id="{3CEB7CAE-BB15-4652-4EBF-8CFD32D16C68}"/>
              </a:ext>
            </a:extLst>
          </p:cNvPr>
          <p:cNvSpPr>
            <a:spLocks noGrp="1"/>
          </p:cNvSpPr>
          <p:nvPr>
            <p:ph type="body" idx="4294967295"/>
          </p:nvPr>
        </p:nvSpPr>
        <p:spPr>
          <a:xfrm>
            <a:off x="531963" y="919462"/>
            <a:ext cx="3894977" cy="3209985"/>
          </a:xfrm>
          <a:ln>
            <a:solidFill>
              <a:schemeClr val="bg2">
                <a:lumMod val="25000"/>
              </a:schemeClr>
            </a:solidFill>
          </a:ln>
        </p:spPr>
        <p:txBody>
          <a:bodyPr lIns="109728" tIns="109728" rIns="109728" bIns="91440" anchor="t">
            <a:normAutofit/>
          </a:bodyPr>
          <a:lstStyle/>
          <a:p>
            <a:pPr>
              <a:lnSpc>
                <a:spcPct val="100000"/>
              </a:lnSpc>
            </a:pPr>
            <a:r>
              <a:rPr lang="en-US" sz="2000" b="1">
                <a:latin typeface="Arial"/>
                <a:cs typeface="Arial"/>
              </a:rPr>
              <a:t>CAN THIỆP NGOẠI MẠCH</a:t>
            </a:r>
            <a:endParaRPr lang="en-US" sz="2000">
              <a:latin typeface="Arial"/>
              <a:cs typeface="Arial"/>
            </a:endParaRPr>
          </a:p>
          <a:p>
            <a:pPr>
              <a:lnSpc>
                <a:spcPct val="100000"/>
              </a:lnSpc>
            </a:pPr>
            <a:r>
              <a:rPr lang="en-US" sz="2000">
                <a:latin typeface="Arial"/>
                <a:cs typeface="Arial"/>
              </a:rPr>
              <a:t>Sinh </a:t>
            </a:r>
            <a:r>
              <a:rPr lang="en-US" sz="2000" err="1">
                <a:latin typeface="Arial"/>
                <a:cs typeface="Arial"/>
              </a:rPr>
              <a:t>thiết</a:t>
            </a:r>
            <a:r>
              <a:rPr lang="en-US" sz="2000">
                <a:latin typeface="Arial"/>
                <a:cs typeface="Arial"/>
              </a:rPr>
              <a:t>, FNA</a:t>
            </a:r>
          </a:p>
          <a:p>
            <a:pPr>
              <a:lnSpc>
                <a:spcPct val="100000"/>
              </a:lnSpc>
            </a:pPr>
            <a:r>
              <a:rPr lang="en-US" sz="2000">
                <a:latin typeface="Arial"/>
                <a:cs typeface="Arial"/>
              </a:rPr>
              <a:t>RFA, MWA</a:t>
            </a:r>
          </a:p>
          <a:p>
            <a:pPr>
              <a:lnSpc>
                <a:spcPct val="100000"/>
              </a:lnSpc>
            </a:pPr>
            <a:r>
              <a:rPr lang="en-US" sz="2000" err="1">
                <a:latin typeface="Arial"/>
                <a:cs typeface="Arial"/>
              </a:rPr>
              <a:t>Chọc</a:t>
            </a:r>
            <a:r>
              <a:rPr lang="en-US" sz="2000">
                <a:latin typeface="Arial"/>
                <a:cs typeface="Arial"/>
              </a:rPr>
              <a:t> </a:t>
            </a:r>
            <a:r>
              <a:rPr lang="en-US" sz="2000" err="1">
                <a:latin typeface="Arial"/>
                <a:cs typeface="Arial"/>
              </a:rPr>
              <a:t>hút</a:t>
            </a:r>
            <a:r>
              <a:rPr lang="en-US" sz="2000">
                <a:latin typeface="Arial"/>
                <a:cs typeface="Arial"/>
              </a:rPr>
              <a:t>, </a:t>
            </a:r>
            <a:r>
              <a:rPr lang="en-US" sz="2000" err="1">
                <a:latin typeface="Arial"/>
                <a:cs typeface="Arial"/>
              </a:rPr>
              <a:t>Dẫn</a:t>
            </a:r>
            <a:r>
              <a:rPr lang="en-US" sz="2000">
                <a:latin typeface="Arial"/>
                <a:cs typeface="Arial"/>
              </a:rPr>
              <a:t> </a:t>
            </a:r>
            <a:r>
              <a:rPr lang="en-US" sz="2000" err="1">
                <a:latin typeface="Arial"/>
                <a:cs typeface="Arial"/>
              </a:rPr>
              <a:t>lưu</a:t>
            </a:r>
            <a:endParaRPr lang="en-US" sz="2000">
              <a:latin typeface="Arial"/>
              <a:cs typeface="Arial"/>
            </a:endParaRPr>
          </a:p>
          <a:p>
            <a:pPr>
              <a:lnSpc>
                <a:spcPct val="100000"/>
              </a:lnSpc>
            </a:pPr>
            <a:r>
              <a:rPr lang="en-US" sz="2000" err="1">
                <a:latin typeface="Arial"/>
                <a:cs typeface="Arial"/>
              </a:rPr>
              <a:t>Đổ</a:t>
            </a:r>
            <a:r>
              <a:rPr lang="en-US" sz="2000">
                <a:latin typeface="Arial"/>
                <a:cs typeface="Arial"/>
              </a:rPr>
              <a:t> xi </a:t>
            </a:r>
            <a:r>
              <a:rPr lang="en-US" sz="2000" err="1">
                <a:latin typeface="Arial"/>
                <a:cs typeface="Arial"/>
              </a:rPr>
              <a:t>măng</a:t>
            </a:r>
            <a:r>
              <a:rPr lang="en-US" sz="2000">
                <a:latin typeface="Arial"/>
                <a:cs typeface="Arial"/>
              </a:rPr>
              <a:t> </a:t>
            </a:r>
            <a:r>
              <a:rPr lang="en-US" sz="2000" err="1">
                <a:latin typeface="Arial"/>
                <a:cs typeface="Arial"/>
              </a:rPr>
              <a:t>đốt</a:t>
            </a:r>
            <a:r>
              <a:rPr lang="en-US" sz="2000">
                <a:latin typeface="Arial"/>
                <a:cs typeface="Arial"/>
              </a:rPr>
              <a:t> </a:t>
            </a:r>
            <a:r>
              <a:rPr lang="en-US" sz="2000" err="1">
                <a:latin typeface="Arial"/>
                <a:cs typeface="Arial"/>
              </a:rPr>
              <a:t>sống</a:t>
            </a:r>
            <a:endParaRPr lang="en-US" sz="2000">
              <a:latin typeface="Arial"/>
              <a:cs typeface="Arial"/>
            </a:endParaRPr>
          </a:p>
          <a:p>
            <a:pPr>
              <a:lnSpc>
                <a:spcPct val="100000"/>
              </a:lnSpc>
            </a:pPr>
            <a:r>
              <a:rPr lang="en-US" sz="2000">
                <a:latin typeface="Arial"/>
                <a:cs typeface="Arial"/>
              </a:rPr>
              <a:t>VABB</a:t>
            </a:r>
          </a:p>
          <a:p>
            <a:pPr>
              <a:lnSpc>
                <a:spcPct val="100000"/>
              </a:lnSpc>
            </a:pPr>
            <a:r>
              <a:rPr lang="en-US" sz="2000">
                <a:latin typeface="Arial"/>
                <a:cs typeface="Arial"/>
              </a:rPr>
              <a:t>…</a:t>
            </a:r>
          </a:p>
          <a:p>
            <a:pPr>
              <a:lnSpc>
                <a:spcPct val="113999"/>
              </a:lnSpc>
            </a:pPr>
            <a:endParaRPr lang="en-US">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BF647A87-BC5D-48EF-A4D7-B00E59E27A7A}"/>
              </a:ext>
            </a:extLst>
          </p:cNvPr>
          <p:cNvSpPr>
            <a:spLocks noGrp="1"/>
          </p:cNvSpPr>
          <p:nvPr>
            <p:ph type="body" sz="quarter" idx="4294967295"/>
          </p:nvPr>
        </p:nvSpPr>
        <p:spPr>
          <a:xfrm>
            <a:off x="4428226" y="919285"/>
            <a:ext cx="3433313" cy="3210074"/>
          </a:xfrm>
          <a:ln>
            <a:solidFill>
              <a:schemeClr val="tx1">
                <a:lumMod val="85000"/>
                <a:lumOff val="15000"/>
              </a:schemeClr>
            </a:solidFill>
          </a:ln>
        </p:spPr>
        <p:txBody>
          <a:bodyPr lIns="109728" tIns="109728" rIns="109728" bIns="91440" anchor="t">
            <a:normAutofit/>
          </a:bodyPr>
          <a:lstStyle/>
          <a:p>
            <a:r>
              <a:rPr lang="en-US" sz="2000" b="1">
                <a:latin typeface="Arial"/>
                <a:cs typeface="Arial"/>
              </a:rPr>
              <a:t>CAN THIỆP NÔI MẠCH</a:t>
            </a:r>
          </a:p>
          <a:p>
            <a:pPr>
              <a:lnSpc>
                <a:spcPct val="113999"/>
              </a:lnSpc>
            </a:pPr>
            <a:r>
              <a:rPr lang="en-US" sz="2000">
                <a:latin typeface="Arial"/>
                <a:cs typeface="Arial"/>
              </a:rPr>
              <a:t>TAE</a:t>
            </a:r>
          </a:p>
          <a:p>
            <a:pPr>
              <a:lnSpc>
                <a:spcPct val="113999"/>
              </a:lnSpc>
            </a:pPr>
            <a:r>
              <a:rPr lang="en-US" sz="2000">
                <a:latin typeface="Arial"/>
                <a:cs typeface="Arial"/>
              </a:rPr>
              <a:t>TACE</a:t>
            </a:r>
          </a:p>
          <a:p>
            <a:pPr>
              <a:lnSpc>
                <a:spcPct val="113999"/>
              </a:lnSpc>
            </a:pPr>
            <a:r>
              <a:rPr lang="en-US" sz="2000">
                <a:latin typeface="Arial"/>
                <a:cs typeface="Arial"/>
              </a:rPr>
              <a:t>TIPS</a:t>
            </a:r>
          </a:p>
          <a:p>
            <a:pPr>
              <a:lnSpc>
                <a:spcPct val="113999"/>
              </a:lnSpc>
            </a:pPr>
            <a:r>
              <a:rPr lang="en-US" sz="2000">
                <a:latin typeface="Arial"/>
                <a:cs typeface="Arial"/>
              </a:rPr>
              <a:t>BRTO</a:t>
            </a:r>
            <a:endParaRPr lang="en-US" sz="2000">
              <a:latin typeface="Arial" panose="020B0604020202020204" pitchFamily="34" charset="0"/>
              <a:ea typeface="Calibri"/>
              <a:cs typeface="Arial" panose="020B0604020202020204" pitchFamily="34" charset="0"/>
            </a:endParaRPr>
          </a:p>
          <a:p>
            <a:pPr>
              <a:lnSpc>
                <a:spcPct val="113999"/>
              </a:lnSpc>
            </a:pPr>
            <a:r>
              <a:rPr lang="en-US" sz="2000">
                <a:latin typeface="Arial"/>
                <a:cs typeface="Arial"/>
              </a:rPr>
              <a:t>...</a:t>
            </a:r>
          </a:p>
          <a:p>
            <a:pPr>
              <a:lnSpc>
                <a:spcPct val="113999"/>
              </a:lnSpc>
            </a:pPr>
            <a:endParaRPr lang="en-US" b="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524CBB-735D-9F45-29F3-EC679D7C141F}"/>
              </a:ext>
            </a:extLst>
          </p:cNvPr>
          <p:cNvSpPr txBox="1"/>
          <p:nvPr/>
        </p:nvSpPr>
        <p:spPr>
          <a:xfrm>
            <a:off x="7990703" y="924037"/>
            <a:ext cx="3332438" cy="3077766"/>
          </a:xfrm>
          <a:prstGeom prst="rect">
            <a:avLst/>
          </a:prstGeom>
          <a:solidFill>
            <a:schemeClr val="accent5">
              <a:lumMod val="20000"/>
              <a:lumOff val="80000"/>
            </a:schemeClr>
          </a:solid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000" b="1">
                <a:latin typeface="Arial"/>
                <a:cs typeface="Arial"/>
              </a:rPr>
              <a:t>DỰA VÀO VỊ TRÍ:</a:t>
            </a:r>
          </a:p>
          <a:p>
            <a:pPr marL="342900" indent="-342900">
              <a:spcBef>
                <a:spcPts val="1000"/>
              </a:spcBef>
              <a:buFont typeface="Arial" panose="020B0604020202020204" pitchFamily="34" charset="0"/>
              <a:buChar char="•"/>
            </a:pPr>
            <a:r>
              <a:rPr lang="en-US" sz="2000" err="1">
                <a:latin typeface="Arial"/>
                <a:cs typeface="Arial"/>
              </a:rPr>
              <a:t>Thần</a:t>
            </a:r>
            <a:r>
              <a:rPr lang="en-US" sz="2000">
                <a:latin typeface="Arial"/>
                <a:cs typeface="Arial"/>
              </a:rPr>
              <a:t> </a:t>
            </a:r>
            <a:r>
              <a:rPr lang="en-US" sz="2000" err="1">
                <a:latin typeface="Arial"/>
                <a:cs typeface="Arial"/>
              </a:rPr>
              <a:t>kinh</a:t>
            </a:r>
            <a:endParaRPr lang="en-US" sz="2000">
              <a:latin typeface="Arial"/>
              <a:cs typeface="Arial"/>
            </a:endParaRPr>
          </a:p>
          <a:p>
            <a:pPr marL="342900" indent="-342900">
              <a:spcBef>
                <a:spcPts val="1000"/>
              </a:spcBef>
              <a:buFont typeface="Arial" panose="020B0604020202020204" pitchFamily="34" charset="0"/>
              <a:buChar char="•"/>
            </a:pPr>
            <a:r>
              <a:rPr lang="en-US" sz="2000">
                <a:latin typeface="Arial"/>
                <a:cs typeface="Arial"/>
              </a:rPr>
              <a:t>Tim </a:t>
            </a:r>
            <a:r>
              <a:rPr lang="en-US" sz="2000" err="1">
                <a:latin typeface="Arial"/>
                <a:cs typeface="Arial"/>
              </a:rPr>
              <a:t>mạch</a:t>
            </a:r>
            <a:endParaRPr lang="en-US" sz="2000">
              <a:latin typeface="Arial"/>
              <a:cs typeface="Arial"/>
            </a:endParaRPr>
          </a:p>
          <a:p>
            <a:pPr marL="342900" indent="-342900">
              <a:spcBef>
                <a:spcPts val="1000"/>
              </a:spcBef>
              <a:buFont typeface="Arial" panose="020B0604020202020204" pitchFamily="34" charset="0"/>
              <a:buChar char="•"/>
            </a:pPr>
            <a:r>
              <a:rPr lang="en-US" sz="2000" err="1">
                <a:latin typeface="Arial"/>
                <a:cs typeface="Arial"/>
              </a:rPr>
              <a:t>Bụng</a:t>
            </a:r>
            <a:r>
              <a:rPr lang="en-US" sz="2000">
                <a:latin typeface="Arial"/>
                <a:cs typeface="Arial"/>
              </a:rPr>
              <a:t> </a:t>
            </a:r>
            <a:r>
              <a:rPr lang="en-US" sz="2000" err="1">
                <a:latin typeface="Arial"/>
                <a:cs typeface="Arial"/>
              </a:rPr>
              <a:t>chậu</a:t>
            </a:r>
            <a:endParaRPr lang="en-US" sz="2000">
              <a:latin typeface="Arial"/>
              <a:cs typeface="Arial"/>
            </a:endParaRPr>
          </a:p>
          <a:p>
            <a:pPr marL="342900" indent="-342900">
              <a:spcBef>
                <a:spcPts val="1000"/>
              </a:spcBef>
              <a:buFont typeface="Arial" panose="020B0604020202020204" pitchFamily="34" charset="0"/>
              <a:buChar char="•"/>
            </a:pPr>
            <a:r>
              <a:rPr lang="en-US" sz="2000" err="1">
                <a:latin typeface="Arial"/>
                <a:cs typeface="Arial"/>
              </a:rPr>
              <a:t>Lồng</a:t>
            </a:r>
            <a:r>
              <a:rPr lang="en-US" sz="2000">
                <a:latin typeface="Arial"/>
                <a:cs typeface="Arial"/>
              </a:rPr>
              <a:t> </a:t>
            </a:r>
            <a:r>
              <a:rPr lang="en-US" sz="2000" err="1">
                <a:latin typeface="Arial"/>
                <a:cs typeface="Arial"/>
              </a:rPr>
              <a:t>ngực</a:t>
            </a:r>
            <a:endParaRPr lang="en-US" sz="2000">
              <a:latin typeface="Arial"/>
              <a:cs typeface="Arial"/>
            </a:endParaRPr>
          </a:p>
          <a:p>
            <a:pPr marL="342900" indent="-342900">
              <a:spcBef>
                <a:spcPts val="1000"/>
              </a:spcBef>
              <a:buFont typeface="Arial" panose="020B0604020202020204" pitchFamily="34" charset="0"/>
              <a:buChar char="•"/>
            </a:pPr>
            <a:r>
              <a:rPr lang="en-US" sz="2000">
                <a:latin typeface="Arial"/>
                <a:cs typeface="Arial"/>
              </a:rPr>
              <a:t>Chi</a:t>
            </a:r>
          </a:p>
          <a:p>
            <a:pPr marL="342900" indent="-342900">
              <a:spcBef>
                <a:spcPts val="1000"/>
              </a:spcBef>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0597F421-F797-AE84-9C63-2580B7DAE0FD}"/>
              </a:ext>
            </a:extLst>
          </p:cNvPr>
          <p:cNvSpPr txBox="1">
            <a:spLocks/>
          </p:cNvSpPr>
          <p:nvPr/>
        </p:nvSpPr>
        <p:spPr>
          <a:xfrm>
            <a:off x="182707" y="4285199"/>
            <a:ext cx="11375076" cy="721359"/>
          </a:xfrm>
          <a:prstGeom prst="rect">
            <a:avLst/>
          </a:prstGeom>
          <a:solidFill>
            <a:schemeClr val="accent1">
              <a:lumMod val="20000"/>
              <a:lumOff val="80000"/>
            </a:schemeClr>
          </a:solidFill>
        </p:spPr>
        <p:txBody>
          <a:bodyPr/>
          <a:lstStyle>
            <a:lvl1pPr algn="l" defTabSz="914400" rtl="0" eaLnBrk="1" latinLnBrk="0" hangingPunct="1">
              <a:lnSpc>
                <a:spcPct val="110000"/>
              </a:lnSpc>
              <a:spcBef>
                <a:spcPct val="0"/>
              </a:spcBef>
              <a:buNone/>
              <a:defRPr sz="6600" kern="1200">
                <a:solidFill>
                  <a:schemeClr val="tx1"/>
                </a:solidFill>
                <a:latin typeface="+mj-lt"/>
                <a:ea typeface="+mj-ea"/>
                <a:cs typeface="+mj-cs"/>
              </a:defRPr>
            </a:lvl1pPr>
          </a:lstStyle>
          <a:p>
            <a:pPr algn="ctr"/>
            <a:r>
              <a:rPr lang="en-US" sz="3200" b="1">
                <a:latin typeface="Arial"/>
                <a:cs typeface="Arial"/>
              </a:rPr>
              <a:t>VAI TRÒ HÌNH ẢNH HỌC CAN THIỆP</a:t>
            </a:r>
          </a:p>
        </p:txBody>
      </p:sp>
      <p:sp>
        <p:nvSpPr>
          <p:cNvPr id="9" name="Content Placeholder 2">
            <a:extLst>
              <a:ext uri="{FF2B5EF4-FFF2-40B4-BE49-F238E27FC236}">
                <a16:creationId xmlns:a16="http://schemas.microsoft.com/office/drawing/2014/main" id="{86AE1F1B-1AA8-547C-9650-5E28D3491FBD}"/>
              </a:ext>
            </a:extLst>
          </p:cNvPr>
          <p:cNvSpPr txBox="1">
            <a:spLocks/>
          </p:cNvSpPr>
          <p:nvPr/>
        </p:nvSpPr>
        <p:spPr>
          <a:xfrm>
            <a:off x="182707" y="5010508"/>
            <a:ext cx="5849429" cy="1466701"/>
          </a:xfrm>
          <a:prstGeom prst="rect">
            <a:avLst/>
          </a:prstGeom>
          <a:ln>
            <a:solidFill>
              <a:schemeClr val="tx1">
                <a:lumMod val="85000"/>
                <a:lumOff val="15000"/>
              </a:schemeClr>
            </a:solidFill>
          </a:ln>
        </p:spPr>
        <p:txBody>
          <a:bodyPr lIns="109728" tIns="109728" rIns="109728" bIns="91440" anchor="t"/>
          <a:lst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latin typeface="Arial"/>
                <a:cs typeface="Calibri"/>
              </a:rPr>
              <a:t>CHẨN ĐOÁN</a:t>
            </a:r>
          </a:p>
          <a:p>
            <a:pPr marL="342900" indent="-342900">
              <a:lnSpc>
                <a:spcPct val="100000"/>
              </a:lnSpc>
              <a:buFont typeface="Wingdings" panose="020B0604020202020204" pitchFamily="34" charset="0"/>
              <a:buChar char="ü"/>
            </a:pPr>
            <a:r>
              <a:rPr lang="en-US" sz="2000" i="1">
                <a:latin typeface="Arial"/>
                <a:ea typeface="+mn-lt"/>
                <a:cs typeface="+mn-lt"/>
              </a:rPr>
              <a:t>Chẩn đoán các tổn thương mạch máu</a:t>
            </a:r>
            <a:endParaRPr lang="en-US" sz="2000" i="1">
              <a:latin typeface="Arial"/>
              <a:cs typeface="Calibri"/>
            </a:endParaRPr>
          </a:p>
          <a:p>
            <a:pPr marL="342900" indent="-342900">
              <a:lnSpc>
                <a:spcPct val="100000"/>
              </a:lnSpc>
              <a:buFont typeface="Wingdings" panose="020B0604020202020204" pitchFamily="34" charset="0"/>
              <a:buChar char="ü"/>
            </a:pPr>
            <a:r>
              <a:rPr lang="en-US" sz="2000" i="1">
                <a:latin typeface="Arial"/>
                <a:cs typeface="Calibri"/>
              </a:rPr>
              <a:t>Sinh thiết</a:t>
            </a:r>
            <a:endParaRPr lang="en-US" sz="2000">
              <a:latin typeface="Arial"/>
              <a:cs typeface="Calibri"/>
            </a:endParaRPr>
          </a:p>
          <a:p>
            <a:pPr>
              <a:lnSpc>
                <a:spcPct val="113999"/>
              </a:lnSpc>
            </a:pPr>
            <a:endParaRPr lang="en-US">
              <a:latin typeface="Arial"/>
              <a:cs typeface="Calibri"/>
            </a:endParaRPr>
          </a:p>
        </p:txBody>
      </p:sp>
      <p:sp>
        <p:nvSpPr>
          <p:cNvPr id="11" name="Content Placeholder 3">
            <a:extLst>
              <a:ext uri="{FF2B5EF4-FFF2-40B4-BE49-F238E27FC236}">
                <a16:creationId xmlns:a16="http://schemas.microsoft.com/office/drawing/2014/main" id="{C9499E09-F465-A236-54D6-7739D0FC2E90}"/>
              </a:ext>
            </a:extLst>
          </p:cNvPr>
          <p:cNvSpPr txBox="1">
            <a:spLocks/>
          </p:cNvSpPr>
          <p:nvPr/>
        </p:nvSpPr>
        <p:spPr>
          <a:xfrm>
            <a:off x="6027083" y="5010509"/>
            <a:ext cx="5458815" cy="1466699"/>
          </a:xfrm>
          <a:prstGeom prst="rect">
            <a:avLst/>
          </a:prstGeom>
          <a:ln>
            <a:solidFill>
              <a:schemeClr val="tx1">
                <a:lumMod val="85000"/>
                <a:lumOff val="15000"/>
              </a:schemeClr>
            </a:solidFill>
          </a:ln>
        </p:spPr>
        <p:txBody>
          <a:bodyPr lIns="109728" tIns="109728" rIns="109728" bIns="91440" anchor="t"/>
          <a:lst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a:latin typeface="Arial"/>
                <a:cs typeface="Calibri"/>
              </a:rPr>
              <a:t>ĐIỀU TRỊ</a:t>
            </a:r>
            <a:endParaRPr lang="en-US" sz="2000">
              <a:latin typeface="Arial"/>
              <a:cs typeface="Arial"/>
            </a:endParaRPr>
          </a:p>
          <a:p>
            <a:pPr marL="342900" indent="-342900">
              <a:lnSpc>
                <a:spcPct val="100000"/>
              </a:lnSpc>
              <a:buFont typeface="Wingdings" panose="020B0604020202020204" pitchFamily="34" charset="0"/>
              <a:buChar char="ü"/>
            </a:pPr>
            <a:r>
              <a:rPr lang="en-US" sz="2000" i="1">
                <a:latin typeface="Arial"/>
                <a:cs typeface="Calibri"/>
              </a:rPr>
              <a:t>Liên quan mạch máu</a:t>
            </a:r>
            <a:endParaRPr lang="en-US" sz="2000">
              <a:latin typeface="Arial"/>
              <a:cs typeface="Calibri"/>
            </a:endParaRPr>
          </a:p>
          <a:p>
            <a:pPr marL="342900" indent="-342900">
              <a:lnSpc>
                <a:spcPct val="100000"/>
              </a:lnSpc>
              <a:buFont typeface="Wingdings" panose="020B0604020202020204" pitchFamily="34" charset="0"/>
              <a:buChar char="ü"/>
            </a:pPr>
            <a:r>
              <a:rPr lang="en-US" sz="2000" i="1">
                <a:latin typeface="Arial"/>
                <a:cs typeface="Calibri"/>
              </a:rPr>
              <a:t>Không liên quan mạch máu</a:t>
            </a:r>
            <a:endParaRPr lang="en-US" sz="2000">
              <a:latin typeface="Arial"/>
              <a:ea typeface="+mn-lt"/>
              <a:cs typeface="+mn-lt"/>
            </a:endParaRPr>
          </a:p>
          <a:p>
            <a:pPr marL="342900" indent="-342900">
              <a:lnSpc>
                <a:spcPct val="100000"/>
              </a:lnSpc>
              <a:buFont typeface="Arial" panose="020B0604020202020204" pitchFamily="34" charset="0"/>
              <a:buChar char="•"/>
            </a:pPr>
            <a:endParaRPr lang="en-US" sz="2000">
              <a:latin typeface="Arial"/>
              <a:ea typeface="+mn-lt"/>
              <a:cs typeface="+mn-lt"/>
            </a:endParaRPr>
          </a:p>
          <a:p>
            <a:pPr marL="342900" indent="-342900">
              <a:lnSpc>
                <a:spcPct val="113999"/>
              </a:lnSpc>
              <a:buFont typeface="Wingdings" panose="020B0604020202020204" pitchFamily="34" charset="0"/>
              <a:buChar char="ü"/>
            </a:pPr>
            <a:endParaRPr lang="en-US" i="1">
              <a:cs typeface="Calibri"/>
            </a:endParaRPr>
          </a:p>
        </p:txBody>
      </p:sp>
    </p:spTree>
    <p:extLst>
      <p:ext uri="{BB962C8B-B14F-4D97-AF65-F5344CB8AC3E}">
        <p14:creationId xmlns:p14="http://schemas.microsoft.com/office/powerpoint/2010/main" val="2200438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2E46D101-162B-03BC-F1D0-ABCB3B9FFB55}"/>
              </a:ext>
            </a:extLst>
          </p:cNvPr>
          <p:cNvSpPr>
            <a:spLocks noGrp="1"/>
          </p:cNvSpPr>
          <p:nvPr>
            <p:ph sz="half" idx="4294967295"/>
          </p:nvPr>
        </p:nvSpPr>
        <p:spPr>
          <a:xfrm>
            <a:off x="164472" y="1348932"/>
            <a:ext cx="6224975" cy="4320054"/>
          </a:xfrm>
          <a:ln>
            <a:solidFill>
              <a:schemeClr val="accent1"/>
            </a:solidFill>
          </a:ln>
        </p:spPr>
        <p:txBody>
          <a:bodyPr lIns="109728" tIns="109728" rIns="109728" bIns="91440" anchor="t">
            <a:normAutofit/>
          </a:bodyPr>
          <a:lstStyle/>
          <a:p>
            <a:pPr>
              <a:lnSpc>
                <a:spcPct val="150000"/>
              </a:lnSpc>
            </a:pPr>
            <a:r>
              <a:rPr lang="vi-VN" sz="2200">
                <a:latin typeface="Arial"/>
                <a:cs typeface="Arial"/>
              </a:rPr>
              <a:t> HCC không cắt bỏ được</a:t>
            </a:r>
            <a:endParaRPr lang="en-US" sz="2200">
              <a:latin typeface="Arial"/>
              <a:cs typeface="Arial"/>
            </a:endParaRPr>
          </a:p>
          <a:p>
            <a:pPr>
              <a:lnSpc>
                <a:spcPct val="150000"/>
              </a:lnSpc>
            </a:pPr>
            <a:r>
              <a:rPr lang="vi-VN" sz="2200">
                <a:latin typeface="Arial"/>
                <a:cs typeface="Arial"/>
              </a:rPr>
              <a:t> U còn chỉ định triệt căn ở vị trí khó can thiệp bằng cắt gan hay RFA</a:t>
            </a:r>
          </a:p>
          <a:p>
            <a:pPr>
              <a:lnSpc>
                <a:spcPct val="150000"/>
              </a:lnSpc>
            </a:pPr>
            <a:r>
              <a:rPr lang="vi-VN" sz="2200">
                <a:latin typeface="Arial"/>
                <a:cs typeface="Arial"/>
              </a:rPr>
              <a:t> Thuyên tắc TMC 1 bên trước khi cắt gan</a:t>
            </a:r>
          </a:p>
          <a:p>
            <a:pPr>
              <a:lnSpc>
                <a:spcPct val="150000"/>
              </a:lnSpc>
            </a:pPr>
            <a:r>
              <a:rPr lang="vi-VN" sz="2200">
                <a:latin typeface="Arial"/>
                <a:cs typeface="Calibri"/>
              </a:rPr>
              <a:t> Chờ ghép gan</a:t>
            </a:r>
          </a:p>
        </p:txBody>
      </p:sp>
      <p:sp>
        <p:nvSpPr>
          <p:cNvPr id="7" name="Tiêu đề 6">
            <a:extLst>
              <a:ext uri="{FF2B5EF4-FFF2-40B4-BE49-F238E27FC236}">
                <a16:creationId xmlns:a16="http://schemas.microsoft.com/office/drawing/2014/main" id="{46F5D816-4DFA-4F10-E375-F24CD3A49879}"/>
              </a:ext>
            </a:extLst>
          </p:cNvPr>
          <p:cNvSpPr txBox="1">
            <a:spLocks noGrp="1"/>
          </p:cNvSpPr>
          <p:nvPr>
            <p:ph type="title" idx="4294967295"/>
          </p:nvPr>
        </p:nvSpPr>
        <p:spPr>
          <a:xfrm>
            <a:off x="2319129" y="717207"/>
            <a:ext cx="9202795" cy="590931"/>
          </a:xfrm>
          <a:prstGeom prst="rect">
            <a:avLst/>
          </a:prstGeom>
          <a:noFill/>
        </p:spPr>
        <p:txBody>
          <a:bodyPr wrap="square" rtlCol="0">
            <a:spAutoFit/>
          </a:bodyPr>
          <a:lstStyle/>
          <a:p>
            <a:pPr algn="l"/>
            <a:r>
              <a:rPr lang="vi-VN" sz="3600" b="1">
                <a:latin typeface="Arial" panose="020B0604020202020204" pitchFamily="34" charset="0"/>
                <a:cs typeface="Arial" panose="020B0604020202020204" pitchFamily="34" charset="0"/>
              </a:rPr>
              <a:t>Chỉ định		        Chống chỉ định </a:t>
            </a:r>
          </a:p>
        </p:txBody>
      </p:sp>
      <p:sp>
        <p:nvSpPr>
          <p:cNvPr id="10" name="Chỗ dành sẵn cho Nội dung 3">
            <a:extLst>
              <a:ext uri="{FF2B5EF4-FFF2-40B4-BE49-F238E27FC236}">
                <a16:creationId xmlns:a16="http://schemas.microsoft.com/office/drawing/2014/main" id="{D7FB52B0-F5DE-DA54-BAE5-6518405EFF19}"/>
              </a:ext>
            </a:extLst>
          </p:cNvPr>
          <p:cNvSpPr>
            <a:spLocks noGrp="1"/>
          </p:cNvSpPr>
          <p:nvPr/>
        </p:nvSpPr>
        <p:spPr>
          <a:xfrm>
            <a:off x="6393577" y="1348932"/>
            <a:ext cx="5426889" cy="4309732"/>
          </a:xfrm>
          <a:prstGeom prst="rect">
            <a:avLst/>
          </a:prstGeom>
          <a:ln>
            <a:solidFill>
              <a:schemeClr val="accent2"/>
            </a:solidFill>
          </a:ln>
        </p:spPr>
        <p:txBody>
          <a:bodyPr lIns="109728" tIns="109728" rIns="109728" bIns="91440" anchor="t"/>
          <a:lst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a:buChar char="•"/>
            </a:pPr>
            <a:r>
              <a:rPr lang="vi-VN" sz="2200">
                <a:latin typeface="Arial"/>
                <a:cs typeface="Arial"/>
              </a:rPr>
              <a:t>Lan toả hay chiếm &gt;50% thể tích gan</a:t>
            </a:r>
            <a:endParaRPr lang="en-US" sz="2200">
              <a:latin typeface="Arial"/>
              <a:cs typeface="Arial"/>
            </a:endParaRPr>
          </a:p>
          <a:p>
            <a:pPr marL="342900" indent="-342900">
              <a:lnSpc>
                <a:spcPct val="150000"/>
              </a:lnSpc>
              <a:buFont typeface="Arial"/>
              <a:buChar char="•"/>
            </a:pPr>
            <a:r>
              <a:rPr lang="vi-VN" sz="2200"/>
              <a:t>Bệnh não gan </a:t>
            </a:r>
          </a:p>
          <a:p>
            <a:pPr marL="342900" indent="-342900">
              <a:lnSpc>
                <a:spcPct val="150000"/>
              </a:lnSpc>
              <a:buFont typeface="Arial"/>
              <a:buChar char="•"/>
            </a:pPr>
            <a:r>
              <a:rPr lang="vi-VN" sz="2200"/>
              <a:t>Huyết khối TMC chính, thông nối cửa chủ, dòng tĩnh mạch đảo ngược.</a:t>
            </a:r>
            <a:endParaRPr lang="vi-VN" sz="2200">
              <a:cs typeface="Arial" panose="020B0604020202020204" pitchFamily="34" charset="0"/>
            </a:endParaRPr>
          </a:p>
          <a:p>
            <a:pPr marL="342900" indent="-342900">
              <a:lnSpc>
                <a:spcPct val="150000"/>
              </a:lnSpc>
              <a:buFont typeface="Arial"/>
              <a:buChar char="•"/>
            </a:pPr>
            <a:r>
              <a:rPr lang="vi-VN" sz="2200"/>
              <a:t>Thông nối động tĩnh mạch lớn</a:t>
            </a:r>
            <a:endParaRPr lang="vi-VN" sz="2200">
              <a:cs typeface="Arial" panose="020B0604020202020204" pitchFamily="34" charset="0"/>
            </a:endParaRPr>
          </a:p>
          <a:p>
            <a:pPr marL="342900" indent="-342900">
              <a:lnSpc>
                <a:spcPct val="150000"/>
              </a:lnSpc>
              <a:buFont typeface="Arial"/>
              <a:buChar char="•"/>
            </a:pPr>
            <a:r>
              <a:rPr lang="vi-VN" sz="2200"/>
              <a:t>Suy thận</a:t>
            </a:r>
            <a:endParaRPr lang="vi-VN" sz="2200">
              <a:cs typeface="Arial" panose="020B0604020202020204" pitchFamily="34" charset="0"/>
            </a:endParaRPr>
          </a:p>
          <a:p>
            <a:pPr marL="342900" indent="-342900">
              <a:lnSpc>
                <a:spcPct val="150000"/>
              </a:lnSpc>
              <a:buFont typeface="Arial"/>
              <a:buChar char="•"/>
            </a:pPr>
            <a:r>
              <a:rPr lang="vi-VN" sz="2200"/>
              <a:t>Bệnh nặng đi kèm</a:t>
            </a:r>
            <a:endParaRPr lang="vi-VN" sz="2200">
              <a:cs typeface="Arial" panose="020B0604020202020204" pitchFamily="34" charset="0"/>
            </a:endParaRPr>
          </a:p>
        </p:txBody>
      </p:sp>
      <p:sp>
        <p:nvSpPr>
          <p:cNvPr id="4" name="Hộp Văn bản 3">
            <a:extLst>
              <a:ext uri="{FF2B5EF4-FFF2-40B4-BE49-F238E27FC236}">
                <a16:creationId xmlns:a16="http://schemas.microsoft.com/office/drawing/2014/main" id="{F10E20B2-F0B2-1977-4844-06C066730C5C}"/>
              </a:ext>
            </a:extLst>
          </p:cNvPr>
          <p:cNvSpPr txBox="1"/>
          <p:nvPr/>
        </p:nvSpPr>
        <p:spPr>
          <a:xfrm>
            <a:off x="6013705" y="6268708"/>
            <a:ext cx="5792384" cy="369332"/>
          </a:xfrm>
          <a:prstGeom prst="rect">
            <a:avLst/>
          </a:prstGeom>
          <a:noFill/>
        </p:spPr>
        <p:txBody>
          <a:bodyPr wrap="square">
            <a:spAutoFit/>
          </a:bodyPr>
          <a:lstStyle/>
          <a:p>
            <a:r>
              <a:rPr lang="vi-VN" i="1" err="1"/>
              <a:t>Rajat</a:t>
            </a:r>
            <a:r>
              <a:rPr lang="vi-VN" i="1"/>
              <a:t> </a:t>
            </a:r>
            <a:r>
              <a:rPr lang="vi-VN" i="1" err="1"/>
              <a:t>Chand</a:t>
            </a:r>
            <a:r>
              <a:rPr lang="vi-VN" i="1"/>
              <a:t>, </a:t>
            </a:r>
            <a:r>
              <a:rPr lang="vi-VN" i="1" err="1"/>
              <a:t>Essential</a:t>
            </a:r>
            <a:r>
              <a:rPr lang="vi-VN" i="1"/>
              <a:t> </a:t>
            </a:r>
            <a:r>
              <a:rPr lang="vi-VN" i="1" err="1"/>
              <a:t>interventional</a:t>
            </a:r>
            <a:r>
              <a:rPr lang="vi-VN" i="1"/>
              <a:t> </a:t>
            </a:r>
            <a:r>
              <a:rPr lang="vi-VN" i="1" err="1"/>
              <a:t>radiology</a:t>
            </a:r>
            <a:r>
              <a:rPr lang="vi-VN" i="1"/>
              <a:t> review</a:t>
            </a:r>
          </a:p>
        </p:txBody>
      </p:sp>
    </p:spTree>
    <p:extLst>
      <p:ext uri="{BB962C8B-B14F-4D97-AF65-F5344CB8AC3E}">
        <p14:creationId xmlns:p14="http://schemas.microsoft.com/office/powerpoint/2010/main" val="4019593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203585A-9D8A-5A68-3AF8-28697C7099AB}"/>
              </a:ext>
            </a:extLst>
          </p:cNvPr>
          <p:cNvSpPr>
            <a:spLocks noGrp="1"/>
          </p:cNvSpPr>
          <p:nvPr>
            <p:ph type="title"/>
          </p:nvPr>
        </p:nvSpPr>
        <p:spPr>
          <a:solidFill>
            <a:schemeClr val="accent1">
              <a:lumMod val="20000"/>
              <a:lumOff val="80000"/>
            </a:schemeClr>
          </a:solidFill>
        </p:spPr>
        <p:txBody>
          <a:bodyPr>
            <a:normAutofit/>
          </a:bodyPr>
          <a:lstStyle/>
          <a:p>
            <a:pPr algn="ctr"/>
            <a:r>
              <a:rPr lang="vi-VN" sz="5400" b="1">
                <a:latin typeface="Arial"/>
                <a:cs typeface="Arial"/>
              </a:rPr>
              <a:t>Quy trình</a:t>
            </a:r>
            <a:endParaRPr lang="en-US" sz="5400">
              <a:latin typeface="Arial"/>
              <a:cs typeface="Arial"/>
            </a:endParaRPr>
          </a:p>
        </p:txBody>
      </p:sp>
      <p:sp>
        <p:nvSpPr>
          <p:cNvPr id="3" name="Chỗ dành sẵn cho Nội dung 2">
            <a:extLst>
              <a:ext uri="{FF2B5EF4-FFF2-40B4-BE49-F238E27FC236}">
                <a16:creationId xmlns:a16="http://schemas.microsoft.com/office/drawing/2014/main" id="{5125DC0B-FAB2-F83F-892E-9E210E7E3402}"/>
              </a:ext>
            </a:extLst>
          </p:cNvPr>
          <p:cNvSpPr>
            <a:spLocks noGrp="1"/>
          </p:cNvSpPr>
          <p:nvPr>
            <p:ph idx="1"/>
          </p:nvPr>
        </p:nvSpPr>
        <p:spPr>
          <a:ln>
            <a:solidFill>
              <a:schemeClr val="accent1"/>
            </a:solidFill>
          </a:ln>
        </p:spPr>
        <p:txBody>
          <a:bodyPr vert="horz" lIns="91440" tIns="45720" rIns="91440" bIns="45720" rtlCol="0" anchor="t">
            <a:normAutofit fontScale="92500" lnSpcReduction="20000"/>
          </a:bodyPr>
          <a:lstStyle/>
          <a:p>
            <a:pPr>
              <a:lnSpc>
                <a:spcPct val="150000"/>
              </a:lnSpc>
            </a:pPr>
            <a:r>
              <a:rPr lang="vi-VN" b="1"/>
              <a:t>CT, MRI trước can thiệp: </a:t>
            </a:r>
            <a:endParaRPr lang="en-US"/>
          </a:p>
          <a:p>
            <a:pPr marL="457200" indent="-457200">
              <a:lnSpc>
                <a:spcPct val="150000"/>
              </a:lnSpc>
              <a:buAutoNum type="arabicPeriod"/>
            </a:pPr>
            <a:r>
              <a:rPr lang="vi-VN" b="1" i="1"/>
              <a:t>Đặc điểm u</a:t>
            </a:r>
            <a:r>
              <a:rPr lang="vi-VN"/>
              <a:t>: kích thước, vị trí, giới hạn ở trong hay ngoài gan, tổn thương nhu mô &lt;50%, biến chứng</a:t>
            </a:r>
            <a:endParaRPr lang="vi-VN">
              <a:cs typeface="Arial" panose="020B0604020202020204" pitchFamily="34" charset="0"/>
            </a:endParaRPr>
          </a:p>
          <a:p>
            <a:pPr marL="457200" indent="-457200">
              <a:lnSpc>
                <a:spcPct val="150000"/>
              </a:lnSpc>
              <a:buAutoNum type="arabicPeriod"/>
            </a:pPr>
            <a:r>
              <a:rPr lang="vi-VN" b="1" i="1"/>
              <a:t>Mức độ ngấm thuốc của u</a:t>
            </a:r>
            <a:r>
              <a:rPr lang="vi-VN"/>
              <a:t>: bắt thuốc mạnh thì động mạch=&gt; đáp ứng trị liệu</a:t>
            </a:r>
            <a:endParaRPr lang="vi-VN">
              <a:cs typeface="Arial" panose="020B0604020202020204" pitchFamily="34" charset="0"/>
            </a:endParaRPr>
          </a:p>
          <a:p>
            <a:pPr marL="457200" indent="-457200">
              <a:lnSpc>
                <a:spcPct val="150000"/>
              </a:lnSpc>
              <a:buAutoNum type="arabicPeriod"/>
            </a:pPr>
            <a:r>
              <a:rPr lang="vi-VN" b="1" i="1"/>
              <a:t>Giải phẫu mạch máu</a:t>
            </a:r>
            <a:r>
              <a:rPr lang="vi-VN"/>
              <a:t>: biến thể mạch máu nuôi u, thông tĩnh mạch cửa,..</a:t>
            </a:r>
            <a:endParaRPr lang="vi-VN">
              <a:cs typeface="Arial" panose="020B0604020202020204" pitchFamily="34" charset="0"/>
            </a:endParaRPr>
          </a:p>
          <a:p>
            <a:pPr marL="457200" indent="-457200">
              <a:lnSpc>
                <a:spcPct val="150000"/>
              </a:lnSpc>
              <a:buAutoNum type="arabicPeriod"/>
            </a:pPr>
            <a:endParaRPr lang="vi-VN">
              <a:cs typeface="Arial" panose="020B0604020202020204" pitchFamily="34" charset="0"/>
            </a:endParaRPr>
          </a:p>
        </p:txBody>
      </p:sp>
      <p:sp>
        <p:nvSpPr>
          <p:cNvPr id="6" name="Hộp Văn bản 5">
            <a:extLst>
              <a:ext uri="{FF2B5EF4-FFF2-40B4-BE49-F238E27FC236}">
                <a16:creationId xmlns:a16="http://schemas.microsoft.com/office/drawing/2014/main" id="{AEF9834A-C4C6-1117-7E72-3545B3BE1D1D}"/>
              </a:ext>
            </a:extLst>
          </p:cNvPr>
          <p:cNvSpPr txBox="1"/>
          <p:nvPr/>
        </p:nvSpPr>
        <p:spPr>
          <a:xfrm>
            <a:off x="5719618" y="6231227"/>
            <a:ext cx="6627091" cy="369332"/>
          </a:xfrm>
          <a:prstGeom prst="rect">
            <a:avLst/>
          </a:prstGeom>
          <a:noFill/>
        </p:spPr>
        <p:txBody>
          <a:bodyPr wrap="square">
            <a:spAutoFit/>
          </a:bodyPr>
          <a:lstStyle/>
          <a:p>
            <a:pPr algn="l"/>
            <a:r>
              <a:rPr lang="vi-VN" b="0" i="1" u="none" strike="noStrike">
                <a:solidFill>
                  <a:srgbClr val="3A3A3A"/>
                </a:solidFill>
                <a:effectLst/>
                <a:latin typeface="Roboto" panose="020F0502020204030204" pitchFamily="34" charset="0"/>
              </a:rPr>
              <a:t>Elsevier, Diagnostic </a:t>
            </a:r>
            <a:r>
              <a:rPr lang="vi-VN" b="0" i="1" u="none" strike="noStrike" err="1">
                <a:solidFill>
                  <a:srgbClr val="3A3A3A"/>
                </a:solidFill>
                <a:effectLst/>
                <a:latin typeface="Roboto" panose="020F0502020204030204" pitchFamily="34" charset="0"/>
              </a:rPr>
              <a:t>Imaging</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Interventional</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Procedures</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2ed</a:t>
            </a:r>
            <a:r>
              <a:rPr lang="vi-VN" b="0" i="1" u="none" strike="noStrike">
                <a:solidFill>
                  <a:srgbClr val="3A3A3A"/>
                </a:solidFill>
                <a:effectLst/>
                <a:latin typeface="Roboto" panose="020F0502020204030204" pitchFamily="34" charset="0"/>
              </a:rPr>
              <a:t> 2018</a:t>
            </a:r>
          </a:p>
        </p:txBody>
      </p:sp>
    </p:spTree>
    <p:extLst>
      <p:ext uri="{BB962C8B-B14F-4D97-AF65-F5344CB8AC3E}">
        <p14:creationId xmlns:p14="http://schemas.microsoft.com/office/powerpoint/2010/main" val="4290297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5">
            <a:extLst>
              <a:ext uri="{FF2B5EF4-FFF2-40B4-BE49-F238E27FC236}">
                <a16:creationId xmlns:a16="http://schemas.microsoft.com/office/drawing/2014/main" id="{6C115C22-9314-47D7-A989-8A828B30571F}"/>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31476" t="10589" r="40424" b="66786"/>
          <a:stretch/>
        </p:blipFill>
        <p:spPr>
          <a:xfrm>
            <a:off x="762000" y="0"/>
            <a:ext cx="3000375" cy="3459163"/>
          </a:xfrm>
        </p:spPr>
      </p:pic>
      <p:pic>
        <p:nvPicPr>
          <p:cNvPr id="6" name="Hình ảnh 6">
            <a:extLst>
              <a:ext uri="{FF2B5EF4-FFF2-40B4-BE49-F238E27FC236}">
                <a16:creationId xmlns:a16="http://schemas.microsoft.com/office/drawing/2014/main" id="{F00A1C61-143C-FEC0-9C01-F935683D61E2}"/>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61833" t="59258" r="10569" b="18152"/>
          <a:stretch/>
        </p:blipFill>
        <p:spPr>
          <a:xfrm>
            <a:off x="7660943" y="3310187"/>
            <a:ext cx="2702074" cy="3163767"/>
          </a:xfrm>
        </p:spPr>
      </p:pic>
      <p:pic>
        <p:nvPicPr>
          <p:cNvPr id="8" name="Hình ảnh 7">
            <a:extLst>
              <a:ext uri="{FF2B5EF4-FFF2-40B4-BE49-F238E27FC236}">
                <a16:creationId xmlns:a16="http://schemas.microsoft.com/office/drawing/2014/main" id="{9E54B90B-0605-104B-9DE5-8433FC27B83E}"/>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31228" t="35621" r="40666" b="41750"/>
          <a:stretch/>
        </p:blipFill>
        <p:spPr>
          <a:xfrm>
            <a:off x="7527444" y="-69725"/>
            <a:ext cx="2969072" cy="3422276"/>
          </a:xfrm>
          <a:prstGeom prst="rect">
            <a:avLst/>
          </a:prstGeom>
        </p:spPr>
      </p:pic>
      <p:pic>
        <p:nvPicPr>
          <p:cNvPr id="10" name="Hình ảnh 9">
            <a:extLst>
              <a:ext uri="{FF2B5EF4-FFF2-40B4-BE49-F238E27FC236}">
                <a16:creationId xmlns:a16="http://schemas.microsoft.com/office/drawing/2014/main" id="{52A1294B-CA44-01D1-1A6A-062093E4F6AF}"/>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61730" t="12294" r="12871" b="65367"/>
          <a:stretch/>
        </p:blipFill>
        <p:spPr>
          <a:xfrm>
            <a:off x="4032445" y="-56133"/>
            <a:ext cx="3165305" cy="3408684"/>
          </a:xfrm>
          <a:prstGeom prst="rect">
            <a:avLst/>
          </a:prstGeom>
        </p:spPr>
      </p:pic>
      <p:pic>
        <p:nvPicPr>
          <p:cNvPr id="14" name="Hình ảnh 13">
            <a:extLst>
              <a:ext uri="{FF2B5EF4-FFF2-40B4-BE49-F238E27FC236}">
                <a16:creationId xmlns:a16="http://schemas.microsoft.com/office/drawing/2014/main" id="{691C85C1-0B3D-CBB3-8A75-A2B3EB5D2580}"/>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61473" t="34401" r="9902" b="41695"/>
          <a:stretch/>
        </p:blipFill>
        <p:spPr>
          <a:xfrm>
            <a:off x="762000" y="3312436"/>
            <a:ext cx="3001115" cy="3303819"/>
          </a:xfrm>
          <a:prstGeom prst="rect">
            <a:avLst/>
          </a:prstGeom>
        </p:spPr>
      </p:pic>
      <p:pic>
        <p:nvPicPr>
          <p:cNvPr id="20" name="Hình ảnh 6">
            <a:extLst>
              <a:ext uri="{FF2B5EF4-FFF2-40B4-BE49-F238E27FC236}">
                <a16:creationId xmlns:a16="http://schemas.microsoft.com/office/drawing/2014/main" id="{4547A8C7-3A1A-8DE9-4547-A99B06AC616E}"/>
              </a:ext>
            </a:extLst>
          </p:cNvPr>
          <p:cNvPicPr>
            <a:picLocks noChangeAspect="1"/>
          </p:cNvPicPr>
          <p:nvPr/>
        </p:nvPicPr>
        <p:blipFill rotWithShape="1">
          <a:blip r:embed="rId3">
            <a:extLst>
              <a:ext uri="{28A0092B-C50C-407E-A947-70E740481C1C}">
                <a14:useLocalDpi xmlns:a14="http://schemas.microsoft.com/office/drawing/2010/main" val="0"/>
              </a:ext>
            </a:extLst>
          </a:blip>
          <a:srcRect l="31688" t="60261" r="40089" b="18243"/>
          <a:stretch/>
        </p:blipFill>
        <p:spPr>
          <a:xfrm>
            <a:off x="4267060" y="3352551"/>
            <a:ext cx="2710794" cy="3174812"/>
          </a:xfrm>
          <a:prstGeom prst="rect">
            <a:avLst/>
          </a:prstGeom>
        </p:spPr>
      </p:pic>
      <p:sp>
        <p:nvSpPr>
          <p:cNvPr id="9" name="Hộp Văn bản 8">
            <a:extLst>
              <a:ext uri="{FF2B5EF4-FFF2-40B4-BE49-F238E27FC236}">
                <a16:creationId xmlns:a16="http://schemas.microsoft.com/office/drawing/2014/main" id="{05082858-B232-295C-B118-9E0211D1283B}"/>
              </a:ext>
            </a:extLst>
          </p:cNvPr>
          <p:cNvSpPr txBox="1"/>
          <p:nvPr/>
        </p:nvSpPr>
        <p:spPr>
          <a:xfrm>
            <a:off x="5154952" y="6488668"/>
            <a:ext cx="7422221" cy="369332"/>
          </a:xfrm>
          <a:prstGeom prst="rect">
            <a:avLst/>
          </a:prstGeom>
          <a:noFill/>
        </p:spPr>
        <p:txBody>
          <a:bodyPr wrap="square">
            <a:spAutoFit/>
          </a:bodyPr>
          <a:lstStyle/>
          <a:p>
            <a:pPr algn="l"/>
            <a:r>
              <a:rPr lang="vi-VN" b="0" i="1" u="none" strike="noStrike">
                <a:solidFill>
                  <a:srgbClr val="3A3A3A"/>
                </a:solidFill>
                <a:effectLst/>
                <a:latin typeface="Roboto" panose="020F0502020204030204" pitchFamily="34" charset="0"/>
              </a:rPr>
              <a:t>Elsevier, </a:t>
            </a:r>
            <a:r>
              <a:rPr lang="vi-VN" b="0" i="1" u="none" strike="noStrike" err="1">
                <a:solidFill>
                  <a:srgbClr val="3A3A3A"/>
                </a:solidFill>
                <a:effectLst/>
                <a:latin typeface="Roboto" panose="020F0502020204030204" pitchFamily="34" charset="0"/>
              </a:rPr>
              <a:t>Diagnostic</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Imaging</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Interventional</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Procedures</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2ed</a:t>
            </a:r>
            <a:r>
              <a:rPr lang="vi-VN" b="0" i="1" u="none" strike="noStrike">
                <a:solidFill>
                  <a:srgbClr val="3A3A3A"/>
                </a:solidFill>
                <a:effectLst/>
                <a:latin typeface="Roboto" panose="020F0502020204030204" pitchFamily="34" charset="0"/>
              </a:rPr>
              <a:t> 2018</a:t>
            </a:r>
          </a:p>
        </p:txBody>
      </p:sp>
    </p:spTree>
    <p:extLst>
      <p:ext uri="{BB962C8B-B14F-4D97-AF65-F5344CB8AC3E}">
        <p14:creationId xmlns:p14="http://schemas.microsoft.com/office/powerpoint/2010/main" val="4162853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Hình ảnh 7">
            <a:extLst>
              <a:ext uri="{FF2B5EF4-FFF2-40B4-BE49-F238E27FC236}">
                <a16:creationId xmlns:a16="http://schemas.microsoft.com/office/drawing/2014/main" id="{8DF3F8F5-C2AA-A116-CD00-1A26CB28F2C7}"/>
              </a:ext>
            </a:extLst>
          </p:cNvPr>
          <p:cNvPicPr>
            <a:picLocks noGrp="1" noChangeAspect="1"/>
          </p:cNvPicPr>
          <p:nvPr>
            <p:ph sz="half" idx="4294967295"/>
          </p:nvPr>
        </p:nvPicPr>
        <p:blipFill rotWithShape="1">
          <a:blip r:embed="rId3">
            <a:alphaModFix/>
            <a:extLst>
              <a:ext uri="{28A0092B-C50C-407E-A947-70E740481C1C}">
                <a14:useLocalDpi xmlns:a14="http://schemas.microsoft.com/office/drawing/2010/main" val="0"/>
              </a:ext>
            </a:extLst>
          </a:blip>
          <a:srcRect l="8950" t="11009" r="60072" b="63578"/>
          <a:stretch/>
        </p:blipFill>
        <p:spPr>
          <a:xfrm>
            <a:off x="0" y="-45711"/>
            <a:ext cx="2954362" cy="3474711"/>
          </a:xfrm>
          <a:prstGeom prst="rect">
            <a:avLst/>
          </a:prstGeom>
        </p:spPr>
      </p:pic>
      <p:pic>
        <p:nvPicPr>
          <p:cNvPr id="8" name="Hình ảnh 7">
            <a:extLst>
              <a:ext uri="{FF2B5EF4-FFF2-40B4-BE49-F238E27FC236}">
                <a16:creationId xmlns:a16="http://schemas.microsoft.com/office/drawing/2014/main" id="{2BB2766A-7CEB-44FD-4F44-E54F82830389}"/>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7896" t="35974" r="60152" b="39992"/>
          <a:stretch/>
        </p:blipFill>
        <p:spPr>
          <a:xfrm>
            <a:off x="5633413" y="-45711"/>
            <a:ext cx="3130557" cy="3375977"/>
          </a:xfrm>
          <a:prstGeom prst="rect">
            <a:avLst/>
          </a:prstGeom>
        </p:spPr>
      </p:pic>
      <p:pic>
        <p:nvPicPr>
          <p:cNvPr id="10" name="Hình ảnh 7">
            <a:extLst>
              <a:ext uri="{FF2B5EF4-FFF2-40B4-BE49-F238E27FC236}">
                <a16:creationId xmlns:a16="http://schemas.microsoft.com/office/drawing/2014/main" id="{5BDEB1B4-DE24-C135-D5A9-05FE1C35F9E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39248" t="11003" r="30254" b="63600"/>
          <a:stretch/>
        </p:blipFill>
        <p:spPr>
          <a:xfrm>
            <a:off x="2886220" y="-53003"/>
            <a:ext cx="2872088" cy="3428988"/>
          </a:xfrm>
          <a:prstGeom prst="rect">
            <a:avLst/>
          </a:prstGeom>
        </p:spPr>
      </p:pic>
      <p:pic>
        <p:nvPicPr>
          <p:cNvPr id="14" name="Hình ảnh 7">
            <a:extLst>
              <a:ext uri="{FF2B5EF4-FFF2-40B4-BE49-F238E27FC236}">
                <a16:creationId xmlns:a16="http://schemas.microsoft.com/office/drawing/2014/main" id="{5909DD13-FC27-76B9-3A35-D1C250860414}"/>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38737" t="36341" r="29996" b="39992"/>
          <a:stretch/>
        </p:blipFill>
        <p:spPr>
          <a:xfrm>
            <a:off x="-4893" y="3384495"/>
            <a:ext cx="2901746" cy="3148990"/>
          </a:xfrm>
          <a:prstGeom prst="rect">
            <a:avLst/>
          </a:prstGeom>
        </p:spPr>
      </p:pic>
      <p:pic>
        <p:nvPicPr>
          <p:cNvPr id="18" name="Hình ảnh 7">
            <a:extLst>
              <a:ext uri="{FF2B5EF4-FFF2-40B4-BE49-F238E27FC236}">
                <a16:creationId xmlns:a16="http://schemas.microsoft.com/office/drawing/2014/main" id="{AA9C87F1-8E0E-709A-CA36-060A644632A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39123" t="58739" r="30510" b="17379"/>
          <a:stretch/>
        </p:blipFill>
        <p:spPr>
          <a:xfrm>
            <a:off x="5815647" y="3329780"/>
            <a:ext cx="2761888" cy="3113977"/>
          </a:xfrm>
          <a:prstGeom prst="rect">
            <a:avLst/>
          </a:prstGeom>
        </p:spPr>
      </p:pic>
      <p:pic>
        <p:nvPicPr>
          <p:cNvPr id="28" name="Hình ảnh 7">
            <a:extLst>
              <a:ext uri="{FF2B5EF4-FFF2-40B4-BE49-F238E27FC236}">
                <a16:creationId xmlns:a16="http://schemas.microsoft.com/office/drawing/2014/main" id="{B945E6A3-AB93-EC75-14FE-A0D35D5356C3}"/>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9677" t="60008" r="60305" b="16383"/>
          <a:stretch/>
        </p:blipFill>
        <p:spPr>
          <a:xfrm>
            <a:off x="2950678" y="3329691"/>
            <a:ext cx="2851665" cy="3215372"/>
          </a:xfrm>
          <a:prstGeom prst="rect">
            <a:avLst/>
          </a:prstGeom>
        </p:spPr>
      </p:pic>
      <p:sp>
        <p:nvSpPr>
          <p:cNvPr id="34" name="Hộp Văn bản 33">
            <a:extLst>
              <a:ext uri="{FF2B5EF4-FFF2-40B4-BE49-F238E27FC236}">
                <a16:creationId xmlns:a16="http://schemas.microsoft.com/office/drawing/2014/main" id="{27A8E10B-8F02-02B8-05B5-03046F88A2DD}"/>
              </a:ext>
            </a:extLst>
          </p:cNvPr>
          <p:cNvSpPr txBox="1"/>
          <p:nvPr/>
        </p:nvSpPr>
        <p:spPr>
          <a:xfrm>
            <a:off x="9222149" y="1213004"/>
            <a:ext cx="2220872" cy="3108543"/>
          </a:xfrm>
          <a:prstGeom prst="rect">
            <a:avLst/>
          </a:prstGeom>
          <a:noFill/>
        </p:spPr>
        <p:txBody>
          <a:bodyPr wrap="square" rtlCol="0">
            <a:spAutoFit/>
          </a:bodyPr>
          <a:lstStyle/>
          <a:p>
            <a:pPr algn="l"/>
            <a:r>
              <a:rPr lang="vi-VN" sz="2800" i="1"/>
              <a:t>Lưu ý : mạch máu nuôi u ngoài gan và các biến thể động mạch gan</a:t>
            </a:r>
          </a:p>
        </p:txBody>
      </p:sp>
      <p:sp>
        <p:nvSpPr>
          <p:cNvPr id="43" name="Hộp Văn bản 42">
            <a:extLst>
              <a:ext uri="{FF2B5EF4-FFF2-40B4-BE49-F238E27FC236}">
                <a16:creationId xmlns:a16="http://schemas.microsoft.com/office/drawing/2014/main" id="{7DB4BF2E-E570-871E-ABA8-4DE266744484}"/>
              </a:ext>
            </a:extLst>
          </p:cNvPr>
          <p:cNvSpPr txBox="1"/>
          <p:nvPr/>
        </p:nvSpPr>
        <p:spPr>
          <a:xfrm>
            <a:off x="5527017" y="6435519"/>
            <a:ext cx="6627091" cy="369332"/>
          </a:xfrm>
          <a:prstGeom prst="rect">
            <a:avLst/>
          </a:prstGeom>
          <a:noFill/>
        </p:spPr>
        <p:txBody>
          <a:bodyPr wrap="square">
            <a:spAutoFit/>
          </a:bodyPr>
          <a:lstStyle/>
          <a:p>
            <a:pPr algn="l"/>
            <a:r>
              <a:rPr lang="vi-VN" b="0" i="1" u="none" strike="noStrike">
                <a:solidFill>
                  <a:srgbClr val="3A3A3A"/>
                </a:solidFill>
                <a:effectLst/>
                <a:latin typeface="Roboto" panose="020F0502020204030204" pitchFamily="34" charset="0"/>
              </a:rPr>
              <a:t>Elsevier, </a:t>
            </a:r>
            <a:r>
              <a:rPr lang="vi-VN" b="0" i="1" u="none" strike="noStrike" err="1">
                <a:solidFill>
                  <a:srgbClr val="3A3A3A"/>
                </a:solidFill>
                <a:effectLst/>
                <a:latin typeface="Roboto" panose="020F0502020204030204" pitchFamily="34" charset="0"/>
              </a:rPr>
              <a:t>Diagnostic</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Imaging</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Interventional</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Procedures</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2ed</a:t>
            </a:r>
            <a:r>
              <a:rPr lang="vi-VN" b="0" i="1" u="none" strike="noStrike">
                <a:solidFill>
                  <a:srgbClr val="3A3A3A"/>
                </a:solidFill>
                <a:effectLst/>
                <a:latin typeface="Roboto" panose="020F0502020204030204" pitchFamily="34" charset="0"/>
              </a:rPr>
              <a:t> 2018</a:t>
            </a:r>
          </a:p>
        </p:txBody>
      </p:sp>
    </p:spTree>
    <p:extLst>
      <p:ext uri="{BB962C8B-B14F-4D97-AF65-F5344CB8AC3E}">
        <p14:creationId xmlns:p14="http://schemas.microsoft.com/office/powerpoint/2010/main" val="540411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8560540-44C7-C45D-EF4F-97854CF61986}"/>
              </a:ext>
            </a:extLst>
          </p:cNvPr>
          <p:cNvSpPr>
            <a:spLocks noGrp="1"/>
          </p:cNvSpPr>
          <p:nvPr>
            <p:ph type="title"/>
          </p:nvPr>
        </p:nvSpPr>
        <p:spPr>
          <a:solidFill>
            <a:schemeClr val="accent1">
              <a:lumMod val="20000"/>
              <a:lumOff val="80000"/>
            </a:schemeClr>
          </a:solidFill>
        </p:spPr>
        <p:txBody>
          <a:bodyPr/>
          <a:lstStyle/>
          <a:p>
            <a:pPr algn="ctr"/>
            <a:r>
              <a:rPr lang="vi-VN" b="1">
                <a:latin typeface="Arial" panose="020B0604020202020204" pitchFamily="34" charset="0"/>
                <a:cs typeface="Arial" panose="020B0604020202020204" pitchFamily="34" charset="0"/>
              </a:rPr>
              <a:t>Case</a:t>
            </a:r>
            <a:endParaRPr lang="en-US" b="1">
              <a:latin typeface="Arial" panose="020B0604020202020204" pitchFamily="34" charset="0"/>
              <a:cs typeface="Arial" panose="020B0604020202020204" pitchFamily="34" charset="0"/>
            </a:endParaRPr>
          </a:p>
        </p:txBody>
      </p:sp>
      <p:sp>
        <p:nvSpPr>
          <p:cNvPr id="3" name="Chỗ dành sẵn cho Nội dung 2">
            <a:extLst>
              <a:ext uri="{FF2B5EF4-FFF2-40B4-BE49-F238E27FC236}">
                <a16:creationId xmlns:a16="http://schemas.microsoft.com/office/drawing/2014/main" id="{72D81234-F799-26CE-238A-82B289B8DC64}"/>
              </a:ext>
            </a:extLst>
          </p:cNvPr>
          <p:cNvSpPr>
            <a:spLocks noGrp="1"/>
          </p:cNvSpPr>
          <p:nvPr>
            <p:ph idx="1"/>
          </p:nvPr>
        </p:nvSpPr>
        <p:spPr>
          <a:xfrm>
            <a:off x="838200" y="1690688"/>
            <a:ext cx="10515600" cy="4351338"/>
          </a:xfrm>
        </p:spPr>
        <p:txBody>
          <a:bodyPr vert="horz" lIns="91440" tIns="45720" rIns="91440" bIns="45720" rtlCol="0" anchor="t">
            <a:normAutofit/>
          </a:bodyPr>
          <a:lstStyle/>
          <a:p>
            <a:pPr marL="0" indent="0">
              <a:buNone/>
            </a:pPr>
            <a:r>
              <a:rPr lang="vi-VN" sz="2400" b="1">
                <a:latin typeface="Arial"/>
                <a:cs typeface="Arial"/>
              </a:rPr>
              <a:t>Bệnh nhân nam 79 tuổi</a:t>
            </a:r>
          </a:p>
          <a:p>
            <a:pPr marL="0" indent="0">
              <a:buNone/>
            </a:pPr>
            <a:r>
              <a:rPr lang="vi-VN" sz="2400" b="1">
                <a:latin typeface="Arial"/>
                <a:cs typeface="Arial"/>
              </a:rPr>
              <a:t>Mã BN: N23-0001350</a:t>
            </a:r>
          </a:p>
        </p:txBody>
      </p:sp>
      <p:sp>
        <p:nvSpPr>
          <p:cNvPr id="5" name="Hộp Văn bản 4">
            <a:extLst>
              <a:ext uri="{FF2B5EF4-FFF2-40B4-BE49-F238E27FC236}">
                <a16:creationId xmlns:a16="http://schemas.microsoft.com/office/drawing/2014/main" id="{EBA0C1F2-E612-0237-2440-2323E4D25C11}"/>
              </a:ext>
            </a:extLst>
          </p:cNvPr>
          <p:cNvSpPr txBox="1"/>
          <p:nvPr/>
        </p:nvSpPr>
        <p:spPr>
          <a:xfrm>
            <a:off x="838200" y="2564151"/>
            <a:ext cx="9944349" cy="3861378"/>
          </a:xfrm>
          <a:prstGeom prst="rect">
            <a:avLst/>
          </a:prstGeom>
          <a:noFill/>
          <a:ln>
            <a:solidFill>
              <a:srgbClr val="4472C4"/>
            </a:solidFill>
          </a:ln>
        </p:spPr>
        <p:txBody>
          <a:bodyPr wrap="square" lIns="91440" tIns="45720" rIns="91440" bIns="45720" anchor="t">
            <a:spAutoFit/>
          </a:bodyPr>
          <a:lstStyle/>
          <a:p>
            <a:pPr marL="285750" indent="-285750">
              <a:lnSpc>
                <a:spcPct val="150000"/>
              </a:lnSpc>
              <a:buFontTx/>
              <a:buChar char="-"/>
            </a:pPr>
            <a:r>
              <a:rPr lang="vi-VN">
                <a:latin typeface="Arial"/>
                <a:cs typeface="Arial"/>
              </a:rPr>
              <a:t>03/01/2023</a:t>
            </a:r>
            <a:r>
              <a:rPr lang="vi-VN" b="0" i="0" u="none" strike="noStrike">
                <a:effectLst/>
                <a:latin typeface="Arial"/>
                <a:cs typeface="Arial"/>
              </a:rPr>
              <a:t>, BN tái khám u gan theo hẹn, đo HA tụt -&gt;nhập cấp cứu BV ĐHYD.</a:t>
            </a:r>
            <a:r>
              <a:rPr lang="vi-VN">
                <a:latin typeface="Arial"/>
                <a:cs typeface="Arial"/>
              </a:rPr>
              <a:t> </a:t>
            </a:r>
            <a:endParaRPr lang="vi-VN" b="0" i="0" u="none" strike="noStrike">
              <a:effectLst/>
              <a:latin typeface="Arial" panose="020B0604020202020204" pitchFamily="34" charset="0"/>
              <a:cs typeface="Arial" panose="020B0604020202020204" pitchFamily="34" charset="0"/>
            </a:endParaRPr>
          </a:p>
          <a:p>
            <a:pPr marL="285750" indent="-285750">
              <a:lnSpc>
                <a:spcPct val="150000"/>
              </a:lnSpc>
              <a:buFontTx/>
              <a:buChar char="-"/>
            </a:pPr>
            <a:r>
              <a:rPr lang="vi-VN" b="0" i="0" u="none" strike="noStrike">
                <a:effectLst/>
                <a:latin typeface="Arial"/>
                <a:cs typeface="Arial"/>
              </a:rPr>
              <a:t>Đau bụng thượng vị và HSP âm ỉ không lan</a:t>
            </a:r>
          </a:p>
          <a:p>
            <a:pPr marL="285750" indent="-285750">
              <a:lnSpc>
                <a:spcPct val="150000"/>
              </a:lnSpc>
              <a:buFontTx/>
              <a:buChar char="-"/>
            </a:pPr>
            <a:r>
              <a:rPr lang="vi-VN">
                <a:latin typeface="Arial"/>
                <a:cs typeface="Arial"/>
              </a:rPr>
              <a:t>Khám: tỉnh, tiếp xúc tốt, da niêm hồng</a:t>
            </a:r>
          </a:p>
          <a:p>
            <a:pPr>
              <a:lnSpc>
                <a:spcPct val="150000"/>
              </a:lnSpc>
            </a:pPr>
            <a:r>
              <a:rPr lang="vi-VN">
                <a:latin typeface="Arial"/>
                <a:cs typeface="Arial"/>
              </a:rPr>
              <a:t>   </a:t>
            </a:r>
            <a:r>
              <a:rPr lang="vi-VN" b="0" i="0" u="none" strike="noStrike">
                <a:effectLst/>
                <a:latin typeface="Arial"/>
                <a:cs typeface="Arial"/>
              </a:rPr>
              <a:t> + </a:t>
            </a:r>
            <a:r>
              <a:rPr lang="vi-VN">
                <a:latin typeface="Arial"/>
                <a:cs typeface="Arial"/>
              </a:rPr>
              <a:t>Sinh hiệu</a:t>
            </a:r>
            <a:r>
              <a:rPr lang="vi-VN" b="0" i="0" u="none" strike="noStrike">
                <a:effectLst/>
                <a:latin typeface="Arial"/>
                <a:cs typeface="Arial"/>
              </a:rPr>
              <a:t>: Mạch:79 l/p, Huyết áp:110/80 </a:t>
            </a:r>
            <a:r>
              <a:rPr lang="vi-VN" b="0" i="0" u="none" strike="noStrike" err="1">
                <a:effectLst/>
                <a:latin typeface="Arial"/>
                <a:cs typeface="Arial"/>
              </a:rPr>
              <a:t>mmHg</a:t>
            </a:r>
            <a:r>
              <a:rPr lang="vi-VN" b="0" i="0" u="none" strike="noStrike">
                <a:effectLst/>
                <a:latin typeface="Arial"/>
                <a:cs typeface="Arial"/>
              </a:rPr>
              <a:t>, Nhiệt độ:36.5 °C, Nhịp thở:18 l/p, SpO2:98%</a:t>
            </a:r>
          </a:p>
          <a:p>
            <a:pPr>
              <a:lnSpc>
                <a:spcPct val="150000"/>
              </a:lnSpc>
            </a:pPr>
            <a:r>
              <a:rPr lang="vi-VN">
                <a:latin typeface="Arial"/>
                <a:cs typeface="Arial"/>
              </a:rPr>
              <a:t>    +</a:t>
            </a:r>
            <a:r>
              <a:rPr lang="vi-VN" b="0" i="0" u="none" strike="noStrike">
                <a:effectLst/>
                <a:latin typeface="Arial"/>
                <a:cs typeface="Arial"/>
              </a:rPr>
              <a:t>Bụng mềm, ấn đau thượng vị và HSP không đề kháng</a:t>
            </a:r>
          </a:p>
          <a:p>
            <a:pPr marL="285750" indent="-285750">
              <a:lnSpc>
                <a:spcPct val="150000"/>
              </a:lnSpc>
              <a:buFontTx/>
              <a:buChar char="-"/>
            </a:pPr>
            <a:r>
              <a:rPr lang="vi-VN" b="0" i="0" u="none" strike="noStrike">
                <a:effectLst/>
                <a:latin typeface="Arial"/>
                <a:cs typeface="Arial"/>
              </a:rPr>
              <a:t>Tiền căn: THA, </a:t>
            </a:r>
            <a:r>
              <a:rPr lang="vi-VN" b="0" i="0" u="none" strike="noStrike" err="1">
                <a:effectLst/>
                <a:latin typeface="Arial"/>
                <a:cs typeface="Arial"/>
              </a:rPr>
              <a:t>ĐTĐ</a:t>
            </a:r>
            <a:r>
              <a:rPr lang="vi-VN" b="0" i="0" u="none" strike="noStrike">
                <a:effectLst/>
                <a:latin typeface="Arial"/>
                <a:cs typeface="Arial"/>
              </a:rPr>
              <a:t>, rung nhĩ đã đặt máy tạo nhịp tim vĩnh viễn, HCC</a:t>
            </a:r>
          </a:p>
          <a:p>
            <a:pPr marL="285750" indent="-285750">
              <a:lnSpc>
                <a:spcPct val="150000"/>
              </a:lnSpc>
              <a:buFontTx/>
              <a:buChar char="-"/>
            </a:pPr>
            <a:r>
              <a:rPr lang="vi-VN" b="0" i="0" u="none" strike="noStrike">
                <a:effectLst/>
                <a:latin typeface="Arial"/>
                <a:cs typeface="Arial"/>
              </a:rPr>
              <a:t>XN: eGFR (CKD-EPI): 78 </a:t>
            </a:r>
            <a:r>
              <a:rPr lang="vi-VN" b="0" i="0" u="none" strike="noStrike" err="1">
                <a:effectLst/>
                <a:latin typeface="Arial"/>
                <a:cs typeface="Arial"/>
              </a:rPr>
              <a:t>Child-pugh</a:t>
            </a:r>
            <a:r>
              <a:rPr lang="vi-VN" b="0" i="0" u="none" strike="noStrike">
                <a:effectLst/>
                <a:latin typeface="Arial"/>
                <a:cs typeface="Arial"/>
              </a:rPr>
              <a:t> B</a:t>
            </a:r>
            <a:br>
              <a:rPr lang="vi-VN" sz="2200">
                <a:latin typeface="Arial" panose="020B0604020202020204" pitchFamily="34" charset="0"/>
                <a:cs typeface="Arial" panose="020B0604020202020204" pitchFamily="34" charset="0"/>
              </a:rPr>
            </a:br>
            <a:endParaRPr lang="vi-VN"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5599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8F9D2717-D47B-A483-00EA-53E4994EEB09}"/>
              </a:ext>
            </a:extLst>
          </p:cNvPr>
          <p:cNvPicPr>
            <a:picLocks noChangeAspect="1"/>
          </p:cNvPicPr>
          <p:nvPr/>
        </p:nvPicPr>
        <p:blipFill rotWithShape="1">
          <a:blip r:embed="rId3">
            <a:extLst>
              <a:ext uri="{28A0092B-C50C-407E-A947-70E740481C1C}">
                <a14:useLocalDpi xmlns:a14="http://schemas.microsoft.com/office/drawing/2010/main" val="0"/>
              </a:ext>
            </a:extLst>
          </a:blip>
          <a:srcRect l="30791" t="11716" r="40082" b="64399"/>
          <a:stretch/>
        </p:blipFill>
        <p:spPr>
          <a:xfrm>
            <a:off x="-55014" y="-37033"/>
            <a:ext cx="2963333" cy="3480193"/>
          </a:xfrm>
          <a:prstGeom prst="rect">
            <a:avLst/>
          </a:prstGeom>
        </p:spPr>
      </p:pic>
      <p:pic>
        <p:nvPicPr>
          <p:cNvPr id="6" name="Hình ảnh 5">
            <a:extLst>
              <a:ext uri="{FF2B5EF4-FFF2-40B4-BE49-F238E27FC236}">
                <a16:creationId xmlns:a16="http://schemas.microsoft.com/office/drawing/2014/main" id="{47981E68-594F-1251-2DF8-BC6CE4214A57}"/>
              </a:ext>
            </a:extLst>
          </p:cNvPr>
          <p:cNvPicPr>
            <a:picLocks noChangeAspect="1"/>
          </p:cNvPicPr>
          <p:nvPr/>
        </p:nvPicPr>
        <p:blipFill rotWithShape="1">
          <a:blip r:embed="rId3">
            <a:extLst>
              <a:ext uri="{28A0092B-C50C-407E-A947-70E740481C1C}">
                <a14:useLocalDpi xmlns:a14="http://schemas.microsoft.com/office/drawing/2010/main" val="0"/>
              </a:ext>
            </a:extLst>
          </a:blip>
          <a:srcRect l="30102" t="36288" r="39561" b="40493"/>
          <a:stretch/>
        </p:blipFill>
        <p:spPr>
          <a:xfrm>
            <a:off x="5926666" y="-1"/>
            <a:ext cx="3128299" cy="3429001"/>
          </a:xfrm>
          <a:prstGeom prst="rect">
            <a:avLst/>
          </a:prstGeom>
        </p:spPr>
      </p:pic>
      <p:pic>
        <p:nvPicPr>
          <p:cNvPr id="9" name="Hình ảnh 8">
            <a:extLst>
              <a:ext uri="{FF2B5EF4-FFF2-40B4-BE49-F238E27FC236}">
                <a16:creationId xmlns:a16="http://schemas.microsoft.com/office/drawing/2014/main" id="{2750B9B1-7908-5CDA-6A2E-2FF32E28FC95}"/>
              </a:ext>
            </a:extLst>
          </p:cNvPr>
          <p:cNvPicPr>
            <a:picLocks noChangeAspect="1"/>
          </p:cNvPicPr>
          <p:nvPr/>
        </p:nvPicPr>
        <p:blipFill rotWithShape="1">
          <a:blip r:embed="rId3">
            <a:extLst>
              <a:ext uri="{28A0092B-C50C-407E-A947-70E740481C1C}">
                <a14:useLocalDpi xmlns:a14="http://schemas.microsoft.com/office/drawing/2010/main" val="0"/>
              </a:ext>
            </a:extLst>
          </a:blip>
          <a:srcRect l="60528" t="12141" r="9939" b="63737"/>
          <a:stretch/>
        </p:blipFill>
        <p:spPr>
          <a:xfrm>
            <a:off x="2963333" y="0"/>
            <a:ext cx="2975226" cy="3480192"/>
          </a:xfrm>
          <a:prstGeom prst="rect">
            <a:avLst/>
          </a:prstGeom>
        </p:spPr>
      </p:pic>
      <p:pic>
        <p:nvPicPr>
          <p:cNvPr id="11" name="Hình ảnh 10">
            <a:extLst>
              <a:ext uri="{FF2B5EF4-FFF2-40B4-BE49-F238E27FC236}">
                <a16:creationId xmlns:a16="http://schemas.microsoft.com/office/drawing/2014/main" id="{B4757A07-354C-196A-C22A-64546731D4C9}"/>
              </a:ext>
            </a:extLst>
          </p:cNvPr>
          <p:cNvPicPr>
            <a:picLocks noChangeAspect="1"/>
          </p:cNvPicPr>
          <p:nvPr/>
        </p:nvPicPr>
        <p:blipFill rotWithShape="1">
          <a:blip r:embed="rId3">
            <a:extLst>
              <a:ext uri="{28A0092B-C50C-407E-A947-70E740481C1C}">
                <a14:useLocalDpi xmlns:a14="http://schemas.microsoft.com/office/drawing/2010/main" val="0"/>
              </a:ext>
            </a:extLst>
          </a:blip>
          <a:srcRect l="60826" t="36074" r="9944" b="39561"/>
          <a:stretch/>
        </p:blipFill>
        <p:spPr>
          <a:xfrm>
            <a:off x="9031258" y="-37033"/>
            <a:ext cx="3042054" cy="3631362"/>
          </a:xfrm>
          <a:prstGeom prst="rect">
            <a:avLst/>
          </a:prstGeom>
        </p:spPr>
      </p:pic>
      <p:pic>
        <p:nvPicPr>
          <p:cNvPr id="13" name="Hình ảnh 12">
            <a:extLst>
              <a:ext uri="{FF2B5EF4-FFF2-40B4-BE49-F238E27FC236}">
                <a16:creationId xmlns:a16="http://schemas.microsoft.com/office/drawing/2014/main" id="{C29A1D04-E541-EF35-62EC-F46DF92F244E}"/>
              </a:ext>
            </a:extLst>
          </p:cNvPr>
          <p:cNvPicPr>
            <a:picLocks noChangeAspect="1"/>
          </p:cNvPicPr>
          <p:nvPr/>
        </p:nvPicPr>
        <p:blipFill rotWithShape="1">
          <a:blip r:embed="rId3">
            <a:extLst>
              <a:ext uri="{28A0092B-C50C-407E-A947-70E740481C1C}">
                <a14:useLocalDpi xmlns:a14="http://schemas.microsoft.com/office/drawing/2010/main" val="0"/>
              </a:ext>
            </a:extLst>
          </a:blip>
          <a:srcRect l="30474" t="59929" r="39449" b="16628"/>
          <a:stretch/>
        </p:blipFill>
        <p:spPr>
          <a:xfrm>
            <a:off x="-38237" y="3204105"/>
            <a:ext cx="3128300" cy="3492055"/>
          </a:xfrm>
          <a:prstGeom prst="rect">
            <a:avLst/>
          </a:prstGeom>
        </p:spPr>
      </p:pic>
      <p:pic>
        <p:nvPicPr>
          <p:cNvPr id="15" name="Hình ảnh 14">
            <a:extLst>
              <a:ext uri="{FF2B5EF4-FFF2-40B4-BE49-F238E27FC236}">
                <a16:creationId xmlns:a16="http://schemas.microsoft.com/office/drawing/2014/main" id="{3734F55E-C80E-761C-5EAC-983900A568EF}"/>
              </a:ext>
            </a:extLst>
          </p:cNvPr>
          <p:cNvPicPr>
            <a:picLocks noChangeAspect="1"/>
          </p:cNvPicPr>
          <p:nvPr/>
        </p:nvPicPr>
        <p:blipFill rotWithShape="1">
          <a:blip r:embed="rId3">
            <a:extLst>
              <a:ext uri="{28A0092B-C50C-407E-A947-70E740481C1C}">
                <a14:useLocalDpi xmlns:a14="http://schemas.microsoft.com/office/drawing/2010/main" val="0"/>
              </a:ext>
            </a:extLst>
          </a:blip>
          <a:srcRect l="59987" t="59874" r="8854" b="16241"/>
          <a:stretch/>
        </p:blipFill>
        <p:spPr>
          <a:xfrm>
            <a:off x="3019472" y="3235810"/>
            <a:ext cx="3128299" cy="3434328"/>
          </a:xfrm>
          <a:prstGeom prst="rect">
            <a:avLst/>
          </a:prstGeom>
        </p:spPr>
      </p:pic>
      <p:sp>
        <p:nvSpPr>
          <p:cNvPr id="18" name="Hộp Văn bản 17">
            <a:extLst>
              <a:ext uri="{FF2B5EF4-FFF2-40B4-BE49-F238E27FC236}">
                <a16:creationId xmlns:a16="http://schemas.microsoft.com/office/drawing/2014/main" id="{91DC5937-651B-ABCD-C553-16895A2B8B0F}"/>
              </a:ext>
            </a:extLst>
          </p:cNvPr>
          <p:cNvSpPr txBox="1"/>
          <p:nvPr/>
        </p:nvSpPr>
        <p:spPr>
          <a:xfrm>
            <a:off x="5500827" y="6473734"/>
            <a:ext cx="7643888" cy="369332"/>
          </a:xfrm>
          <a:prstGeom prst="rect">
            <a:avLst/>
          </a:prstGeom>
          <a:noFill/>
        </p:spPr>
        <p:txBody>
          <a:bodyPr wrap="square">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b="0" i="1" u="none" strike="noStrike">
                <a:solidFill>
                  <a:srgbClr val="3A3A3A"/>
                </a:solidFill>
                <a:effectLst/>
                <a:latin typeface="Roboto" panose="020F0502020204030204" pitchFamily="34" charset="0"/>
              </a:rPr>
              <a:t>Elsevier, </a:t>
            </a:r>
            <a:r>
              <a:rPr lang="vi-VN" b="0" i="1" u="none" strike="noStrike" err="1">
                <a:solidFill>
                  <a:srgbClr val="3A3A3A"/>
                </a:solidFill>
                <a:effectLst/>
                <a:latin typeface="Roboto" panose="020F0502020204030204" pitchFamily="34" charset="0"/>
              </a:rPr>
              <a:t>Diagnostic</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Imaging</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Interventional</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Procedures</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2ed</a:t>
            </a:r>
            <a:r>
              <a:rPr lang="vi-VN" b="0" i="1" u="none" strike="noStrike">
                <a:solidFill>
                  <a:srgbClr val="3A3A3A"/>
                </a:solidFill>
                <a:effectLst/>
                <a:latin typeface="Roboto" panose="020F0502020204030204" pitchFamily="34" charset="0"/>
              </a:rPr>
              <a:t> 2018</a:t>
            </a:r>
          </a:p>
        </p:txBody>
      </p:sp>
      <p:pic>
        <p:nvPicPr>
          <p:cNvPr id="3" name="Hình ảnh 2">
            <a:extLst>
              <a:ext uri="{FF2B5EF4-FFF2-40B4-BE49-F238E27FC236}">
                <a16:creationId xmlns:a16="http://schemas.microsoft.com/office/drawing/2014/main" id="{1E28D9F1-576D-F4E1-63CD-89DE0AB872D8}"/>
              </a:ext>
            </a:extLst>
          </p:cNvPr>
          <p:cNvPicPr>
            <a:picLocks noChangeAspect="1"/>
          </p:cNvPicPr>
          <p:nvPr/>
        </p:nvPicPr>
        <p:blipFill rotWithShape="1">
          <a:blip r:embed="rId4">
            <a:extLst>
              <a:ext uri="{28A0092B-C50C-407E-A947-70E740481C1C}">
                <a14:useLocalDpi xmlns:a14="http://schemas.microsoft.com/office/drawing/2010/main" val="0"/>
              </a:ext>
            </a:extLst>
          </a:blip>
          <a:srcRect l="9482" t="13687" r="59964" b="64692"/>
          <a:stretch/>
        </p:blipFill>
        <p:spPr>
          <a:xfrm>
            <a:off x="6147771" y="3224323"/>
            <a:ext cx="3175000" cy="3217706"/>
          </a:xfrm>
          <a:prstGeom prst="rect">
            <a:avLst/>
          </a:prstGeom>
        </p:spPr>
      </p:pic>
      <p:pic>
        <p:nvPicPr>
          <p:cNvPr id="7" name="Hình ảnh 6">
            <a:extLst>
              <a:ext uri="{FF2B5EF4-FFF2-40B4-BE49-F238E27FC236}">
                <a16:creationId xmlns:a16="http://schemas.microsoft.com/office/drawing/2014/main" id="{5A5B84C7-03DF-98F2-06DD-8666AACD4D08}"/>
              </a:ext>
            </a:extLst>
          </p:cNvPr>
          <p:cNvPicPr>
            <a:picLocks noChangeAspect="1"/>
          </p:cNvPicPr>
          <p:nvPr/>
        </p:nvPicPr>
        <p:blipFill rotWithShape="1">
          <a:blip r:embed="rId4">
            <a:extLst>
              <a:ext uri="{28A0092B-C50C-407E-A947-70E740481C1C}">
                <a14:useLocalDpi xmlns:a14="http://schemas.microsoft.com/office/drawing/2010/main" val="0"/>
              </a:ext>
            </a:extLst>
          </a:blip>
          <a:srcRect l="39466" t="14241" r="30385" b="64925"/>
          <a:stretch/>
        </p:blipFill>
        <p:spPr>
          <a:xfrm>
            <a:off x="9046481" y="3204106"/>
            <a:ext cx="3271890" cy="3237924"/>
          </a:xfrm>
          <a:prstGeom prst="rect">
            <a:avLst/>
          </a:prstGeom>
        </p:spPr>
      </p:pic>
    </p:spTree>
    <p:extLst>
      <p:ext uri="{BB962C8B-B14F-4D97-AF65-F5344CB8AC3E}">
        <p14:creationId xmlns:p14="http://schemas.microsoft.com/office/powerpoint/2010/main" val="859209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15A8F87-4BEB-3BCF-5798-249B45419326}"/>
              </a:ext>
            </a:extLst>
          </p:cNvPr>
          <p:cNvSpPr>
            <a:spLocks noGrp="1"/>
          </p:cNvSpPr>
          <p:nvPr>
            <p:ph type="title"/>
          </p:nvPr>
        </p:nvSpPr>
        <p:spPr>
          <a:solidFill>
            <a:schemeClr val="accent1">
              <a:lumMod val="20000"/>
              <a:lumOff val="80000"/>
            </a:schemeClr>
          </a:solidFill>
        </p:spPr>
        <p:txBody>
          <a:bodyPr/>
          <a:lstStyle/>
          <a:p>
            <a:pPr algn="ctr"/>
            <a:r>
              <a:rPr lang="vi-VN" b="1">
                <a:latin typeface="Arial"/>
                <a:cs typeface="Arial"/>
              </a:rPr>
              <a:t>Lưu ý</a:t>
            </a:r>
            <a:endParaRPr lang="en-US"/>
          </a:p>
        </p:txBody>
      </p:sp>
      <p:sp>
        <p:nvSpPr>
          <p:cNvPr id="3" name="Hộp Văn bản 2">
            <a:extLst>
              <a:ext uri="{FF2B5EF4-FFF2-40B4-BE49-F238E27FC236}">
                <a16:creationId xmlns:a16="http://schemas.microsoft.com/office/drawing/2014/main" id="{A59A347C-0519-1137-9812-89001C1BA843}"/>
              </a:ext>
            </a:extLst>
          </p:cNvPr>
          <p:cNvSpPr txBox="1"/>
          <p:nvPr/>
        </p:nvSpPr>
        <p:spPr>
          <a:xfrm>
            <a:off x="1370837" y="2250853"/>
            <a:ext cx="7693385" cy="1200329"/>
          </a:xfrm>
          <a:prstGeom prst="rect">
            <a:avLst/>
          </a:prstGeom>
          <a:noFill/>
        </p:spPr>
        <p:txBody>
          <a:bodyPr wrap="square" rtlCol="0">
            <a:spAutoFit/>
          </a:bodyPr>
          <a:lstStyle/>
          <a:p>
            <a:pPr algn="l"/>
            <a:endParaRPr lang="vi-VN"/>
          </a:p>
        </p:txBody>
      </p:sp>
      <p:sp>
        <p:nvSpPr>
          <p:cNvPr id="8" name="Hộp Văn bản 7">
            <a:extLst>
              <a:ext uri="{FF2B5EF4-FFF2-40B4-BE49-F238E27FC236}">
                <a16:creationId xmlns:a16="http://schemas.microsoft.com/office/drawing/2014/main" id="{1066BBCA-B1C5-8F20-7F81-EF513265CBEC}"/>
              </a:ext>
            </a:extLst>
          </p:cNvPr>
          <p:cNvSpPr txBox="1"/>
          <p:nvPr/>
        </p:nvSpPr>
        <p:spPr>
          <a:xfrm>
            <a:off x="838200" y="5804002"/>
            <a:ext cx="11353800" cy="830997"/>
          </a:xfrm>
          <a:prstGeom prst="rect">
            <a:avLst/>
          </a:prstGeom>
          <a:noFill/>
        </p:spPr>
        <p:txBody>
          <a:bodyPr wrap="square" lIns="91440" tIns="45720" rIns="91440" bIns="45720" anchor="t">
            <a:spAutoFit/>
          </a:bodyPr>
          <a:lstStyle/>
          <a:p>
            <a:r>
              <a:rPr lang="vi-VN" sz="1600" i="1">
                <a:latin typeface="Arial"/>
                <a:cs typeface="Arial"/>
              </a:rPr>
              <a:t>Chang, W.-C., </a:t>
            </a:r>
            <a:r>
              <a:rPr lang="vi-VN" sz="1600" i="1" err="1">
                <a:latin typeface="Arial"/>
                <a:cs typeface="Arial"/>
              </a:rPr>
              <a:t>et</a:t>
            </a:r>
            <a:r>
              <a:rPr lang="vi-VN" sz="1600" i="1">
                <a:latin typeface="Arial"/>
                <a:cs typeface="Arial"/>
              </a:rPr>
              <a:t> </a:t>
            </a:r>
            <a:r>
              <a:rPr lang="vi-VN" sz="1600" i="1" err="1">
                <a:latin typeface="Arial"/>
                <a:cs typeface="Arial"/>
              </a:rPr>
              <a:t>al</a:t>
            </a:r>
            <a:r>
              <a:rPr lang="vi-VN" sz="1600" i="1">
                <a:latin typeface="Arial"/>
                <a:cs typeface="Arial"/>
              </a:rPr>
              <a:t>. (2021). "</a:t>
            </a:r>
            <a:r>
              <a:rPr lang="vi-VN" sz="1600" i="1" err="1">
                <a:latin typeface="Arial"/>
                <a:cs typeface="Arial"/>
              </a:rPr>
              <a:t>Transcatheter</a:t>
            </a:r>
            <a:r>
              <a:rPr lang="vi-VN" sz="1600" i="1">
                <a:latin typeface="Arial"/>
                <a:cs typeface="Arial"/>
              </a:rPr>
              <a:t> </a:t>
            </a:r>
            <a:r>
              <a:rPr lang="vi-VN" sz="1600" i="1" err="1">
                <a:latin typeface="Arial"/>
                <a:cs typeface="Arial"/>
              </a:rPr>
              <a:t>arterial</a:t>
            </a:r>
            <a:r>
              <a:rPr lang="vi-VN" sz="1600" i="1">
                <a:latin typeface="Arial"/>
                <a:cs typeface="Arial"/>
              </a:rPr>
              <a:t> </a:t>
            </a:r>
            <a:r>
              <a:rPr lang="vi-VN" sz="1600" i="1" err="1">
                <a:latin typeface="Arial"/>
                <a:cs typeface="Arial"/>
              </a:rPr>
              <a:t>chemoembolization</a:t>
            </a:r>
            <a:r>
              <a:rPr lang="vi-VN" sz="1600" i="1">
                <a:latin typeface="Arial"/>
                <a:cs typeface="Arial"/>
              </a:rPr>
              <a:t> </a:t>
            </a:r>
            <a:r>
              <a:rPr lang="vi-VN" sz="1600" i="1" err="1">
                <a:latin typeface="Arial"/>
                <a:cs typeface="Arial"/>
              </a:rPr>
              <a:t>with</a:t>
            </a:r>
            <a:r>
              <a:rPr lang="vi-VN" sz="1600" i="1">
                <a:latin typeface="Arial"/>
                <a:cs typeface="Arial"/>
              </a:rPr>
              <a:t> </a:t>
            </a:r>
            <a:r>
              <a:rPr lang="vi-VN" sz="1600" i="1" err="1">
                <a:latin typeface="Arial"/>
                <a:cs typeface="Arial"/>
              </a:rPr>
              <a:t>drug-eluting</a:t>
            </a:r>
            <a:r>
              <a:rPr lang="vi-VN" sz="1600" i="1">
                <a:latin typeface="Arial"/>
                <a:cs typeface="Arial"/>
              </a:rPr>
              <a:t> </a:t>
            </a:r>
            <a:r>
              <a:rPr lang="vi-VN" sz="1600" i="1" err="1">
                <a:latin typeface="Arial"/>
                <a:cs typeface="Arial"/>
              </a:rPr>
              <a:t>beads</a:t>
            </a:r>
            <a:r>
              <a:rPr lang="vi-VN" sz="1600" i="1">
                <a:latin typeface="Arial"/>
                <a:cs typeface="Arial"/>
              </a:rPr>
              <a:t> </a:t>
            </a:r>
            <a:r>
              <a:rPr lang="vi-VN" sz="1600" i="1" err="1">
                <a:latin typeface="Arial"/>
                <a:cs typeface="Arial"/>
              </a:rPr>
              <a:t>for</a:t>
            </a:r>
            <a:r>
              <a:rPr lang="vi-VN" sz="1600" i="1">
                <a:latin typeface="Arial"/>
                <a:cs typeface="Arial"/>
              </a:rPr>
              <a:t> the </a:t>
            </a:r>
            <a:r>
              <a:rPr lang="vi-VN" sz="1600" i="1" err="1">
                <a:latin typeface="Arial"/>
                <a:cs typeface="Arial"/>
              </a:rPr>
              <a:t>treatment</a:t>
            </a:r>
            <a:r>
              <a:rPr lang="vi-VN" sz="1600" i="1">
                <a:latin typeface="Arial"/>
                <a:cs typeface="Arial"/>
              </a:rPr>
              <a:t> </a:t>
            </a:r>
            <a:r>
              <a:rPr lang="vi-VN" sz="1600" i="1" err="1">
                <a:latin typeface="Arial"/>
                <a:cs typeface="Arial"/>
              </a:rPr>
              <a:t>of</a:t>
            </a:r>
            <a:r>
              <a:rPr lang="vi-VN" sz="1600" i="1">
                <a:latin typeface="Arial"/>
                <a:cs typeface="Arial"/>
              </a:rPr>
              <a:t> </a:t>
            </a:r>
            <a:r>
              <a:rPr lang="vi-VN" sz="1600" i="1" err="1">
                <a:latin typeface="Arial"/>
                <a:cs typeface="Arial"/>
              </a:rPr>
              <a:t>hepatocellular</a:t>
            </a:r>
            <a:r>
              <a:rPr lang="vi-VN" sz="1600" i="1">
                <a:latin typeface="Arial"/>
                <a:cs typeface="Arial"/>
              </a:rPr>
              <a:t> </a:t>
            </a:r>
            <a:r>
              <a:rPr lang="vi-VN" sz="1600" i="1" err="1">
                <a:latin typeface="Arial"/>
                <a:cs typeface="Arial"/>
              </a:rPr>
              <a:t>carcinoma</a:t>
            </a:r>
            <a:r>
              <a:rPr lang="vi-VN" sz="1600" i="1">
                <a:latin typeface="Arial"/>
                <a:cs typeface="Arial"/>
              </a:rPr>
              <a:t>: </a:t>
            </a:r>
            <a:r>
              <a:rPr lang="vi-VN" sz="1600" i="1" err="1">
                <a:latin typeface="Arial"/>
                <a:cs typeface="Arial"/>
              </a:rPr>
              <a:t>recommended</a:t>
            </a:r>
            <a:r>
              <a:rPr lang="vi-VN" sz="1600" i="1">
                <a:latin typeface="Arial"/>
                <a:cs typeface="Arial"/>
              </a:rPr>
              <a:t> </a:t>
            </a:r>
            <a:r>
              <a:rPr lang="vi-VN" sz="1600" i="1" err="1">
                <a:latin typeface="Arial"/>
                <a:cs typeface="Arial"/>
              </a:rPr>
              <a:t>selection</a:t>
            </a:r>
            <a:r>
              <a:rPr lang="vi-VN" sz="1600" i="1">
                <a:latin typeface="Arial"/>
                <a:cs typeface="Arial"/>
              </a:rPr>
              <a:t> </a:t>
            </a:r>
            <a:r>
              <a:rPr lang="vi-VN" sz="1600" i="1" err="1">
                <a:latin typeface="Arial"/>
                <a:cs typeface="Arial"/>
              </a:rPr>
              <a:t>for</a:t>
            </a:r>
            <a:r>
              <a:rPr lang="vi-VN" sz="1600" i="1">
                <a:latin typeface="Arial"/>
                <a:cs typeface="Arial"/>
              </a:rPr>
              <a:t> </a:t>
            </a:r>
            <a:r>
              <a:rPr lang="vi-VN" sz="1600" i="1" err="1">
                <a:latin typeface="Arial"/>
                <a:cs typeface="Arial"/>
              </a:rPr>
              <a:t>small-caliber</a:t>
            </a:r>
            <a:r>
              <a:rPr lang="vi-VN" sz="1600" i="1">
                <a:latin typeface="Arial"/>
                <a:cs typeface="Arial"/>
              </a:rPr>
              <a:t> (&lt; 100 um) </a:t>
            </a:r>
            <a:r>
              <a:rPr lang="vi-VN" sz="1600" i="1" err="1">
                <a:latin typeface="Arial"/>
                <a:cs typeface="Arial"/>
              </a:rPr>
              <a:t>beads</a:t>
            </a:r>
            <a:r>
              <a:rPr lang="vi-VN" sz="1600" i="1">
                <a:latin typeface="Arial"/>
                <a:cs typeface="Arial"/>
              </a:rPr>
              <a:t>." </a:t>
            </a:r>
            <a:r>
              <a:rPr lang="vi-VN" sz="1600" i="1" err="1">
                <a:latin typeface="Arial"/>
                <a:cs typeface="Arial"/>
              </a:rPr>
              <a:t>Journal</a:t>
            </a:r>
            <a:r>
              <a:rPr lang="vi-VN" sz="1600" i="1">
                <a:latin typeface="Arial"/>
                <a:cs typeface="Arial"/>
              </a:rPr>
              <a:t> </a:t>
            </a:r>
            <a:r>
              <a:rPr lang="vi-VN" sz="1600" i="1" err="1">
                <a:latin typeface="Arial"/>
                <a:cs typeface="Arial"/>
              </a:rPr>
              <a:t>of</a:t>
            </a:r>
            <a:r>
              <a:rPr lang="vi-VN" sz="1600" i="1">
                <a:latin typeface="Arial"/>
                <a:cs typeface="Arial"/>
              </a:rPr>
              <a:t> </a:t>
            </a:r>
            <a:r>
              <a:rPr lang="vi-VN" sz="1600" i="1" err="1">
                <a:latin typeface="Arial"/>
                <a:cs typeface="Arial"/>
              </a:rPr>
              <a:t>Hepatocellular</a:t>
            </a:r>
            <a:r>
              <a:rPr lang="vi-VN" sz="1600" i="1">
                <a:latin typeface="Arial"/>
                <a:cs typeface="Arial"/>
              </a:rPr>
              <a:t> </a:t>
            </a:r>
            <a:r>
              <a:rPr lang="vi-VN" sz="1600" i="1" err="1">
                <a:latin typeface="Arial"/>
                <a:cs typeface="Arial"/>
              </a:rPr>
              <a:t>Carcinoma</a:t>
            </a:r>
            <a:r>
              <a:rPr lang="vi-VN" sz="1600" i="1">
                <a:latin typeface="Arial"/>
                <a:cs typeface="Arial"/>
              </a:rPr>
              <a:t>,</a:t>
            </a:r>
          </a:p>
        </p:txBody>
      </p:sp>
      <p:sp>
        <p:nvSpPr>
          <p:cNvPr id="10" name="Chỗ dành sẵn cho Nội dung 9">
            <a:extLst>
              <a:ext uri="{FF2B5EF4-FFF2-40B4-BE49-F238E27FC236}">
                <a16:creationId xmlns:a16="http://schemas.microsoft.com/office/drawing/2014/main" id="{1F6D4228-DA6A-7CA2-AFAC-9D5DE3975AFC}"/>
              </a:ext>
            </a:extLst>
          </p:cNvPr>
          <p:cNvSpPr>
            <a:spLocks noGrp="1"/>
          </p:cNvSpPr>
          <p:nvPr>
            <p:ph idx="1"/>
          </p:nvPr>
        </p:nvSpPr>
        <p:spPr>
          <a:xfrm>
            <a:off x="838200" y="2250853"/>
            <a:ext cx="10515600" cy="4351338"/>
          </a:xfrm>
          <a:ln>
            <a:solidFill>
              <a:srgbClr val="4472C4"/>
            </a:solidFill>
          </a:ln>
        </p:spPr>
        <p:txBody>
          <a:bodyPr vert="horz" lIns="91440" tIns="45720" rIns="91440" bIns="45720" rtlCol="0" anchor="t">
            <a:normAutofit/>
          </a:bodyPr>
          <a:lstStyle/>
          <a:p>
            <a:pPr algn="l">
              <a:lnSpc>
                <a:spcPct val="150000"/>
              </a:lnSpc>
            </a:pPr>
            <a:r>
              <a:rPr lang="vi-VN">
                <a:latin typeface="Arial"/>
                <a:cs typeface="Arial"/>
              </a:rPr>
              <a:t>Thứ tự thuyên tắc nguồn cấp máu nuôi u</a:t>
            </a:r>
            <a:endParaRPr lang="en-US">
              <a:latin typeface="Arial"/>
              <a:cs typeface="Arial"/>
            </a:endParaRPr>
          </a:p>
          <a:p>
            <a:pPr marL="285750" indent="-285750" algn="l">
              <a:lnSpc>
                <a:spcPct val="150000"/>
              </a:lnSpc>
              <a:buFontTx/>
              <a:buChar char="-"/>
            </a:pPr>
            <a:r>
              <a:rPr lang="vi-VN">
                <a:latin typeface="Arial"/>
                <a:cs typeface="Arial"/>
              </a:rPr>
              <a:t>Nguồn nuôi u chính nên được thuyên tắc sau cùng</a:t>
            </a:r>
          </a:p>
          <a:p>
            <a:pPr marL="285750" indent="-285750" algn="l">
              <a:lnSpc>
                <a:spcPct val="150000"/>
              </a:lnSpc>
              <a:buFontTx/>
              <a:buChar char="-"/>
            </a:pPr>
            <a:r>
              <a:rPr lang="vi-VN">
                <a:latin typeface="Arial"/>
                <a:cs typeface="Arial"/>
              </a:rPr>
              <a:t>U có nguồn nuôi từ động mạch ngoài gan, những nhánh này cũng nên được thuyên tắc trước</a:t>
            </a:r>
          </a:p>
        </p:txBody>
      </p:sp>
    </p:spTree>
    <p:extLst>
      <p:ext uri="{BB962C8B-B14F-4D97-AF65-F5344CB8AC3E}">
        <p14:creationId xmlns:p14="http://schemas.microsoft.com/office/powerpoint/2010/main" val="2579042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40D26F7-8241-36EE-3293-59FCEFBD3595}"/>
              </a:ext>
            </a:extLst>
          </p:cNvPr>
          <p:cNvSpPr>
            <a:spLocks noGrp="1"/>
          </p:cNvSpPr>
          <p:nvPr>
            <p:ph type="title"/>
          </p:nvPr>
        </p:nvSpPr>
        <p:spPr>
          <a:solidFill>
            <a:schemeClr val="accent1">
              <a:lumMod val="20000"/>
              <a:lumOff val="80000"/>
            </a:schemeClr>
          </a:solidFill>
        </p:spPr>
        <p:txBody>
          <a:bodyPr/>
          <a:lstStyle/>
          <a:p>
            <a:pPr algn="ctr"/>
            <a:r>
              <a:rPr lang="vi-VN" b="1">
                <a:latin typeface="Arial"/>
                <a:cs typeface="Arial"/>
              </a:rPr>
              <a:t>Biến chứng</a:t>
            </a:r>
            <a:endParaRPr lang="vi-VN" b="1">
              <a:latin typeface="Arial" panose="020B0604020202020204" pitchFamily="34" charset="0"/>
              <a:cs typeface="Arial" panose="020B0604020202020204" pitchFamily="34" charset="0"/>
            </a:endParaRPr>
          </a:p>
        </p:txBody>
      </p:sp>
      <p:sp>
        <p:nvSpPr>
          <p:cNvPr id="3" name="Chỗ dành sẵn cho Nội dung 2">
            <a:extLst>
              <a:ext uri="{FF2B5EF4-FFF2-40B4-BE49-F238E27FC236}">
                <a16:creationId xmlns:a16="http://schemas.microsoft.com/office/drawing/2014/main" id="{C4DCF855-50D2-C017-C2F2-5981BB46EC62}"/>
              </a:ext>
            </a:extLst>
          </p:cNvPr>
          <p:cNvSpPr>
            <a:spLocks noGrp="1"/>
          </p:cNvSpPr>
          <p:nvPr>
            <p:ph idx="1"/>
          </p:nvPr>
        </p:nvSpPr>
        <p:spPr>
          <a:xfrm>
            <a:off x="838200" y="1825625"/>
            <a:ext cx="5253487" cy="4101042"/>
          </a:xfrm>
          <a:ln>
            <a:solidFill>
              <a:schemeClr val="accent1"/>
            </a:solidFill>
          </a:ln>
        </p:spPr>
        <p:txBody>
          <a:bodyPr vert="horz" lIns="91440" tIns="45720" rIns="91440" bIns="45720" rtlCol="0" anchor="t">
            <a:normAutofit/>
          </a:bodyPr>
          <a:lstStyle/>
          <a:p>
            <a:pPr marL="342900" indent="-342900">
              <a:lnSpc>
                <a:spcPct val="150000"/>
              </a:lnSpc>
              <a:buFont typeface="Arial" panose="020B0604020202020204" pitchFamily="34" charset="0"/>
              <a:buChar char="•"/>
            </a:pPr>
            <a:r>
              <a:rPr lang="vi-VN" sz="2400">
                <a:latin typeface="Arial" panose="020B0604020202020204" pitchFamily="34" charset="0"/>
                <a:cs typeface="Arial" panose="020B0604020202020204" pitchFamily="34" charset="0"/>
              </a:rPr>
              <a:t>HC sau thuyên tắc : Sốt, đau bụng, nôn, buồn nôn</a:t>
            </a:r>
          </a:p>
          <a:p>
            <a:pPr marL="342900" indent="-342900">
              <a:lnSpc>
                <a:spcPct val="150000"/>
              </a:lnSpc>
              <a:buFont typeface="Arial" panose="020B0604020202020204" pitchFamily="34" charset="0"/>
              <a:buChar char="•"/>
            </a:pPr>
            <a:r>
              <a:rPr lang="vi-VN" sz="2400">
                <a:latin typeface="Arial" panose="020B0604020202020204" pitchFamily="34" charset="0"/>
                <a:cs typeface="Arial" panose="020B0604020202020204" pitchFamily="34" charset="0"/>
              </a:rPr>
              <a:t>Tăng bạch cầu</a:t>
            </a:r>
          </a:p>
          <a:p>
            <a:pPr marL="342900" indent="-342900">
              <a:lnSpc>
                <a:spcPct val="150000"/>
              </a:lnSpc>
              <a:buFont typeface="Arial" panose="020B0604020202020204" pitchFamily="34" charset="0"/>
              <a:buChar char="•"/>
            </a:pPr>
            <a:r>
              <a:rPr lang="vi-VN" sz="2400">
                <a:latin typeface="Arial" panose="020B0604020202020204" pitchFamily="34" charset="0"/>
                <a:cs typeface="Arial" panose="020B0604020202020204" pitchFamily="34" charset="0"/>
              </a:rPr>
              <a:t>Tăng men gan và </a:t>
            </a:r>
            <a:r>
              <a:rPr lang="vi-VN" sz="2400" err="1">
                <a:latin typeface="Arial" panose="020B0604020202020204" pitchFamily="34" charset="0"/>
                <a:cs typeface="Arial" panose="020B0604020202020204" pitchFamily="34" charset="0"/>
              </a:rPr>
              <a:t>Bilirubin</a:t>
            </a:r>
            <a:r>
              <a:rPr lang="vi-VN" sz="2400">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vi-VN" sz="2400">
                <a:latin typeface="Arial" panose="020B0604020202020204" pitchFamily="34" charset="0"/>
                <a:cs typeface="Arial" panose="020B0604020202020204" pitchFamily="34" charset="0"/>
              </a:rPr>
              <a:t>Nhồi máu gan 1-3%</a:t>
            </a:r>
          </a:p>
          <a:p>
            <a:pPr marL="342900" indent="-342900">
              <a:lnSpc>
                <a:spcPct val="150000"/>
              </a:lnSpc>
              <a:buFont typeface="Arial" panose="020B0604020202020204" pitchFamily="34" charset="0"/>
              <a:buChar char="•"/>
            </a:pPr>
            <a:r>
              <a:rPr lang="vi-VN" sz="2400">
                <a:latin typeface="Arial" panose="020B0604020202020204" pitchFamily="34" charset="0"/>
                <a:cs typeface="Arial" panose="020B0604020202020204" pitchFamily="34" charset="0"/>
              </a:rPr>
              <a:t>Tắc mạch không mong muốn</a:t>
            </a:r>
          </a:p>
          <a:p>
            <a:pPr marL="342900" indent="-342900">
              <a:lnSpc>
                <a:spcPct val="150000"/>
              </a:lnSpc>
              <a:buFont typeface="Arial" panose="020B0604020202020204" pitchFamily="34" charset="0"/>
              <a:buChar char="•"/>
            </a:pPr>
            <a:endParaRPr lang="vi-VN" sz="2400">
              <a:latin typeface="Arial" panose="020B0604020202020204" pitchFamily="34" charset="0"/>
              <a:cs typeface="Arial" panose="020B0604020202020204" pitchFamily="34" charset="0"/>
            </a:endParaRPr>
          </a:p>
        </p:txBody>
      </p:sp>
      <p:sp>
        <p:nvSpPr>
          <p:cNvPr id="4" name="Chỗ dành sẵn cho Nội dung 3">
            <a:extLst>
              <a:ext uri="{FF2B5EF4-FFF2-40B4-BE49-F238E27FC236}">
                <a16:creationId xmlns:a16="http://schemas.microsoft.com/office/drawing/2014/main" id="{6AC90986-75C0-EADA-38D7-849CDC1377AC}"/>
              </a:ext>
            </a:extLst>
          </p:cNvPr>
          <p:cNvSpPr>
            <a:spLocks noGrp="1"/>
          </p:cNvSpPr>
          <p:nvPr>
            <p:ph sz="half" idx="4294967295"/>
          </p:nvPr>
        </p:nvSpPr>
        <p:spPr>
          <a:xfrm>
            <a:off x="6340898" y="1825625"/>
            <a:ext cx="5418137" cy="3073400"/>
          </a:xfrm>
          <a:ln>
            <a:solidFill>
              <a:schemeClr val="accent1"/>
            </a:solidFill>
          </a:ln>
        </p:spPr>
        <p:txBody>
          <a:bodyPr vert="horz" lIns="91440" tIns="45720" rIns="91440" bIns="45720" rtlCol="0" anchor="t">
            <a:noAutofit/>
          </a:bodyPr>
          <a:lstStyle/>
          <a:p>
            <a:pPr marL="342900" indent="-342900">
              <a:lnSpc>
                <a:spcPct val="100000"/>
              </a:lnSpc>
            </a:pPr>
            <a:r>
              <a:rPr lang="vi-VN" sz="2400">
                <a:latin typeface="Arial"/>
                <a:cs typeface="Arial"/>
              </a:rPr>
              <a:t> Khác</a:t>
            </a:r>
          </a:p>
          <a:p>
            <a:pPr marL="342900" indent="-342900">
              <a:lnSpc>
                <a:spcPct val="100000"/>
              </a:lnSpc>
            </a:pPr>
            <a:r>
              <a:rPr lang="vi-VN" sz="2400">
                <a:latin typeface="Arial"/>
                <a:cs typeface="Arial"/>
              </a:rPr>
              <a:t> Áp xe 1-3%</a:t>
            </a:r>
          </a:p>
          <a:p>
            <a:pPr marL="342900" indent="-342900">
              <a:lnSpc>
                <a:spcPct val="100000"/>
              </a:lnSpc>
              <a:buFont typeface="Arial" panose="020B0604020202020204" pitchFamily="34" charset="0"/>
              <a:buChar char="•"/>
            </a:pPr>
            <a:r>
              <a:rPr lang="vi-VN" sz="2400">
                <a:latin typeface="Arial"/>
                <a:cs typeface="Arial"/>
              </a:rPr>
              <a:t>Viêm túi mật</a:t>
            </a:r>
          </a:p>
          <a:p>
            <a:pPr marL="342900" indent="-342900">
              <a:lnSpc>
                <a:spcPct val="100000"/>
              </a:lnSpc>
            </a:pPr>
            <a:r>
              <a:rPr lang="vi-VN" sz="2400">
                <a:latin typeface="Arial"/>
                <a:cs typeface="Arial"/>
              </a:rPr>
              <a:t> Suy thận</a:t>
            </a:r>
          </a:p>
          <a:p>
            <a:pPr marL="342900" indent="-342900">
              <a:lnSpc>
                <a:spcPct val="100000"/>
              </a:lnSpc>
            </a:pPr>
            <a:r>
              <a:rPr lang="vi-VN" sz="2400">
                <a:latin typeface="Arial"/>
                <a:cs typeface="Arial"/>
              </a:rPr>
              <a:t> Phù</a:t>
            </a:r>
          </a:p>
          <a:p>
            <a:pPr marL="342900" indent="-342900">
              <a:lnSpc>
                <a:spcPct val="150000"/>
              </a:lnSpc>
              <a:buFont typeface="Arial" panose="020B0604020202020204" pitchFamily="34" charset="0"/>
              <a:buChar char="•"/>
            </a:pPr>
            <a:r>
              <a:rPr lang="vi-VN" sz="2400">
                <a:latin typeface="Arial"/>
                <a:cs typeface="Arial"/>
              </a:rPr>
              <a:t>Tử vong 1-3%</a:t>
            </a:r>
          </a:p>
        </p:txBody>
      </p:sp>
      <p:sp>
        <p:nvSpPr>
          <p:cNvPr id="7" name="Hộp Văn bản 6">
            <a:extLst>
              <a:ext uri="{FF2B5EF4-FFF2-40B4-BE49-F238E27FC236}">
                <a16:creationId xmlns:a16="http://schemas.microsoft.com/office/drawing/2014/main" id="{001CFA53-4D46-9C49-356F-359936C50DE8}"/>
              </a:ext>
            </a:extLst>
          </p:cNvPr>
          <p:cNvSpPr txBox="1"/>
          <p:nvPr/>
        </p:nvSpPr>
        <p:spPr>
          <a:xfrm>
            <a:off x="5736420" y="6492875"/>
            <a:ext cx="6627091" cy="369332"/>
          </a:xfrm>
          <a:prstGeom prst="rect">
            <a:avLst/>
          </a:prstGeom>
          <a:noFill/>
        </p:spPr>
        <p:txBody>
          <a:bodyPr wrap="square">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b="0" i="1" u="none" strike="noStrike">
                <a:solidFill>
                  <a:srgbClr val="3A3A3A"/>
                </a:solidFill>
                <a:effectLst/>
                <a:latin typeface="Roboto" panose="020F0502020204030204" pitchFamily="34" charset="0"/>
              </a:rPr>
              <a:t>Elsevier, </a:t>
            </a:r>
            <a:r>
              <a:rPr lang="vi-VN" b="0" i="1" u="none" strike="noStrike" err="1">
                <a:solidFill>
                  <a:srgbClr val="3A3A3A"/>
                </a:solidFill>
                <a:effectLst/>
                <a:latin typeface="Roboto" panose="020F0502020204030204" pitchFamily="34" charset="0"/>
              </a:rPr>
              <a:t>Diagnostic</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Imaging</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Interventional</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Procedures</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2ed</a:t>
            </a:r>
            <a:r>
              <a:rPr lang="vi-VN" b="0" i="1" u="none" strike="noStrike">
                <a:solidFill>
                  <a:srgbClr val="3A3A3A"/>
                </a:solidFill>
                <a:effectLst/>
                <a:latin typeface="Roboto" panose="020F0502020204030204" pitchFamily="34" charset="0"/>
              </a:rPr>
              <a:t> 2018</a:t>
            </a:r>
          </a:p>
        </p:txBody>
      </p:sp>
    </p:spTree>
    <p:extLst>
      <p:ext uri="{BB962C8B-B14F-4D97-AF65-F5344CB8AC3E}">
        <p14:creationId xmlns:p14="http://schemas.microsoft.com/office/powerpoint/2010/main" val="1290066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CE00D74-0A63-6A36-48C4-A9FB52B267B5}"/>
              </a:ext>
            </a:extLst>
          </p:cNvPr>
          <p:cNvSpPr>
            <a:spLocks noGrp="1"/>
          </p:cNvSpPr>
          <p:nvPr>
            <p:ph type="title"/>
          </p:nvPr>
        </p:nvSpPr>
        <p:spPr>
          <a:xfrm>
            <a:off x="838200" y="365125"/>
            <a:ext cx="11033184" cy="1339940"/>
          </a:xfrm>
          <a:solidFill>
            <a:schemeClr val="accent1">
              <a:lumMod val="20000"/>
              <a:lumOff val="80000"/>
            </a:schemeClr>
          </a:solidFill>
        </p:spPr>
        <p:txBody>
          <a:bodyPr>
            <a:normAutofit fontScale="90000"/>
          </a:bodyPr>
          <a:lstStyle/>
          <a:p>
            <a:pPr algn="ctr"/>
            <a:r>
              <a:rPr lang="vi-VN" sz="6000" b="1">
                <a:latin typeface="Arial" panose="020B0604020202020204" pitchFamily="34" charset="0"/>
                <a:cs typeface="Arial" panose="020B0604020202020204" pitchFamily="34" charset="0"/>
              </a:rPr>
              <a:t>Theo dõi và đánh giá hiệu quả</a:t>
            </a:r>
          </a:p>
        </p:txBody>
      </p:sp>
      <p:sp>
        <p:nvSpPr>
          <p:cNvPr id="3" name="Chỗ dành sẵn cho Nội dung 2">
            <a:extLst>
              <a:ext uri="{FF2B5EF4-FFF2-40B4-BE49-F238E27FC236}">
                <a16:creationId xmlns:a16="http://schemas.microsoft.com/office/drawing/2014/main" id="{F9989E28-5AD5-30AD-F027-73F1AE9DF1EA}"/>
              </a:ext>
            </a:extLst>
          </p:cNvPr>
          <p:cNvSpPr>
            <a:spLocks noGrp="1"/>
          </p:cNvSpPr>
          <p:nvPr>
            <p:ph idx="1"/>
          </p:nvPr>
        </p:nvSpPr>
        <p:spPr>
          <a:xfrm>
            <a:off x="838200" y="1955021"/>
            <a:ext cx="11349486" cy="4897677"/>
          </a:xfrm>
          <a:ln>
            <a:solidFill>
              <a:schemeClr val="accent1"/>
            </a:solidFill>
          </a:ln>
        </p:spPr>
        <p:txBody>
          <a:bodyPr vert="horz" lIns="91440" tIns="45720" rIns="91440" bIns="45720" rtlCol="0" anchor="t">
            <a:normAutofit/>
          </a:bodyPr>
          <a:lstStyle/>
          <a:p>
            <a:pPr>
              <a:lnSpc>
                <a:spcPct val="150000"/>
              </a:lnSpc>
            </a:pPr>
            <a:r>
              <a:rPr lang="vi-VN">
                <a:latin typeface="Arial"/>
                <a:cs typeface="Arial"/>
              </a:rPr>
              <a:t>1 tháng sau</a:t>
            </a:r>
            <a:endParaRPr lang="en-US"/>
          </a:p>
          <a:p>
            <a:pPr marL="0" indent="0">
              <a:lnSpc>
                <a:spcPct val="150000"/>
              </a:lnSpc>
              <a:buNone/>
            </a:pPr>
            <a:r>
              <a:rPr lang="vi-VN">
                <a:latin typeface="Arial"/>
                <a:cs typeface="Arial"/>
              </a:rPr>
              <a:t>-    Khám lâm sàng</a:t>
            </a:r>
          </a:p>
          <a:p>
            <a:pPr marL="0" indent="0">
              <a:lnSpc>
                <a:spcPct val="150000"/>
              </a:lnSpc>
              <a:buNone/>
            </a:pPr>
            <a:r>
              <a:rPr lang="vi-VN">
                <a:latin typeface="Arial"/>
                <a:cs typeface="Arial"/>
              </a:rPr>
              <a:t>-    CT/MRI</a:t>
            </a:r>
          </a:p>
          <a:p>
            <a:pPr marL="342900" indent="-342900">
              <a:lnSpc>
                <a:spcPct val="150000"/>
              </a:lnSpc>
              <a:buFontTx/>
              <a:buChar char="-"/>
            </a:pPr>
            <a:r>
              <a:rPr lang="vi-VN">
                <a:latin typeface="Arial"/>
                <a:cs typeface="Arial"/>
              </a:rPr>
              <a:t> </a:t>
            </a:r>
            <a:r>
              <a:rPr lang="vi-VN" err="1">
                <a:latin typeface="Arial"/>
                <a:cs typeface="Arial"/>
              </a:rPr>
              <a:t>Tumor</a:t>
            </a:r>
            <a:r>
              <a:rPr lang="vi-VN">
                <a:latin typeface="Arial"/>
                <a:cs typeface="Arial"/>
              </a:rPr>
              <a:t> </a:t>
            </a:r>
            <a:r>
              <a:rPr lang="vi-VN" err="1">
                <a:latin typeface="Arial"/>
                <a:cs typeface="Arial"/>
              </a:rPr>
              <a:t>markers</a:t>
            </a:r>
            <a:endParaRPr lang="vi-VN">
              <a:latin typeface="Arial"/>
              <a:cs typeface="Arial"/>
            </a:endParaRPr>
          </a:p>
          <a:p>
            <a:pPr>
              <a:lnSpc>
                <a:spcPct val="150000"/>
              </a:lnSpc>
            </a:pPr>
            <a:r>
              <a:rPr lang="vi-VN">
                <a:latin typeface="Arial"/>
                <a:cs typeface="Arial"/>
              </a:rPr>
              <a:t>Lặp lại mỗi 3 tháng</a:t>
            </a:r>
          </a:p>
        </p:txBody>
      </p:sp>
      <p:sp>
        <p:nvSpPr>
          <p:cNvPr id="13" name="Hộp Văn bản 12">
            <a:extLst>
              <a:ext uri="{FF2B5EF4-FFF2-40B4-BE49-F238E27FC236}">
                <a16:creationId xmlns:a16="http://schemas.microsoft.com/office/drawing/2014/main" id="{A10BC92C-9F4E-FFA1-2B22-11865FBCAE36}"/>
              </a:ext>
            </a:extLst>
          </p:cNvPr>
          <p:cNvSpPr txBox="1"/>
          <p:nvPr/>
        </p:nvSpPr>
        <p:spPr>
          <a:xfrm>
            <a:off x="8102599" y="6001654"/>
            <a:ext cx="4089401" cy="369332"/>
          </a:xfrm>
          <a:prstGeom prst="rect">
            <a:avLst/>
          </a:prstGeom>
          <a:noFill/>
        </p:spPr>
        <p:txBody>
          <a:bodyPr wrap="square" rtlCol="0">
            <a:spAutoFit/>
          </a:bodyPr>
          <a:lstStyle/>
          <a:p>
            <a:pPr algn="l"/>
            <a:r>
              <a:rPr lang="vi-VN" i="1" err="1"/>
              <a:t>Slide</a:t>
            </a:r>
            <a:r>
              <a:rPr lang="vi-VN" i="1"/>
              <a:t> bài giảng- Bộ môn CĐHA- UMP</a:t>
            </a:r>
          </a:p>
        </p:txBody>
      </p:sp>
      <p:pic>
        <p:nvPicPr>
          <p:cNvPr id="11" name="Hình ảnh 5">
            <a:extLst>
              <a:ext uri="{FF2B5EF4-FFF2-40B4-BE49-F238E27FC236}">
                <a16:creationId xmlns:a16="http://schemas.microsoft.com/office/drawing/2014/main" id="{782702BE-D244-73A8-5669-C9A3682D8A1A}"/>
              </a:ext>
            </a:extLst>
          </p:cNvPr>
          <p:cNvPicPr>
            <a:picLocks noChangeAspect="1"/>
          </p:cNvPicPr>
          <p:nvPr/>
        </p:nvPicPr>
        <p:blipFill rotWithShape="1">
          <a:blip r:embed="rId3">
            <a:extLst>
              <a:ext uri="{28A0092B-C50C-407E-A947-70E740481C1C}">
                <a14:useLocalDpi xmlns:a14="http://schemas.microsoft.com/office/drawing/2010/main" val="0"/>
              </a:ext>
            </a:extLst>
          </a:blip>
          <a:srcRect l="25464"/>
          <a:stretch/>
        </p:blipFill>
        <p:spPr>
          <a:xfrm>
            <a:off x="5632509" y="1922648"/>
            <a:ext cx="6238875" cy="3829050"/>
          </a:xfrm>
          <a:prstGeom prst="rect">
            <a:avLst/>
          </a:prstGeom>
        </p:spPr>
      </p:pic>
      <p:sp>
        <p:nvSpPr>
          <p:cNvPr id="14" name="Hộp Văn bản 13">
            <a:extLst>
              <a:ext uri="{FF2B5EF4-FFF2-40B4-BE49-F238E27FC236}">
                <a16:creationId xmlns:a16="http://schemas.microsoft.com/office/drawing/2014/main" id="{02CEFCCE-4493-680B-B6A0-E8CAFBC67FA4}"/>
              </a:ext>
            </a:extLst>
          </p:cNvPr>
          <p:cNvSpPr txBox="1"/>
          <p:nvPr/>
        </p:nvSpPr>
        <p:spPr>
          <a:xfrm>
            <a:off x="5564909" y="6370986"/>
            <a:ext cx="6627091" cy="369332"/>
          </a:xfrm>
          <a:prstGeom prst="rect">
            <a:avLst/>
          </a:prstGeom>
          <a:noFill/>
        </p:spPr>
        <p:txBody>
          <a:bodyPr wrap="square">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b="0" i="1" u="none" strike="noStrike">
                <a:solidFill>
                  <a:srgbClr val="3A3A3A"/>
                </a:solidFill>
                <a:effectLst/>
                <a:latin typeface="Roboto" panose="020F0502020204030204" pitchFamily="34" charset="0"/>
              </a:rPr>
              <a:t>Elsevier, </a:t>
            </a:r>
            <a:r>
              <a:rPr lang="vi-VN" b="0" i="1" u="none" strike="noStrike" err="1">
                <a:solidFill>
                  <a:srgbClr val="3A3A3A"/>
                </a:solidFill>
                <a:effectLst/>
                <a:latin typeface="Roboto" panose="020F0502020204030204" pitchFamily="34" charset="0"/>
              </a:rPr>
              <a:t>Diagnostic</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Imaging</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Interventional</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Procedures</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2ed</a:t>
            </a:r>
            <a:r>
              <a:rPr lang="vi-VN" b="0" i="1" u="none" strike="noStrike">
                <a:solidFill>
                  <a:srgbClr val="3A3A3A"/>
                </a:solidFill>
                <a:effectLst/>
                <a:latin typeface="Roboto" panose="020F0502020204030204" pitchFamily="34" charset="0"/>
              </a:rPr>
              <a:t> 2018</a:t>
            </a:r>
          </a:p>
        </p:txBody>
      </p:sp>
    </p:spTree>
    <p:extLst>
      <p:ext uri="{BB962C8B-B14F-4D97-AF65-F5344CB8AC3E}">
        <p14:creationId xmlns:p14="http://schemas.microsoft.com/office/powerpoint/2010/main" val="2660483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CF87BFA-6DEA-8226-610C-7220A059A7BA}"/>
              </a:ext>
            </a:extLst>
          </p:cNvPr>
          <p:cNvSpPr>
            <a:spLocks noGrp="1"/>
          </p:cNvSpPr>
          <p:nvPr>
            <p:ph type="title"/>
          </p:nvPr>
        </p:nvSpPr>
        <p:spPr>
          <a:xfrm>
            <a:off x="881332" y="163842"/>
            <a:ext cx="10515600" cy="1598732"/>
          </a:xfrm>
          <a:solidFill>
            <a:schemeClr val="accent1">
              <a:lumMod val="20000"/>
              <a:lumOff val="80000"/>
            </a:schemeClr>
          </a:solidFill>
        </p:spPr>
        <p:txBody>
          <a:bodyPr/>
          <a:lstStyle/>
          <a:p>
            <a:r>
              <a:rPr lang="vi-VN" b="1">
                <a:latin typeface="Arial"/>
                <a:cs typeface="Arial"/>
              </a:rPr>
              <a:t>TAE </a:t>
            </a:r>
            <a:endParaRPr lang="en-US"/>
          </a:p>
        </p:txBody>
      </p:sp>
      <p:sp>
        <p:nvSpPr>
          <p:cNvPr id="4" name="Chỗ dành sẵn cho Nội dung 3">
            <a:extLst>
              <a:ext uri="{FF2B5EF4-FFF2-40B4-BE49-F238E27FC236}">
                <a16:creationId xmlns:a16="http://schemas.microsoft.com/office/drawing/2014/main" id="{1B706A3E-78E6-99C4-EEA6-00BB6606063B}"/>
              </a:ext>
            </a:extLst>
          </p:cNvPr>
          <p:cNvSpPr>
            <a:spLocks noGrp="1"/>
          </p:cNvSpPr>
          <p:nvPr>
            <p:ph idx="1"/>
          </p:nvPr>
        </p:nvSpPr>
        <p:spPr>
          <a:ln>
            <a:solidFill>
              <a:srgbClr val="4472C4"/>
            </a:solidFill>
          </a:ln>
        </p:spPr>
        <p:txBody>
          <a:bodyPr lIns="109728" tIns="109728" rIns="109728" bIns="91440" anchor="t"/>
          <a:lstStyle/>
          <a:p>
            <a:pPr marL="0" indent="0">
              <a:lnSpc>
                <a:spcPct val="150000"/>
              </a:lnSpc>
              <a:buNone/>
            </a:pPr>
            <a:r>
              <a:rPr lang="vi-VN" sz="2000" b="1" i="1"/>
              <a:t>Sự khác biệt với TACE</a:t>
            </a:r>
            <a:endParaRPr lang="en-US" sz="2000"/>
          </a:p>
          <a:p>
            <a:pPr marL="342900" indent="-342900">
              <a:lnSpc>
                <a:spcPct val="150000"/>
              </a:lnSpc>
              <a:buFont typeface="Arial" panose="020B0604020202020204" pitchFamily="34" charset="0"/>
              <a:buChar char="•"/>
            </a:pPr>
            <a:r>
              <a:rPr lang="vi-VN" sz="2000"/>
              <a:t> Loại vật liệu khác và kỹ thuật khác</a:t>
            </a:r>
            <a:endParaRPr lang="vi-VN" sz="2000">
              <a:cs typeface="Calibri"/>
            </a:endParaRPr>
          </a:p>
          <a:p>
            <a:pPr marL="342900" indent="-342900">
              <a:lnSpc>
                <a:spcPct val="150000"/>
              </a:lnSpc>
              <a:buFont typeface="Arial" panose="020B0604020202020204" pitchFamily="34" charset="0"/>
              <a:buChar char="•"/>
            </a:pPr>
            <a:r>
              <a:rPr lang="vi-VN" sz="2000"/>
              <a:t>Các vi cầu gây tắc mạch có kích thước khác nhau </a:t>
            </a:r>
            <a:endParaRPr lang="vi-VN" sz="2000">
              <a:cs typeface="Calibri"/>
            </a:endParaRPr>
          </a:p>
          <a:p>
            <a:pPr marL="342900" indent="-342900">
              <a:lnSpc>
                <a:spcPct val="150000"/>
              </a:lnSpc>
              <a:buFont typeface="Arial" panose="020B0604020202020204" pitchFamily="34" charset="0"/>
              <a:buChar char="•"/>
            </a:pPr>
            <a:r>
              <a:rPr lang="vi-VN" sz="2000"/>
              <a:t>Ít được sử dụng hơn nhiều so với TACE như liệu pháp đầu tay trong điều trị HCC, thường được sử dụng như liệu pháp đầu tay trong chảy máu u gan, tổn thương gan lành tính như u tuyến gan mà không thể cắt bỏ</a:t>
            </a:r>
            <a:endParaRPr lang="vi-VN" sz="2000">
              <a:cs typeface="Calibri"/>
            </a:endParaRPr>
          </a:p>
          <a:p>
            <a:pPr>
              <a:lnSpc>
                <a:spcPct val="100000"/>
              </a:lnSpc>
            </a:pPr>
            <a:endParaRPr lang="vi-VN" sz="2000"/>
          </a:p>
        </p:txBody>
      </p:sp>
      <p:sp>
        <p:nvSpPr>
          <p:cNvPr id="5" name="Hộp Văn bản 4">
            <a:extLst>
              <a:ext uri="{FF2B5EF4-FFF2-40B4-BE49-F238E27FC236}">
                <a16:creationId xmlns:a16="http://schemas.microsoft.com/office/drawing/2014/main" id="{3CFBE074-AD8E-C94B-01AF-2697CA6B394B}"/>
              </a:ext>
            </a:extLst>
          </p:cNvPr>
          <p:cNvSpPr txBox="1"/>
          <p:nvPr/>
        </p:nvSpPr>
        <p:spPr>
          <a:xfrm>
            <a:off x="881332" y="1285308"/>
            <a:ext cx="7466653" cy="461665"/>
          </a:xfrm>
          <a:prstGeom prst="rect">
            <a:avLst/>
          </a:prstGeom>
          <a:noFill/>
        </p:spPr>
        <p:txBody>
          <a:bodyPr wrap="square">
            <a:spAutoFit/>
          </a:bodyPr>
          <a:lstStyle/>
          <a:p>
            <a:r>
              <a:rPr lang="vi-VN" sz="2400" i="1"/>
              <a:t>Tắc động mạch không dùng hoá chất</a:t>
            </a:r>
          </a:p>
        </p:txBody>
      </p:sp>
      <p:sp>
        <p:nvSpPr>
          <p:cNvPr id="8" name="Hộp Văn bản 7">
            <a:extLst>
              <a:ext uri="{FF2B5EF4-FFF2-40B4-BE49-F238E27FC236}">
                <a16:creationId xmlns:a16="http://schemas.microsoft.com/office/drawing/2014/main" id="{FCE61F0B-CD08-BE09-06D7-7B3351B551BC}"/>
              </a:ext>
            </a:extLst>
          </p:cNvPr>
          <p:cNvSpPr txBox="1"/>
          <p:nvPr/>
        </p:nvSpPr>
        <p:spPr>
          <a:xfrm>
            <a:off x="5564909" y="6334267"/>
            <a:ext cx="6627091" cy="369332"/>
          </a:xfrm>
          <a:prstGeom prst="rect">
            <a:avLst/>
          </a:prstGeom>
          <a:noFill/>
        </p:spPr>
        <p:txBody>
          <a:bodyPr wrap="square">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b="0" i="1" u="none" strike="noStrike">
                <a:solidFill>
                  <a:srgbClr val="3A3A3A"/>
                </a:solidFill>
                <a:effectLst/>
                <a:latin typeface="Roboto" panose="020F0502020204030204" pitchFamily="34" charset="0"/>
              </a:rPr>
              <a:t>Elsevier, </a:t>
            </a:r>
            <a:r>
              <a:rPr lang="vi-VN" b="0" i="1" u="none" strike="noStrike" err="1">
                <a:solidFill>
                  <a:srgbClr val="3A3A3A"/>
                </a:solidFill>
                <a:effectLst/>
                <a:latin typeface="Roboto" panose="020F0502020204030204" pitchFamily="34" charset="0"/>
              </a:rPr>
              <a:t>Diagnostic</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Imaging</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Interventional</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Procedures</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2ed</a:t>
            </a:r>
            <a:r>
              <a:rPr lang="vi-VN" b="0" i="1" u="none" strike="noStrike">
                <a:solidFill>
                  <a:srgbClr val="3A3A3A"/>
                </a:solidFill>
                <a:effectLst/>
                <a:latin typeface="Roboto" panose="020F0502020204030204" pitchFamily="34" charset="0"/>
              </a:rPr>
              <a:t> 2018</a:t>
            </a:r>
          </a:p>
        </p:txBody>
      </p:sp>
    </p:spTree>
    <p:extLst>
      <p:ext uri="{BB962C8B-B14F-4D97-AF65-F5344CB8AC3E}">
        <p14:creationId xmlns:p14="http://schemas.microsoft.com/office/powerpoint/2010/main" val="3832190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415DF-92BF-D985-50A3-67C7197083C5}"/>
              </a:ext>
            </a:extLst>
          </p:cNvPr>
          <p:cNvSpPr>
            <a:spLocks noGrp="1"/>
          </p:cNvSpPr>
          <p:nvPr>
            <p:ph type="title"/>
          </p:nvPr>
        </p:nvSpPr>
        <p:spPr>
          <a:xfrm>
            <a:off x="4313" y="2234182"/>
            <a:ext cx="12183373" cy="2001298"/>
          </a:xfrm>
          <a:solidFill>
            <a:schemeClr val="accent1">
              <a:lumMod val="20000"/>
              <a:lumOff val="80000"/>
            </a:schemeClr>
          </a:solidFill>
        </p:spPr>
        <p:txBody>
          <a:bodyPr>
            <a:noAutofit/>
          </a:bodyPr>
          <a:lstStyle/>
          <a:p>
            <a:pPr algn="ctr">
              <a:lnSpc>
                <a:spcPct val="150000"/>
              </a:lnSpc>
            </a:pPr>
            <a:r>
              <a:rPr lang="vi-VN" sz="3200" b="1">
                <a:latin typeface="Calibri"/>
                <a:cs typeface="Calibri"/>
              </a:rPr>
              <a:t>II. </a:t>
            </a:r>
            <a:r>
              <a:rPr lang="en-US" sz="3200" b="1">
                <a:latin typeface="Calibri"/>
                <a:cs typeface="Calibri"/>
              </a:rPr>
              <a:t>MỘT SỐ ỨNG DỤNG HÌNH ẢNH HỌC CAN THIỆP TRONG </a:t>
            </a:r>
            <a:r>
              <a:rPr lang="vi-VN" sz="3200" b="1">
                <a:latin typeface="Calibri"/>
                <a:cs typeface="Calibri"/>
              </a:rPr>
              <a:t>CHẨN ĐOÁN BỆNH LÝ NGOẠI GAN MẬT</a:t>
            </a:r>
            <a:endParaRPr lang="en-US" sz="3200">
              <a:ea typeface="Calibri Light" panose="020F0302020204030204"/>
              <a:cs typeface="Calibri Light" panose="020F0302020204030204"/>
            </a:endParaRPr>
          </a:p>
        </p:txBody>
      </p:sp>
    </p:spTree>
    <p:extLst>
      <p:ext uri="{BB962C8B-B14F-4D97-AF65-F5344CB8AC3E}">
        <p14:creationId xmlns:p14="http://schemas.microsoft.com/office/powerpoint/2010/main" val="1886131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3E28535-3EB7-FC63-703F-65FE60CAFFCF}"/>
              </a:ext>
            </a:extLst>
          </p:cNvPr>
          <p:cNvSpPr>
            <a:spLocks noGrp="1"/>
          </p:cNvSpPr>
          <p:nvPr>
            <p:ph type="title"/>
          </p:nvPr>
        </p:nvSpPr>
        <p:spPr>
          <a:xfrm>
            <a:off x="910087" y="48823"/>
            <a:ext cx="10515600" cy="1325563"/>
          </a:xfrm>
          <a:solidFill>
            <a:schemeClr val="accent1">
              <a:lumMod val="20000"/>
              <a:lumOff val="80000"/>
            </a:schemeClr>
          </a:solidFill>
        </p:spPr>
        <p:txBody>
          <a:bodyPr/>
          <a:lstStyle/>
          <a:p>
            <a:pPr algn="ctr"/>
            <a:r>
              <a:rPr lang="vi-VN" sz="6000" b="1">
                <a:latin typeface="Arial" panose="020B0604020202020204" pitchFamily="34" charset="0"/>
                <a:cs typeface="Arial" panose="020B0604020202020204" pitchFamily="34" charset="0"/>
              </a:rPr>
              <a:t>Case</a:t>
            </a:r>
          </a:p>
        </p:txBody>
      </p:sp>
      <p:sp>
        <p:nvSpPr>
          <p:cNvPr id="3" name="Chỗ dành sẵn cho Nội dung 2">
            <a:extLst>
              <a:ext uri="{FF2B5EF4-FFF2-40B4-BE49-F238E27FC236}">
                <a16:creationId xmlns:a16="http://schemas.microsoft.com/office/drawing/2014/main" id="{73AE1D6F-6A80-6E3F-A117-90110965631E}"/>
              </a:ext>
            </a:extLst>
          </p:cNvPr>
          <p:cNvSpPr>
            <a:spLocks noGrp="1"/>
          </p:cNvSpPr>
          <p:nvPr>
            <p:ph idx="1"/>
          </p:nvPr>
        </p:nvSpPr>
        <p:spPr>
          <a:xfrm>
            <a:off x="838200" y="2084418"/>
            <a:ext cx="10515600" cy="4351338"/>
          </a:xfrm>
        </p:spPr>
        <p:txBody>
          <a:bodyPr/>
          <a:lstStyle/>
          <a:p>
            <a:pPr marL="0" indent="0">
              <a:buNone/>
            </a:pPr>
            <a:r>
              <a:rPr lang="vi-VN" sz="2600" b="1"/>
              <a:t>BN nam, 56 tuổi, Mã BN:  N23-0030082</a:t>
            </a:r>
          </a:p>
        </p:txBody>
      </p:sp>
      <p:sp>
        <p:nvSpPr>
          <p:cNvPr id="6" name="Hộp Văn bản 5">
            <a:extLst>
              <a:ext uri="{FF2B5EF4-FFF2-40B4-BE49-F238E27FC236}">
                <a16:creationId xmlns:a16="http://schemas.microsoft.com/office/drawing/2014/main" id="{EA3EE012-1CA1-AA16-CAC6-97E616FC70AD}"/>
              </a:ext>
            </a:extLst>
          </p:cNvPr>
          <p:cNvSpPr txBox="1"/>
          <p:nvPr/>
        </p:nvSpPr>
        <p:spPr>
          <a:xfrm>
            <a:off x="516521" y="2547571"/>
            <a:ext cx="11067341" cy="3737946"/>
          </a:xfrm>
          <a:prstGeom prst="rect">
            <a:avLst/>
          </a:prstGeom>
          <a:noFill/>
          <a:ln>
            <a:solidFill>
              <a:srgbClr val="4472C4"/>
            </a:solidFill>
          </a:ln>
        </p:spPr>
        <p:txBody>
          <a:bodyPr wrap="square" lIns="91440" tIns="45720" rIns="91440" bIns="45720" anchor="t">
            <a:spAutoFit/>
          </a:bodyPr>
          <a:lstStyle/>
          <a:p>
            <a:pPr marL="285750" indent="-285750">
              <a:lnSpc>
                <a:spcPct val="150000"/>
              </a:lnSpc>
              <a:buFontTx/>
              <a:buChar char="-"/>
            </a:pPr>
            <a:r>
              <a:rPr lang="vi-VN" sz="2000" b="0" i="0" u="none" strike="noStrike" err="1">
                <a:effectLst/>
                <a:latin typeface="Calibri"/>
                <a:cs typeface="Calibri"/>
              </a:rPr>
              <a:t>23h</a:t>
            </a:r>
            <a:r>
              <a:rPr lang="vi-VN" sz="2000" b="0" i="0" u="none" strike="noStrike">
                <a:effectLst/>
                <a:latin typeface="Calibri"/>
                <a:cs typeface="Calibri"/>
              </a:rPr>
              <a:t> 12/02/2023, BN đau nhiều vùng thượng vị và hạ sườn 2 bên </a:t>
            </a:r>
            <a:r>
              <a:rPr lang="vi-VN" sz="2000" b="0" i="0" u="none" strike="noStrike" err="1">
                <a:effectLst/>
                <a:latin typeface="Calibri"/>
                <a:cs typeface="Calibri"/>
              </a:rPr>
              <a:t>lan</a:t>
            </a:r>
            <a:r>
              <a:rPr lang="vi-VN" sz="2000" b="0" i="0" u="none" strike="noStrike">
                <a:effectLst/>
                <a:latin typeface="Calibri"/>
                <a:cs typeface="Calibri"/>
              </a:rPr>
              <a:t> khắp bụng, tăng đau khi hít sâu, không sốt, không nôn ói -&gt; khoa cấp cứu BV </a:t>
            </a:r>
            <a:r>
              <a:rPr lang="vi-VN" sz="2000" b="0" i="0" u="none" strike="noStrike" err="1">
                <a:effectLst/>
                <a:latin typeface="Calibri"/>
                <a:cs typeface="Calibri"/>
              </a:rPr>
              <a:t>ĐHYD</a:t>
            </a:r>
            <a:endParaRPr lang="en-US" sz="2000">
              <a:cs typeface="Calibri"/>
            </a:endParaRPr>
          </a:p>
          <a:p>
            <a:pPr marL="285750" indent="-285750">
              <a:lnSpc>
                <a:spcPct val="150000"/>
              </a:lnSpc>
              <a:buFontTx/>
              <a:buChar char="-"/>
            </a:pPr>
            <a:r>
              <a:rPr lang="vi-VN" sz="2000" b="0" i="0" u="none" strike="noStrike">
                <a:effectLst/>
                <a:latin typeface="Calibri"/>
                <a:cs typeface="Calibri"/>
              </a:rPr>
              <a:t>Khám:</a:t>
            </a:r>
            <a:r>
              <a:rPr lang="vi-VN" sz="2000">
                <a:latin typeface="Calibri"/>
                <a:cs typeface="Calibri"/>
              </a:rPr>
              <a:t> </a:t>
            </a:r>
            <a:r>
              <a:rPr lang="vi-VN" sz="2000" b="0" i="0" u="none" strike="noStrike">
                <a:effectLst/>
                <a:latin typeface="Calibri"/>
                <a:cs typeface="Calibri"/>
              </a:rPr>
              <a:t>Bệnh tỉnh, Niêm hồng</a:t>
            </a:r>
            <a:br>
              <a:rPr lang="vi-VN" sz="2000"/>
            </a:br>
            <a:r>
              <a:rPr lang="vi-VN" sz="2000" b="0" i="0" u="none" strike="noStrike">
                <a:effectLst/>
                <a:latin typeface="Calibri"/>
                <a:cs typeface="Calibri"/>
              </a:rPr>
              <a:t>Sinh hiệu ổn, mạch 83 l/p, huyết áp 117/84 </a:t>
            </a:r>
            <a:r>
              <a:rPr lang="vi-VN" sz="2000" b="0" i="0" u="none" strike="noStrike" err="1">
                <a:effectLst/>
                <a:latin typeface="Calibri"/>
                <a:cs typeface="Calibri"/>
              </a:rPr>
              <a:t>mmHg</a:t>
            </a:r>
            <a:r>
              <a:rPr lang="vi-VN" sz="2000" b="0" i="0" u="none" strike="noStrike">
                <a:effectLst/>
                <a:latin typeface="Calibri"/>
                <a:cs typeface="Calibri"/>
              </a:rPr>
              <a:t>. SpO2 98 %</a:t>
            </a:r>
            <a:br>
              <a:rPr lang="vi-VN" sz="2000"/>
            </a:br>
            <a:r>
              <a:rPr lang="vi-VN" sz="2000" b="0" i="0" u="none" strike="noStrike">
                <a:effectLst/>
                <a:latin typeface="Calibri"/>
                <a:cs typeface="Calibri"/>
              </a:rPr>
              <a:t>Bụng chướng ít, ấn đau hạ sườn phải và hố chậu 2 bên</a:t>
            </a:r>
            <a:endParaRPr lang="vi-VN" sz="2000">
              <a:latin typeface="Calibri"/>
              <a:cs typeface="Calibri"/>
            </a:endParaRPr>
          </a:p>
          <a:p>
            <a:pPr marL="285750" indent="-285750">
              <a:lnSpc>
                <a:spcPct val="150000"/>
              </a:lnSpc>
              <a:buFontTx/>
              <a:buChar char="-"/>
            </a:pPr>
            <a:r>
              <a:rPr lang="vi-VN" sz="2000" b="0" i="0" u="none" strike="noStrike">
                <a:effectLst/>
                <a:latin typeface="Calibri"/>
                <a:cs typeface="Calibri"/>
              </a:rPr>
              <a:t>Tiền căn: </a:t>
            </a:r>
            <a:r>
              <a:rPr lang="vi-VN" sz="2000">
                <a:latin typeface="Calibri"/>
                <a:cs typeface="Calibri"/>
              </a:rPr>
              <a:t>U </a:t>
            </a:r>
            <a:r>
              <a:rPr lang="vi-VN" sz="2000" b="0" i="0" u="none" strike="noStrike">
                <a:effectLst/>
                <a:latin typeface="Calibri"/>
                <a:cs typeface="Calibri"/>
              </a:rPr>
              <a:t>mạch máu gan cách đây 7 năm, tái khám và theo dõi tại bệnh viện </a:t>
            </a:r>
            <a:r>
              <a:rPr lang="vi-VN" sz="2000" b="0" i="0" u="none" strike="noStrike" err="1">
                <a:effectLst/>
                <a:latin typeface="Calibri"/>
                <a:cs typeface="Calibri"/>
              </a:rPr>
              <a:t>ĐHYD</a:t>
            </a:r>
            <a:r>
              <a:rPr lang="vi-VN" sz="2000" b="0" i="0" u="none" strike="noStrike">
                <a:effectLst/>
                <a:latin typeface="Calibri"/>
                <a:cs typeface="Calibri"/>
              </a:rPr>
              <a:t> và bệnh viện Triều </a:t>
            </a:r>
            <a:r>
              <a:rPr lang="vi-VN" sz="2000">
                <a:latin typeface="Calibri"/>
                <a:cs typeface="Calibri"/>
              </a:rPr>
              <a:t>An</a:t>
            </a:r>
          </a:p>
          <a:p>
            <a:pPr marL="285750" indent="-285750">
              <a:lnSpc>
                <a:spcPct val="150000"/>
              </a:lnSpc>
              <a:buFontTx/>
              <a:buChar char="-"/>
            </a:pPr>
            <a:r>
              <a:rPr lang="vi-VN" sz="2000">
                <a:latin typeface="Calibri"/>
                <a:cs typeface="Calibri"/>
              </a:rPr>
              <a:t>Xét nghiệm: eGFR (CKD-EPI): 78 mL/phút, </a:t>
            </a:r>
            <a:r>
              <a:rPr lang="vi-VN" sz="2000" err="1">
                <a:latin typeface="Calibri"/>
                <a:cs typeface="Calibri"/>
              </a:rPr>
              <a:t>Child-pugh</a:t>
            </a:r>
            <a:r>
              <a:rPr lang="vi-VN" sz="2000">
                <a:latin typeface="Calibri"/>
                <a:cs typeface="Calibri"/>
              </a:rPr>
              <a:t> A</a:t>
            </a:r>
          </a:p>
        </p:txBody>
      </p:sp>
      <p:sp>
        <p:nvSpPr>
          <p:cNvPr id="7" name="Chỗ dành sẵn cho Nội dung 2">
            <a:extLst>
              <a:ext uri="{FF2B5EF4-FFF2-40B4-BE49-F238E27FC236}">
                <a16:creationId xmlns:a16="http://schemas.microsoft.com/office/drawing/2014/main" id="{AE9F384C-B27D-F517-D075-134C4410DE61}"/>
              </a:ext>
            </a:extLst>
          </p:cNvPr>
          <p:cNvSpPr txBox="1">
            <a:spLocks/>
          </p:cNvSpPr>
          <p:nvPr/>
        </p:nvSpPr>
        <p:spPr>
          <a:xfrm>
            <a:off x="3334584" y="1328640"/>
            <a:ext cx="5418551" cy="634999"/>
          </a:xfrm>
          <a:prstGeom prst="rect">
            <a:avLst/>
          </a:prstGeom>
        </p:spPr>
        <p:txBody>
          <a:bodyPr lIns="109728" tIns="109728" rIns="109728" bIns="91440" anchor="t"/>
          <a:lst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vi-VN">
                <a:latin typeface="Arial"/>
                <a:cs typeface="Arial"/>
              </a:rPr>
              <a:t>HCC biến chứng </a:t>
            </a:r>
            <a:endParaRPr lang="en-US">
              <a:latin typeface="Arial"/>
              <a:cs typeface="Arial"/>
            </a:endParaRPr>
          </a:p>
        </p:txBody>
      </p:sp>
    </p:spTree>
    <p:extLst>
      <p:ext uri="{BB962C8B-B14F-4D97-AF65-F5344CB8AC3E}">
        <p14:creationId xmlns:p14="http://schemas.microsoft.com/office/powerpoint/2010/main" val="21571477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C71C25-CDAC-5557-9FB6-05F3820059D5}"/>
              </a:ext>
            </a:extLst>
          </p:cNvPr>
          <p:cNvSpPr>
            <a:spLocks noGrp="1"/>
          </p:cNvSpPr>
          <p:nvPr>
            <p:ph type="title" idx="4294967295"/>
          </p:nvPr>
        </p:nvSpPr>
        <p:spPr>
          <a:xfrm>
            <a:off x="733245" y="240"/>
            <a:ext cx="11147425" cy="1755775"/>
          </a:xfrm>
          <a:solidFill>
            <a:schemeClr val="accent1">
              <a:lumMod val="20000"/>
              <a:lumOff val="80000"/>
            </a:schemeClr>
          </a:solidFill>
        </p:spPr>
        <p:txBody>
          <a:bodyPr/>
          <a:lstStyle/>
          <a:p>
            <a:r>
              <a:rPr lang="vi-VN" b="1">
                <a:latin typeface="Arial" panose="020B0604020202020204" pitchFamily="34" charset="0"/>
                <a:cs typeface="Arial" panose="020B0604020202020204" pitchFamily="34" charset="0"/>
              </a:rPr>
              <a:t>TACI</a:t>
            </a:r>
          </a:p>
        </p:txBody>
      </p:sp>
      <p:sp>
        <p:nvSpPr>
          <p:cNvPr id="3" name="Chỗ dành sẵn cho Nội dung 2">
            <a:extLst>
              <a:ext uri="{FF2B5EF4-FFF2-40B4-BE49-F238E27FC236}">
                <a16:creationId xmlns:a16="http://schemas.microsoft.com/office/drawing/2014/main" id="{CA935A3B-BDDC-E584-A112-B31B76B7A11C}"/>
              </a:ext>
            </a:extLst>
          </p:cNvPr>
          <p:cNvSpPr>
            <a:spLocks noGrp="1"/>
          </p:cNvSpPr>
          <p:nvPr>
            <p:ph sz="half" idx="4294967295"/>
          </p:nvPr>
        </p:nvSpPr>
        <p:spPr>
          <a:xfrm>
            <a:off x="6409517" y="2260871"/>
            <a:ext cx="5653087" cy="3073400"/>
          </a:xfrm>
          <a:ln>
            <a:solidFill>
              <a:srgbClr val="4472C4"/>
            </a:solidFill>
          </a:ln>
        </p:spPr>
        <p:txBody>
          <a:bodyPr lIns="109728" tIns="109728" rIns="109728" bIns="91440" anchor="t"/>
          <a:lstStyle/>
          <a:p>
            <a:pPr>
              <a:lnSpc>
                <a:spcPct val="150000"/>
              </a:lnSpc>
            </a:pPr>
            <a:r>
              <a:rPr lang="vi-VN" sz="2000">
                <a:latin typeface="Arial"/>
                <a:cs typeface="Arial"/>
              </a:rPr>
              <a:t>TACI sử dụng phác đồ FOLFOX là một phương pháp điều trị hiệu quả và an toàn cho bệnh nhân HCC BCLC giai đoạn C.  Tuy nhiên, các kết quả cần được xác nhận trong các thử nghiệm lâm sàng ngẫu nhiên có nhóm chứng trong tương lai.</a:t>
            </a:r>
            <a:endParaRPr lang="en-US"/>
          </a:p>
        </p:txBody>
      </p:sp>
      <p:sp>
        <p:nvSpPr>
          <p:cNvPr id="4" name="Chỗ dành sẵn cho Nội dung 3">
            <a:extLst>
              <a:ext uri="{FF2B5EF4-FFF2-40B4-BE49-F238E27FC236}">
                <a16:creationId xmlns:a16="http://schemas.microsoft.com/office/drawing/2014/main" id="{606CF17C-8B18-EEF5-EA84-8EF3715EEE33}"/>
              </a:ext>
            </a:extLst>
          </p:cNvPr>
          <p:cNvSpPr>
            <a:spLocks noGrp="1"/>
          </p:cNvSpPr>
          <p:nvPr>
            <p:ph sz="half" idx="4294967295"/>
          </p:nvPr>
        </p:nvSpPr>
        <p:spPr>
          <a:xfrm>
            <a:off x="589472" y="2260870"/>
            <a:ext cx="5418138" cy="3073400"/>
          </a:xfrm>
          <a:ln>
            <a:solidFill>
              <a:srgbClr val="4472C4"/>
            </a:solidFill>
          </a:ln>
        </p:spPr>
        <p:txBody>
          <a:bodyPr lIns="109728" tIns="109728" rIns="109728" bIns="91440" anchor="t"/>
          <a:lstStyle/>
          <a:p>
            <a:pPr marL="0" indent="0">
              <a:lnSpc>
                <a:spcPct val="150000"/>
              </a:lnSpc>
              <a:buNone/>
            </a:pPr>
            <a:r>
              <a:rPr lang="vi-VN" b="1" i="1"/>
              <a:t>Sự khác biệt so với TACE</a:t>
            </a:r>
            <a:endParaRPr lang="en-US"/>
          </a:p>
          <a:p>
            <a:pPr marL="342900" indent="-342900">
              <a:lnSpc>
                <a:spcPct val="150000"/>
              </a:lnSpc>
              <a:buFont typeface="Arial" panose="020B0604020202020204" pitchFamily="34" charset="0"/>
              <a:buChar char="•"/>
            </a:pPr>
            <a:r>
              <a:rPr lang="vi-VN"/>
              <a:t>Không dùng chất tắc mạch</a:t>
            </a:r>
            <a:endParaRPr lang="vi-VN">
              <a:cs typeface="Calibri"/>
            </a:endParaRPr>
          </a:p>
          <a:p>
            <a:pPr marL="342900" indent="-342900">
              <a:lnSpc>
                <a:spcPct val="150000"/>
              </a:lnSpc>
              <a:buFont typeface="Arial" panose="020B0604020202020204" pitchFamily="34" charset="0"/>
              <a:buChar char="•"/>
            </a:pPr>
            <a:r>
              <a:rPr lang="vi-VN"/>
              <a:t>Dùng hoá chất như: </a:t>
            </a:r>
            <a:r>
              <a:rPr lang="vi-VN" b="1" i="0" u="none" strike="noStrike">
                <a:solidFill>
                  <a:srgbClr val="000000"/>
                </a:solidFill>
                <a:effectLst/>
                <a:latin typeface="Arial"/>
                <a:cs typeface="Arial"/>
              </a:rPr>
              <a:t>FOLFOX</a:t>
            </a:r>
            <a:endParaRPr lang="vi-VN" b="1">
              <a:latin typeface="Arial"/>
              <a:cs typeface="Arial"/>
            </a:endParaRPr>
          </a:p>
        </p:txBody>
      </p:sp>
      <p:sp>
        <p:nvSpPr>
          <p:cNvPr id="7" name="Hộp Văn bản 6">
            <a:extLst>
              <a:ext uri="{FF2B5EF4-FFF2-40B4-BE49-F238E27FC236}">
                <a16:creationId xmlns:a16="http://schemas.microsoft.com/office/drawing/2014/main" id="{612E969C-5506-5EDA-A7C0-5CC80CA4F330}"/>
              </a:ext>
            </a:extLst>
          </p:cNvPr>
          <p:cNvSpPr txBox="1"/>
          <p:nvPr/>
        </p:nvSpPr>
        <p:spPr>
          <a:xfrm>
            <a:off x="3208023" y="6139775"/>
            <a:ext cx="9012732" cy="1102866"/>
          </a:xfrm>
          <a:prstGeom prst="rect">
            <a:avLst/>
          </a:prstGeom>
          <a:noFill/>
        </p:spPr>
        <p:txBody>
          <a:bodyPr wrap="square" lIns="91440" tIns="45720" rIns="91440" bIns="45720" anchor="t">
            <a:spAutoFit/>
          </a:bodyPr>
          <a:lstStyle/>
          <a:p>
            <a:pPr>
              <a:lnSpc>
                <a:spcPct val="150000"/>
              </a:lnSpc>
            </a:pPr>
            <a:r>
              <a:rPr lang="vi-VN" sz="1400" b="0" i="1" u="none" strike="noStrike" err="1">
                <a:solidFill>
                  <a:srgbClr val="000000"/>
                </a:solidFill>
                <a:effectLst/>
                <a:latin typeface="Archivo Narrow"/>
              </a:rPr>
              <a:t>Shaohua</a:t>
            </a:r>
            <a:r>
              <a:rPr lang="vi-VN" sz="1400" b="0" i="1" u="none" strike="noStrike">
                <a:solidFill>
                  <a:srgbClr val="000000"/>
                </a:solidFill>
                <a:effectLst/>
                <a:latin typeface="Archivo Narrow"/>
              </a:rPr>
              <a:t> Li, </a:t>
            </a:r>
            <a:r>
              <a:rPr lang="vi-VN" sz="1400" b="0" i="1" u="none" strike="noStrike" err="1">
                <a:solidFill>
                  <a:srgbClr val="000000"/>
                </a:solidFill>
                <a:effectLst/>
                <a:latin typeface="Archivo Narrow"/>
              </a:rPr>
              <a:t>Transarterial</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infusion</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chemotherapy</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with</a:t>
            </a:r>
            <a:r>
              <a:rPr lang="vi-VN" sz="1400" b="0" i="1" u="none" strike="noStrike">
                <a:solidFill>
                  <a:srgbClr val="000000"/>
                </a:solidFill>
                <a:effectLst/>
                <a:latin typeface="Archivo Narrow"/>
              </a:rPr>
              <a:t> FOLFOX </a:t>
            </a:r>
            <a:r>
              <a:rPr lang="vi-VN" sz="1400" b="0" i="1" u="none" strike="noStrike" err="1">
                <a:solidFill>
                  <a:srgbClr val="000000"/>
                </a:solidFill>
                <a:effectLst/>
                <a:latin typeface="Archivo Narrow"/>
              </a:rPr>
              <a:t>for</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advanced</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hepatocellular</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carcinoma</a:t>
            </a:r>
            <a:r>
              <a:rPr lang="vi-VN" sz="1400" b="0" i="1" u="none" strike="noStrike">
                <a:solidFill>
                  <a:srgbClr val="000000"/>
                </a:solidFill>
                <a:effectLst/>
                <a:latin typeface="Archivo Narrow"/>
              </a:rPr>
              <a:t>: a </a:t>
            </a:r>
            <a:r>
              <a:rPr lang="vi-VN" sz="1400" b="0" i="1" u="none" strike="noStrike" err="1">
                <a:solidFill>
                  <a:srgbClr val="000000"/>
                </a:solidFill>
                <a:effectLst/>
                <a:latin typeface="Archivo Narrow"/>
              </a:rPr>
              <a:t>multi-center</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propensity</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score</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matched</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analysis</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of</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real-world</a:t>
            </a:r>
            <a:r>
              <a:rPr lang="vi-VN" sz="1400" b="0" i="1" u="none" strike="noStrike">
                <a:solidFill>
                  <a:srgbClr val="000000"/>
                </a:solidFill>
                <a:effectLst/>
                <a:latin typeface="Archivo Narrow"/>
              </a:rPr>
              <a:t> </a:t>
            </a:r>
            <a:r>
              <a:rPr lang="vi-VN" sz="1400" b="0" i="1" u="none" strike="noStrike" err="1">
                <a:solidFill>
                  <a:srgbClr val="000000"/>
                </a:solidFill>
                <a:effectLst/>
                <a:latin typeface="Archivo Narrow"/>
              </a:rPr>
              <a:t>practice</a:t>
            </a:r>
            <a:endParaRPr lang="vi-VN" sz="1400" b="0" i="1" u="none" strike="noStrike">
              <a:solidFill>
                <a:srgbClr val="000000"/>
              </a:solidFill>
              <a:effectLst/>
              <a:latin typeface="Archivo Narrow"/>
            </a:endParaRPr>
          </a:p>
          <a:p>
            <a:pPr>
              <a:lnSpc>
                <a:spcPct val="150000"/>
              </a:lnSpc>
            </a:pPr>
            <a:endParaRPr lang="vi-VN" i="1">
              <a:cs typeface="Arial" panose="020B0604020202020204" pitchFamily="34" charset="0"/>
            </a:endParaRPr>
          </a:p>
        </p:txBody>
      </p:sp>
      <p:sp>
        <p:nvSpPr>
          <p:cNvPr id="5" name="Hộp Văn bản 4">
            <a:extLst>
              <a:ext uri="{FF2B5EF4-FFF2-40B4-BE49-F238E27FC236}">
                <a16:creationId xmlns:a16="http://schemas.microsoft.com/office/drawing/2014/main" id="{3D1F54D1-4829-7ADB-620D-1F4434671F67}"/>
              </a:ext>
            </a:extLst>
          </p:cNvPr>
          <p:cNvSpPr txBox="1"/>
          <p:nvPr/>
        </p:nvSpPr>
        <p:spPr>
          <a:xfrm>
            <a:off x="733245" y="1217189"/>
            <a:ext cx="4641575" cy="400110"/>
          </a:xfrm>
          <a:prstGeom prst="rect">
            <a:avLst/>
          </a:prstGeom>
          <a:noFill/>
        </p:spPr>
        <p:txBody>
          <a:bodyPr wrap="square" rtlCol="0">
            <a:spAutoFit/>
          </a:bodyPr>
          <a:lstStyle/>
          <a:p>
            <a:r>
              <a:rPr lang="vi-VN" sz="2000" i="1">
                <a:latin typeface="Arial"/>
                <a:ea typeface="+mn-lt"/>
                <a:cs typeface="Arial"/>
              </a:rPr>
              <a:t>Bơm </a:t>
            </a:r>
            <a:r>
              <a:rPr lang="vi-VN" sz="2000" i="1" err="1">
                <a:latin typeface="Arial"/>
                <a:ea typeface="+mn-lt"/>
                <a:cs typeface="Arial"/>
              </a:rPr>
              <a:t>hoá</a:t>
            </a:r>
            <a:r>
              <a:rPr lang="vi-VN" sz="2000" i="1">
                <a:latin typeface="Arial"/>
                <a:ea typeface="+mn-lt"/>
                <a:cs typeface="Arial"/>
              </a:rPr>
              <a:t> chất không tắc mạch</a:t>
            </a:r>
            <a:endParaRPr lang="vi-VN" sz="2000" i="1"/>
          </a:p>
        </p:txBody>
      </p:sp>
    </p:spTree>
    <p:extLst>
      <p:ext uri="{BB962C8B-B14F-4D97-AF65-F5344CB8AC3E}">
        <p14:creationId xmlns:p14="http://schemas.microsoft.com/office/powerpoint/2010/main" val="1190010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920B1AE-5EB2-D991-F71E-50BAFAC191F2}"/>
              </a:ext>
            </a:extLst>
          </p:cNvPr>
          <p:cNvSpPr>
            <a:spLocks noGrp="1"/>
          </p:cNvSpPr>
          <p:nvPr>
            <p:ph type="title"/>
          </p:nvPr>
        </p:nvSpPr>
        <p:spPr>
          <a:solidFill>
            <a:schemeClr val="accent1">
              <a:lumMod val="20000"/>
              <a:lumOff val="80000"/>
            </a:schemeClr>
          </a:solidFill>
        </p:spPr>
        <p:txBody>
          <a:bodyPr>
            <a:normAutofit/>
          </a:bodyPr>
          <a:lstStyle/>
          <a:p>
            <a:pPr algn="ctr"/>
            <a:r>
              <a:rPr lang="vi-VN" sz="5400" b="1">
                <a:latin typeface="Arial" panose="020B0604020202020204" pitchFamily="34" charset="0"/>
                <a:ea typeface="+mn-lt"/>
                <a:cs typeface="Arial" panose="020B0604020202020204" pitchFamily="34" charset="0"/>
              </a:rPr>
              <a:t>TARE: </a:t>
            </a:r>
            <a:r>
              <a:rPr lang="en-US" sz="5400" b="1">
                <a:latin typeface="Arial" panose="020B0604020202020204" pitchFamily="34" charset="0"/>
                <a:ea typeface="+mn-lt"/>
                <a:cs typeface="Arial" panose="020B0604020202020204" pitchFamily="34" charset="0"/>
              </a:rPr>
              <a:t>Xạ </a:t>
            </a:r>
            <a:r>
              <a:rPr lang="en-US" sz="5400" b="1" err="1">
                <a:latin typeface="Arial" panose="020B0604020202020204" pitchFamily="34" charset="0"/>
                <a:ea typeface="+mn-lt"/>
                <a:cs typeface="Arial" panose="020B0604020202020204" pitchFamily="34" charset="0"/>
              </a:rPr>
              <a:t>trị</a:t>
            </a:r>
            <a:r>
              <a:rPr lang="en-US" sz="5400" b="1">
                <a:latin typeface="Arial" panose="020B0604020202020204" pitchFamily="34" charset="0"/>
                <a:ea typeface="+mn-lt"/>
                <a:cs typeface="Arial" panose="020B0604020202020204" pitchFamily="34" charset="0"/>
              </a:rPr>
              <a:t> tắc mạch</a:t>
            </a:r>
            <a:endParaRPr lang="vi-VN" sz="5400" b="1">
              <a:latin typeface="Arial" panose="020B0604020202020204" pitchFamily="34" charset="0"/>
              <a:cs typeface="Arial" panose="020B0604020202020204" pitchFamily="34" charset="0"/>
            </a:endParaRPr>
          </a:p>
        </p:txBody>
      </p:sp>
      <p:sp>
        <p:nvSpPr>
          <p:cNvPr id="7" name="Chỗ dành sẵn cho Nội dung 6">
            <a:extLst>
              <a:ext uri="{FF2B5EF4-FFF2-40B4-BE49-F238E27FC236}">
                <a16:creationId xmlns:a16="http://schemas.microsoft.com/office/drawing/2014/main" id="{95A16CB4-2421-6E6B-14CE-89B6E2601806}"/>
              </a:ext>
            </a:extLst>
          </p:cNvPr>
          <p:cNvSpPr>
            <a:spLocks noGrp="1"/>
          </p:cNvSpPr>
          <p:nvPr>
            <p:ph idx="1"/>
          </p:nvPr>
        </p:nvSpPr>
        <p:spPr>
          <a:xfrm>
            <a:off x="838200" y="2975814"/>
            <a:ext cx="10515600" cy="4351338"/>
          </a:xfrm>
        </p:spPr>
        <p:txBody>
          <a:bodyPr vert="horz" lIns="91440" tIns="45720" rIns="91440" bIns="45720" rtlCol="0" anchor="t">
            <a:normAutofit/>
          </a:bodyPr>
          <a:lstStyle/>
          <a:p>
            <a:pPr marL="342900" indent="-342900">
              <a:lnSpc>
                <a:spcPct val="150000"/>
              </a:lnSpc>
              <a:buFont typeface="Arial" panose="020B0604020202020204" pitchFamily="34" charset="0"/>
              <a:buChar char="•"/>
            </a:pPr>
            <a:r>
              <a:rPr lang="vi-VN">
                <a:latin typeface="Arial"/>
                <a:cs typeface="Arial"/>
              </a:rPr>
              <a:t>Sử dụng vi cầu gắn đồng vị phóng xạ Ytrium-90 hay </a:t>
            </a:r>
            <a:r>
              <a:rPr lang="vi-VN" err="1">
                <a:latin typeface="Arial"/>
                <a:cs typeface="Arial"/>
              </a:rPr>
              <a:t>Lipiodol</a:t>
            </a:r>
            <a:r>
              <a:rPr lang="vi-VN">
                <a:latin typeface="Arial"/>
                <a:cs typeface="Arial"/>
              </a:rPr>
              <a:t> gắn với Iodine-131</a:t>
            </a:r>
            <a:endParaRPr lang="en-US">
              <a:latin typeface="Arial"/>
              <a:cs typeface="Arial"/>
            </a:endParaRPr>
          </a:p>
          <a:p>
            <a:pPr marL="342900" indent="-342900">
              <a:buFont typeface="Arial" panose="020B0604020202020204" pitchFamily="34" charset="0"/>
              <a:buChar char="•"/>
            </a:pPr>
            <a:r>
              <a:rPr lang="vi-VN">
                <a:latin typeface="Arial"/>
                <a:cs typeface="Arial"/>
              </a:rPr>
              <a:t>Tắc dụng: tia xạ và tắc mạch</a:t>
            </a:r>
          </a:p>
        </p:txBody>
      </p:sp>
      <p:sp>
        <p:nvSpPr>
          <p:cNvPr id="9" name="Chỗ dành sẵn cho Nội dung 3">
            <a:extLst>
              <a:ext uri="{FF2B5EF4-FFF2-40B4-BE49-F238E27FC236}">
                <a16:creationId xmlns:a16="http://schemas.microsoft.com/office/drawing/2014/main" id="{FC58B586-24E4-2AE1-A58D-97370252E6E1}"/>
              </a:ext>
            </a:extLst>
          </p:cNvPr>
          <p:cNvSpPr txBox="1">
            <a:spLocks/>
          </p:cNvSpPr>
          <p:nvPr/>
        </p:nvSpPr>
        <p:spPr>
          <a:xfrm>
            <a:off x="840639" y="2288862"/>
            <a:ext cx="10522512" cy="3334509"/>
          </a:xfrm>
          <a:prstGeom prst="rect">
            <a:avLst/>
          </a:prstGeom>
          <a:ln>
            <a:solidFill>
              <a:schemeClr val="accent1"/>
            </a:solidFill>
          </a:ln>
        </p:spPr>
        <p:txBody>
          <a:bodyPr lIns="109728" tIns="109728" rIns="109728" bIns="91440"/>
          <a:lst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b="1"/>
              <a:t>NGUYÊN LÝ</a:t>
            </a:r>
          </a:p>
          <a:p>
            <a:endParaRPr lang="vi-VN"/>
          </a:p>
        </p:txBody>
      </p:sp>
      <p:sp>
        <p:nvSpPr>
          <p:cNvPr id="11" name="Chỗ dành sẵn cho Nội dung 3">
            <a:extLst>
              <a:ext uri="{FF2B5EF4-FFF2-40B4-BE49-F238E27FC236}">
                <a16:creationId xmlns:a16="http://schemas.microsoft.com/office/drawing/2014/main" id="{3844F009-DDA8-4178-FF93-BA2392938AF4}"/>
              </a:ext>
            </a:extLst>
          </p:cNvPr>
          <p:cNvSpPr txBox="1">
            <a:spLocks/>
          </p:cNvSpPr>
          <p:nvPr/>
        </p:nvSpPr>
        <p:spPr>
          <a:xfrm>
            <a:off x="10858342" y="-904390"/>
            <a:ext cx="4879520" cy="4028657"/>
          </a:xfrm>
          <a:prstGeom prst="rect">
            <a:avLst/>
          </a:prstGeom>
        </p:spPr>
        <p:txBody>
          <a:bodyPr lIns="109728" tIns="109728" rIns="109728" bIns="91440"/>
          <a:lst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t>So sánh với TACE</a:t>
            </a:r>
          </a:p>
        </p:txBody>
      </p:sp>
      <p:sp>
        <p:nvSpPr>
          <p:cNvPr id="5" name="Hộp Văn bản 4">
            <a:extLst>
              <a:ext uri="{FF2B5EF4-FFF2-40B4-BE49-F238E27FC236}">
                <a16:creationId xmlns:a16="http://schemas.microsoft.com/office/drawing/2014/main" id="{84384FD0-4CEA-1638-1AEC-8B09FB72A04C}"/>
              </a:ext>
            </a:extLst>
          </p:cNvPr>
          <p:cNvSpPr txBox="1"/>
          <p:nvPr/>
        </p:nvSpPr>
        <p:spPr>
          <a:xfrm>
            <a:off x="7860145" y="6290595"/>
            <a:ext cx="4608945" cy="369332"/>
          </a:xfrm>
          <a:prstGeom prst="rect">
            <a:avLst/>
          </a:prstGeom>
          <a:noFill/>
        </p:spPr>
        <p:txBody>
          <a:bodyPr wrap="square" rtlCol="0">
            <a:spAutoFit/>
          </a:bodyPr>
          <a:lstStyle/>
          <a:p>
            <a:pPr algn="l"/>
            <a:r>
              <a:rPr lang="vi-VN" i="1" err="1"/>
              <a:t>Slide</a:t>
            </a:r>
            <a:r>
              <a:rPr lang="vi-VN" i="1"/>
              <a:t> bài giảng- Bộ môn CĐHA- UMP</a:t>
            </a:r>
          </a:p>
        </p:txBody>
      </p:sp>
    </p:spTree>
    <p:extLst>
      <p:ext uri="{BB962C8B-B14F-4D97-AF65-F5344CB8AC3E}">
        <p14:creationId xmlns:p14="http://schemas.microsoft.com/office/powerpoint/2010/main" val="2591649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47ADF47-4443-256D-24F9-F1EACEDC20A8}"/>
              </a:ext>
            </a:extLst>
          </p:cNvPr>
          <p:cNvSpPr>
            <a:spLocks noGrp="1"/>
          </p:cNvSpPr>
          <p:nvPr>
            <p:ph type="title"/>
          </p:nvPr>
        </p:nvSpPr>
        <p:spPr>
          <a:xfrm>
            <a:off x="895709" y="63200"/>
            <a:ext cx="10515600" cy="1325563"/>
          </a:xfrm>
          <a:solidFill>
            <a:schemeClr val="accent1">
              <a:lumMod val="20000"/>
              <a:lumOff val="80000"/>
            </a:schemeClr>
          </a:solidFill>
        </p:spPr>
        <p:txBody>
          <a:bodyPr/>
          <a:lstStyle/>
          <a:p>
            <a:r>
              <a:rPr lang="vi-VN" b="1">
                <a:latin typeface="Arial" panose="020B0604020202020204" pitchFamily="34" charset="0"/>
                <a:cs typeface="Arial" panose="020B0604020202020204" pitchFamily="34" charset="0"/>
              </a:rPr>
              <a:t>Chỉ định                       Chống chỉ định</a:t>
            </a:r>
          </a:p>
        </p:txBody>
      </p:sp>
      <p:sp>
        <p:nvSpPr>
          <p:cNvPr id="4" name="Chỗ dành sẵn cho Nội dung 3">
            <a:extLst>
              <a:ext uri="{FF2B5EF4-FFF2-40B4-BE49-F238E27FC236}">
                <a16:creationId xmlns:a16="http://schemas.microsoft.com/office/drawing/2014/main" id="{DCB2859C-CD4F-D87B-2C62-64C77FB9D4D6}"/>
              </a:ext>
            </a:extLst>
          </p:cNvPr>
          <p:cNvSpPr>
            <a:spLocks noGrp="1"/>
          </p:cNvSpPr>
          <p:nvPr>
            <p:ph sz="half" idx="4294967295"/>
          </p:nvPr>
        </p:nvSpPr>
        <p:spPr>
          <a:xfrm>
            <a:off x="833887" y="1399127"/>
            <a:ext cx="5418138" cy="5073439"/>
          </a:xfrm>
          <a:ln>
            <a:solidFill>
              <a:srgbClr val="4472C4"/>
            </a:solidFill>
          </a:ln>
        </p:spPr>
        <p:txBody>
          <a:bodyPr vert="horz" lIns="91440" tIns="45720" rIns="91440" bIns="45720" rtlCol="0" anchor="t">
            <a:normAutofit fontScale="92500" lnSpcReduction="10000"/>
          </a:bodyPr>
          <a:lstStyle/>
          <a:p>
            <a:pPr marL="342900" indent="-342900">
              <a:lnSpc>
                <a:spcPct val="150000"/>
              </a:lnSpc>
              <a:buFont typeface="Arial" panose="020B0604020202020204" pitchFamily="34" charset="0"/>
              <a:buChar char="•"/>
            </a:pPr>
            <a:r>
              <a:rPr lang="vi-VN"/>
              <a:t>HCC với kỳ vọng sống &gt; 3 tháng</a:t>
            </a:r>
            <a:endParaRPr lang="en-US"/>
          </a:p>
          <a:p>
            <a:pPr marL="342900" indent="-342900">
              <a:lnSpc>
                <a:spcPct val="150000"/>
              </a:lnSpc>
              <a:buFont typeface="Arial" panose="020B0604020202020204" pitchFamily="34" charset="0"/>
              <a:buChar char="•"/>
            </a:pPr>
            <a:r>
              <a:rPr lang="vi-VN"/>
              <a:t>Huyết khối Tĩnh mạch cửa</a:t>
            </a:r>
            <a:endParaRPr lang="vi-VN">
              <a:cs typeface="Arial" panose="020B0604020202020204" pitchFamily="34" charset="0"/>
            </a:endParaRPr>
          </a:p>
          <a:p>
            <a:pPr marL="342900" indent="-342900">
              <a:lnSpc>
                <a:spcPct val="150000"/>
              </a:lnSpc>
              <a:buFont typeface="Arial" panose="020B0604020202020204" pitchFamily="34" charset="0"/>
              <a:buChar char="•"/>
            </a:pPr>
            <a:r>
              <a:rPr lang="vi-VN"/>
              <a:t>Hạ giai đoạn ở bệnh nhân có thể cắt được u ( đặc biệt u đa thuỳ, nhiều khối)</a:t>
            </a:r>
            <a:endParaRPr lang="vi-VN">
              <a:cs typeface="Arial" panose="020B0604020202020204" pitchFamily="34" charset="0"/>
            </a:endParaRPr>
          </a:p>
          <a:p>
            <a:pPr marL="342900" indent="-342900">
              <a:lnSpc>
                <a:spcPct val="150000"/>
              </a:lnSpc>
              <a:buFont typeface="Arial" panose="020B0604020202020204" pitchFamily="34" charset="0"/>
              <a:buChar char="•"/>
            </a:pPr>
            <a:r>
              <a:rPr lang="vi-VN"/>
              <a:t>Trước khi cắt gan nhằm tăng thể tích gan</a:t>
            </a:r>
          </a:p>
          <a:p>
            <a:pPr marL="342900" indent="-342900">
              <a:lnSpc>
                <a:spcPct val="150000"/>
              </a:lnSpc>
              <a:buFont typeface="Arial" panose="020B0604020202020204" pitchFamily="34" charset="0"/>
              <a:buChar char="•"/>
            </a:pPr>
            <a:r>
              <a:rPr lang="vi-VN">
                <a:cs typeface="Arial" panose="020B0604020202020204" pitchFamily="34" charset="0"/>
              </a:rPr>
              <a:t>Chờ ghép gan</a:t>
            </a:r>
          </a:p>
        </p:txBody>
      </p:sp>
      <p:pic>
        <p:nvPicPr>
          <p:cNvPr id="6" name="Hình ảnh 5">
            <a:extLst>
              <a:ext uri="{FF2B5EF4-FFF2-40B4-BE49-F238E27FC236}">
                <a16:creationId xmlns:a16="http://schemas.microsoft.com/office/drawing/2014/main" id="{A6D755D9-CBC0-BAB1-31C6-994DD291F935}"/>
              </a:ext>
            </a:extLst>
          </p:cNvPr>
          <p:cNvPicPr>
            <a:picLocks noChangeAspect="1"/>
          </p:cNvPicPr>
          <p:nvPr/>
        </p:nvPicPr>
        <p:blipFill rotWithShape="1">
          <a:blip r:embed="rId2">
            <a:extLst>
              <a:ext uri="{28A0092B-C50C-407E-A947-70E740481C1C}">
                <a14:useLocalDpi xmlns:a14="http://schemas.microsoft.com/office/drawing/2010/main" val="0"/>
              </a:ext>
            </a:extLst>
          </a:blip>
          <a:srcRect t="19998" b="15778"/>
          <a:stretch/>
        </p:blipFill>
        <p:spPr>
          <a:xfrm>
            <a:off x="10126927" y="-6314178"/>
            <a:ext cx="5418551" cy="6110922"/>
          </a:xfrm>
          <a:prstGeom prst="rect">
            <a:avLst/>
          </a:prstGeom>
        </p:spPr>
      </p:pic>
      <p:sp>
        <p:nvSpPr>
          <p:cNvPr id="11" name="Chỗ dành sẵn cho Nội dung 3">
            <a:extLst>
              <a:ext uri="{FF2B5EF4-FFF2-40B4-BE49-F238E27FC236}">
                <a16:creationId xmlns:a16="http://schemas.microsoft.com/office/drawing/2014/main" id="{0E51BAAB-3E68-BE2B-B278-986AA36F6861}"/>
              </a:ext>
            </a:extLst>
          </p:cNvPr>
          <p:cNvSpPr txBox="1">
            <a:spLocks/>
          </p:cNvSpPr>
          <p:nvPr/>
        </p:nvSpPr>
        <p:spPr>
          <a:xfrm>
            <a:off x="6586532" y="1462225"/>
            <a:ext cx="5418551" cy="1966775"/>
          </a:xfrm>
          <a:prstGeom prst="rect">
            <a:avLst/>
          </a:prstGeom>
          <a:ln>
            <a:solidFill>
              <a:srgbClr val="4472C4"/>
            </a:solidFill>
          </a:ln>
        </p:spPr>
        <p:txBody>
          <a:bodyPr lIns="109728" tIns="109728" rIns="109728" bIns="91440" anchor="t"/>
          <a:lst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vi-VN"/>
              <a:t>Bệnh gan </a:t>
            </a:r>
            <a:r>
              <a:rPr lang="vi-VN" err="1"/>
              <a:t>Child</a:t>
            </a:r>
            <a:r>
              <a:rPr lang="vi-VN"/>
              <a:t> C ( </a:t>
            </a:r>
            <a:r>
              <a:rPr lang="vi-VN" err="1"/>
              <a:t>Bilirubin</a:t>
            </a:r>
            <a:r>
              <a:rPr lang="vi-VN"/>
              <a:t> &gt;3mg/</a:t>
            </a:r>
            <a:r>
              <a:rPr lang="vi-VN" err="1"/>
              <a:t>dl</a:t>
            </a:r>
            <a:r>
              <a:rPr lang="vi-VN"/>
              <a:t>,….)</a:t>
            </a:r>
            <a:endParaRPr lang="en-US"/>
          </a:p>
          <a:p>
            <a:pPr marL="342900" indent="-342900">
              <a:lnSpc>
                <a:spcPct val="150000"/>
              </a:lnSpc>
              <a:buFont typeface="Arial" panose="020B0604020202020204" pitchFamily="34" charset="0"/>
              <a:buChar char="•"/>
            </a:pPr>
            <a:r>
              <a:rPr lang="vi-VN"/>
              <a:t>Tổng trạng bệnh nhân xấu</a:t>
            </a:r>
            <a:endParaRPr lang="vi-VN">
              <a:cs typeface="Arial" panose="020B0604020202020204" pitchFamily="34" charset="0"/>
            </a:endParaRPr>
          </a:p>
        </p:txBody>
      </p:sp>
      <p:sp>
        <p:nvSpPr>
          <p:cNvPr id="5" name="Hộp Văn bản 4">
            <a:extLst>
              <a:ext uri="{FF2B5EF4-FFF2-40B4-BE49-F238E27FC236}">
                <a16:creationId xmlns:a16="http://schemas.microsoft.com/office/drawing/2014/main" id="{36F65C1C-C4D5-9112-9CC9-05705822526A}"/>
              </a:ext>
            </a:extLst>
          </p:cNvPr>
          <p:cNvSpPr txBox="1"/>
          <p:nvPr/>
        </p:nvSpPr>
        <p:spPr>
          <a:xfrm>
            <a:off x="6399616" y="6355884"/>
            <a:ext cx="5792384" cy="369332"/>
          </a:xfrm>
          <a:prstGeom prst="rect">
            <a:avLst/>
          </a:prstGeom>
          <a:noFill/>
        </p:spPr>
        <p:txBody>
          <a:bodyPr wrap="square">
            <a:spAutoFit/>
          </a:bodyPr>
          <a:lstStyle/>
          <a:p>
            <a:r>
              <a:rPr lang="vi-VN" i="1" err="1"/>
              <a:t>Rajat</a:t>
            </a:r>
            <a:r>
              <a:rPr lang="vi-VN" i="1"/>
              <a:t> </a:t>
            </a:r>
            <a:r>
              <a:rPr lang="vi-VN" i="1" err="1"/>
              <a:t>Chand</a:t>
            </a:r>
            <a:r>
              <a:rPr lang="vi-VN" i="1"/>
              <a:t>, </a:t>
            </a:r>
            <a:r>
              <a:rPr lang="vi-VN" i="1" err="1"/>
              <a:t>Essential</a:t>
            </a:r>
            <a:r>
              <a:rPr lang="vi-VN" i="1"/>
              <a:t> </a:t>
            </a:r>
            <a:r>
              <a:rPr lang="vi-VN" i="1" err="1"/>
              <a:t>interventional</a:t>
            </a:r>
            <a:r>
              <a:rPr lang="vi-VN" i="1"/>
              <a:t> </a:t>
            </a:r>
            <a:r>
              <a:rPr lang="vi-VN" i="1" err="1"/>
              <a:t>radiology</a:t>
            </a:r>
            <a:r>
              <a:rPr lang="vi-VN" i="1"/>
              <a:t> review</a:t>
            </a:r>
          </a:p>
        </p:txBody>
      </p:sp>
    </p:spTree>
    <p:extLst>
      <p:ext uri="{BB962C8B-B14F-4D97-AF65-F5344CB8AC3E}">
        <p14:creationId xmlns:p14="http://schemas.microsoft.com/office/powerpoint/2010/main" val="1784528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1">
            <a:extLst>
              <a:ext uri="{FF2B5EF4-FFF2-40B4-BE49-F238E27FC236}">
                <a16:creationId xmlns:a16="http://schemas.microsoft.com/office/drawing/2014/main" id="{FB1A3CB1-9B76-E7D1-68BC-622CCAAAA7DD}"/>
              </a:ext>
            </a:extLst>
          </p:cNvPr>
          <p:cNvSpPr txBox="1">
            <a:spLocks noGrp="1"/>
          </p:cNvSpPr>
          <p:nvPr>
            <p:ph type="title"/>
          </p:nvPr>
        </p:nvSpPr>
        <p:spPr>
          <a:prstGeom prst="rect">
            <a:avLst/>
          </a:prstGeom>
          <a:solidFill>
            <a:schemeClr val="accent1">
              <a:lumMod val="20000"/>
              <a:lumOff val="80000"/>
            </a:schemeClr>
          </a:solidFill>
        </p:spPr>
        <p:txBody>
          <a:bodyPr lIns="109728" tIns="109728" rIns="109728" bIns="91440" anchor="ctr">
            <a:normAutofit/>
          </a:bodyPr>
          <a:lstStyle>
            <a:lvl1pPr algn="l" defTabSz="914400" rtl="0" eaLnBrk="1" latinLnBrk="0" hangingPunct="1">
              <a:lnSpc>
                <a:spcPct val="110000"/>
              </a:lnSpc>
              <a:spcBef>
                <a:spcPct val="0"/>
              </a:spcBef>
              <a:buNone/>
              <a:defRPr sz="6600" kern="1200">
                <a:solidFill>
                  <a:schemeClr val="tx1"/>
                </a:solidFill>
                <a:latin typeface="+mj-lt"/>
                <a:ea typeface="+mj-ea"/>
                <a:cs typeface="+mj-cs"/>
              </a:defRPr>
            </a:lvl1pPr>
          </a:lstStyle>
          <a:p>
            <a:pPr algn="ctr"/>
            <a:r>
              <a:rPr lang="vi-VN" sz="5400" b="1">
                <a:latin typeface="Arial"/>
                <a:cs typeface="Arial"/>
              </a:rPr>
              <a:t>Quy trình</a:t>
            </a:r>
            <a:endParaRPr lang="en-US" sz="5400" b="1">
              <a:latin typeface="Arial"/>
              <a:cs typeface="Arial"/>
            </a:endParaRPr>
          </a:p>
        </p:txBody>
      </p:sp>
      <p:sp>
        <p:nvSpPr>
          <p:cNvPr id="3" name="Chỗ dành sẵn cho Nội dung 2">
            <a:extLst>
              <a:ext uri="{FF2B5EF4-FFF2-40B4-BE49-F238E27FC236}">
                <a16:creationId xmlns:a16="http://schemas.microsoft.com/office/drawing/2014/main" id="{6F07BB94-5C5D-1D9D-619B-8108A1B63794}"/>
              </a:ext>
            </a:extLst>
          </p:cNvPr>
          <p:cNvSpPr>
            <a:spLocks noGrp="1"/>
          </p:cNvSpPr>
          <p:nvPr>
            <p:ph idx="1"/>
          </p:nvPr>
        </p:nvSpPr>
        <p:spPr/>
        <p:txBody>
          <a:bodyPr/>
          <a:lstStyle/>
          <a:p>
            <a:pPr marL="0" indent="0">
              <a:buNone/>
            </a:pPr>
            <a:r>
              <a:rPr lang="vi-VN" b="1"/>
              <a:t>Đánh giá trước can thiệp: </a:t>
            </a:r>
          </a:p>
        </p:txBody>
      </p:sp>
      <p:sp>
        <p:nvSpPr>
          <p:cNvPr id="4" name="Chỗ dành sẵn cho Nội dung 3">
            <a:extLst>
              <a:ext uri="{FF2B5EF4-FFF2-40B4-BE49-F238E27FC236}">
                <a16:creationId xmlns:a16="http://schemas.microsoft.com/office/drawing/2014/main" id="{34928F0A-A477-CF19-C437-243CEF865AAE}"/>
              </a:ext>
            </a:extLst>
          </p:cNvPr>
          <p:cNvSpPr>
            <a:spLocks noGrp="1"/>
          </p:cNvSpPr>
          <p:nvPr>
            <p:ph sz="half" idx="4294967295"/>
          </p:nvPr>
        </p:nvSpPr>
        <p:spPr>
          <a:xfrm>
            <a:off x="713896" y="2409765"/>
            <a:ext cx="11147425" cy="3648494"/>
          </a:xfrm>
        </p:spPr>
        <p:txBody>
          <a:bodyPr vert="horz" lIns="91440" tIns="45720" rIns="91440" bIns="45720" rtlCol="0" anchor="t">
            <a:normAutofit lnSpcReduction="10000"/>
          </a:bodyPr>
          <a:lstStyle/>
          <a:p>
            <a:pPr marL="342900" lvl="0" indent="-342900">
              <a:lnSpc>
                <a:spcPct val="150000"/>
              </a:lnSpc>
              <a:buFont typeface="+mj-lt"/>
              <a:buAutoNum type="arabicPeriod"/>
            </a:pPr>
            <a:r>
              <a:rPr lang="vi-VN" sz="2000" b="1" i="1">
                <a:effectLst/>
                <a:latin typeface="Arial"/>
                <a:ea typeface="Times New Roman" panose="02020603050405020304" pitchFamily="18" charset="0"/>
                <a:cs typeface="Times New Roman"/>
              </a:rPr>
              <a:t>Bản đồ mạch máu nuôi gan</a:t>
            </a:r>
            <a:endParaRPr lang="en-US"/>
          </a:p>
          <a:p>
            <a:pPr marL="342900" indent="-342900">
              <a:lnSpc>
                <a:spcPct val="150000"/>
              </a:lnSpc>
              <a:buFont typeface="+mj-lt"/>
              <a:buAutoNum type="arabicPeriod"/>
            </a:pPr>
            <a:r>
              <a:rPr lang="vi-VN" sz="2000" b="1" i="1">
                <a:effectLst/>
                <a:latin typeface="Arial"/>
                <a:ea typeface="Times New Roman" panose="02020603050405020304" pitchFamily="18" charset="0"/>
                <a:cs typeface="Times New Roman"/>
              </a:rPr>
              <a:t>Thuyên tắc (nếu cần) thông nối động mạch gan- ruột</a:t>
            </a:r>
            <a:r>
              <a:rPr lang="vi-VN" sz="2000" b="1" i="1">
                <a:latin typeface="Arial"/>
                <a:ea typeface="Times New Roman" panose="02020603050405020304" pitchFamily="18" charset="0"/>
                <a:cs typeface="Times New Roman"/>
              </a:rPr>
              <a:t> </a:t>
            </a:r>
            <a:r>
              <a:rPr lang="vi-VN" sz="2000" b="1" i="1">
                <a:effectLst/>
                <a:latin typeface="Arial"/>
                <a:ea typeface="Times New Roman" panose="02020603050405020304" pitchFamily="18" charset="0"/>
                <a:cs typeface="Times New Roman"/>
              </a:rPr>
              <a:t> </a:t>
            </a:r>
            <a:r>
              <a:rPr lang="vi-VN" sz="2000" i="1">
                <a:effectLst/>
                <a:latin typeface="Arial"/>
                <a:ea typeface="Times New Roman" panose="02020603050405020304" pitchFamily="18" charset="0"/>
                <a:cs typeface="Times New Roman"/>
              </a:rPr>
              <a:t>: </a:t>
            </a:r>
            <a:r>
              <a:rPr lang="vi-VN" sz="2000">
                <a:effectLst/>
                <a:latin typeface="Arial"/>
                <a:ea typeface="Times New Roman" panose="02020603050405020304" pitchFamily="18" charset="0"/>
                <a:cs typeface="Times New Roman"/>
              </a:rPr>
              <a:t>động mạch </a:t>
            </a:r>
            <a:r>
              <a:rPr lang="vi-VN" sz="2000">
                <a:latin typeface="Arial"/>
                <a:ea typeface="Times New Roman" panose="02020603050405020304" pitchFamily="18" charset="0"/>
                <a:cs typeface="Times New Roman"/>
              </a:rPr>
              <a:t>vị tràng</a:t>
            </a:r>
            <a:r>
              <a:rPr lang="vi-VN" sz="2000">
                <a:effectLst/>
                <a:latin typeface="Arial"/>
                <a:ea typeface="Times New Roman" panose="02020603050405020304" pitchFamily="18" charset="0"/>
                <a:cs typeface="Times New Roman"/>
              </a:rPr>
              <a:t>, động mạch liềm, động mạch vị trái hoặc phải</a:t>
            </a:r>
          </a:p>
          <a:p>
            <a:pPr marL="342900" indent="-342900">
              <a:lnSpc>
                <a:spcPct val="150000"/>
              </a:lnSpc>
              <a:buFont typeface="+mj-lt"/>
              <a:buAutoNum type="arabicPeriod"/>
            </a:pPr>
            <a:r>
              <a:rPr lang="vi-VN" sz="2000" b="1" i="1">
                <a:effectLst/>
                <a:latin typeface="Arial"/>
                <a:ea typeface="Times New Roman" panose="02020603050405020304" pitchFamily="18" charset="0"/>
                <a:cs typeface="Times New Roman"/>
              </a:rPr>
              <a:t>Tính toán tỉ lệ </a:t>
            </a:r>
            <a:r>
              <a:rPr lang="vi-VN" sz="2000" b="1" i="1" err="1">
                <a:effectLst/>
                <a:latin typeface="Arial"/>
                <a:ea typeface="Times New Roman" panose="02020603050405020304" pitchFamily="18" charset="0"/>
                <a:cs typeface="Times New Roman"/>
              </a:rPr>
              <a:t>shunt</a:t>
            </a:r>
            <a:r>
              <a:rPr lang="vi-VN" sz="2000" b="1" i="1">
                <a:effectLst/>
                <a:latin typeface="Arial"/>
                <a:ea typeface="Times New Roman" panose="02020603050405020304" pitchFamily="18" charset="0"/>
                <a:cs typeface="Times New Roman"/>
              </a:rPr>
              <a:t> gan- phổi:</a:t>
            </a:r>
            <a:r>
              <a:rPr lang="vi-VN" sz="2000">
                <a:effectLst/>
                <a:latin typeface="Arial"/>
                <a:ea typeface="Times New Roman" panose="02020603050405020304" pitchFamily="18" charset="0"/>
                <a:cs typeface="Times New Roman"/>
              </a:rPr>
              <a:t> Tiêm thuốc phóng xạ</a:t>
            </a:r>
            <a:r>
              <a:rPr lang="vi-VN" sz="2000">
                <a:latin typeface="Arial"/>
                <a:ea typeface="Times New Roman" panose="02020603050405020304" pitchFamily="18" charset="0"/>
                <a:cs typeface="Times New Roman"/>
              </a:rPr>
              <a:t> </a:t>
            </a:r>
            <a:r>
              <a:rPr lang="vi-VN" sz="2000">
                <a:effectLst/>
                <a:latin typeface="Arial"/>
                <a:ea typeface="Times New Roman" panose="02020603050405020304" pitchFamily="18" charset="0"/>
                <a:cs typeface="Arial"/>
              </a:rPr>
              <a:t> </a:t>
            </a:r>
            <a:r>
              <a:rPr lang="vi-VN" sz="2000" b="0" i="0" u="none" strike="noStrike" baseline="30000">
                <a:effectLst/>
                <a:latin typeface="Arial"/>
                <a:cs typeface="Arial"/>
              </a:rPr>
              <a:t>99m</a:t>
            </a:r>
            <a:r>
              <a:rPr lang="vi-VN" sz="2000" b="0" i="0" u="none" strike="noStrike">
                <a:effectLst/>
                <a:latin typeface="Arial"/>
                <a:cs typeface="Arial"/>
              </a:rPr>
              <a:t>Tc – MAA </a:t>
            </a:r>
            <a:endParaRPr lang="vi-VN" sz="2000">
              <a:effectLst/>
              <a:latin typeface="Arial"/>
              <a:ea typeface="Times New Roman" panose="02020603050405020304" pitchFamily="18" charset="0"/>
              <a:cs typeface="Arial"/>
            </a:endParaRPr>
          </a:p>
          <a:p>
            <a:pPr marL="0" indent="0">
              <a:lnSpc>
                <a:spcPct val="150000"/>
              </a:lnSpc>
              <a:buNone/>
            </a:pPr>
            <a:r>
              <a:rPr lang="vi-VN" sz="2000">
                <a:effectLst/>
                <a:latin typeface="Arial"/>
                <a:ea typeface="Times New Roman" panose="02020603050405020304" pitchFamily="18" charset="0"/>
                <a:cs typeface="Times New Roman"/>
              </a:rPr>
              <a:t>+ </a:t>
            </a:r>
            <a:r>
              <a:rPr lang="vi-VN" sz="2000" err="1">
                <a:effectLst/>
                <a:latin typeface="Arial"/>
                <a:ea typeface="Times New Roman" panose="02020603050405020304" pitchFamily="18" charset="0"/>
                <a:cs typeface="Times New Roman"/>
              </a:rPr>
              <a:t>Shunt</a:t>
            </a:r>
            <a:r>
              <a:rPr lang="vi-VN" sz="2000">
                <a:effectLst/>
                <a:latin typeface="Arial"/>
                <a:ea typeface="Times New Roman" panose="02020603050405020304" pitchFamily="18" charset="0"/>
                <a:cs typeface="Times New Roman"/>
              </a:rPr>
              <a:t> &lt; 15% được coi là an toàn ở những bệnh nhân có chức năng phổi bình thường</a:t>
            </a:r>
          </a:p>
          <a:p>
            <a:pPr marL="0" indent="0">
              <a:lnSpc>
                <a:spcPct val="150000"/>
              </a:lnSpc>
              <a:buNone/>
            </a:pPr>
            <a:r>
              <a:rPr lang="vi-VN" sz="2000">
                <a:effectLst/>
                <a:latin typeface="Arial"/>
                <a:ea typeface="Times New Roman" panose="02020603050405020304" pitchFamily="18" charset="0"/>
                <a:cs typeface="Times New Roman"/>
              </a:rPr>
              <a:t>+ Nếu bệnh phổi tắc nghẽn mạn tính hoặc bệnh phổi khác, xem xét giảm tỷ lệ </a:t>
            </a:r>
            <a:r>
              <a:rPr lang="vi-VN" sz="2000" err="1">
                <a:effectLst/>
                <a:latin typeface="Arial"/>
                <a:ea typeface="Times New Roman" panose="02020603050405020304" pitchFamily="18" charset="0"/>
                <a:cs typeface="Times New Roman"/>
              </a:rPr>
              <a:t>shunt</a:t>
            </a:r>
            <a:r>
              <a:rPr lang="vi-VN" sz="2000">
                <a:effectLst/>
                <a:latin typeface="Arial"/>
                <a:ea typeface="Times New Roman" panose="02020603050405020304" pitchFamily="18" charset="0"/>
                <a:cs typeface="Times New Roman"/>
              </a:rPr>
              <a:t> có thể chấp nhận được (&lt;10%)</a:t>
            </a:r>
          </a:p>
          <a:p>
            <a:endParaRPr lang="vi-VN" sz="2200"/>
          </a:p>
        </p:txBody>
      </p:sp>
      <p:sp>
        <p:nvSpPr>
          <p:cNvPr id="8" name="Hộp Văn bản 7">
            <a:extLst>
              <a:ext uri="{FF2B5EF4-FFF2-40B4-BE49-F238E27FC236}">
                <a16:creationId xmlns:a16="http://schemas.microsoft.com/office/drawing/2014/main" id="{7170771B-0F55-0A1C-7D77-BFB9B2680BFE}"/>
              </a:ext>
            </a:extLst>
          </p:cNvPr>
          <p:cNvSpPr txBox="1"/>
          <p:nvPr/>
        </p:nvSpPr>
        <p:spPr>
          <a:xfrm>
            <a:off x="5717309" y="6408004"/>
            <a:ext cx="6627091" cy="369332"/>
          </a:xfrm>
          <a:prstGeom prst="rect">
            <a:avLst/>
          </a:prstGeom>
          <a:noFill/>
        </p:spPr>
        <p:txBody>
          <a:bodyPr wrap="square">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b="0" i="1" u="none" strike="noStrike">
                <a:solidFill>
                  <a:srgbClr val="3A3A3A"/>
                </a:solidFill>
                <a:effectLst/>
                <a:latin typeface="Roboto" panose="020F0502020204030204" pitchFamily="34" charset="0"/>
              </a:rPr>
              <a:t>Elsevier, </a:t>
            </a:r>
            <a:r>
              <a:rPr lang="vi-VN" b="0" i="1" u="none" strike="noStrike" err="1">
                <a:solidFill>
                  <a:srgbClr val="3A3A3A"/>
                </a:solidFill>
                <a:effectLst/>
                <a:latin typeface="Roboto" panose="020F0502020204030204" pitchFamily="34" charset="0"/>
              </a:rPr>
              <a:t>Diagnostic</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Imaging</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Interventional</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Procedures</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2ed</a:t>
            </a:r>
            <a:r>
              <a:rPr lang="vi-VN" b="0" i="1" u="none" strike="noStrike">
                <a:solidFill>
                  <a:srgbClr val="3A3A3A"/>
                </a:solidFill>
                <a:effectLst/>
                <a:latin typeface="Roboto" panose="020F0502020204030204" pitchFamily="34" charset="0"/>
              </a:rPr>
              <a:t> 2018</a:t>
            </a:r>
          </a:p>
        </p:txBody>
      </p:sp>
    </p:spTree>
    <p:extLst>
      <p:ext uri="{BB962C8B-B14F-4D97-AF65-F5344CB8AC3E}">
        <p14:creationId xmlns:p14="http://schemas.microsoft.com/office/powerpoint/2010/main" val="1586136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3D91EE6-4C3B-8B45-E5EC-65471AFCE14B}"/>
              </a:ext>
            </a:extLst>
          </p:cNvPr>
          <p:cNvSpPr>
            <a:spLocks noGrp="1"/>
          </p:cNvSpPr>
          <p:nvPr>
            <p:ph type="title"/>
          </p:nvPr>
        </p:nvSpPr>
        <p:spPr>
          <a:solidFill>
            <a:schemeClr val="accent1">
              <a:lumMod val="20000"/>
              <a:lumOff val="80000"/>
            </a:schemeClr>
          </a:solidFill>
        </p:spPr>
        <p:txBody>
          <a:bodyPr>
            <a:normAutofit/>
          </a:bodyPr>
          <a:lstStyle/>
          <a:p>
            <a:pPr algn="ctr"/>
            <a:r>
              <a:rPr lang="vi-VN" sz="5400" b="1">
                <a:latin typeface="Arial"/>
                <a:cs typeface="Arial"/>
              </a:rPr>
              <a:t>Quy trình</a:t>
            </a:r>
            <a:endParaRPr lang="en-US" sz="5400" b="1">
              <a:latin typeface="Arial"/>
              <a:cs typeface="Arial"/>
            </a:endParaRPr>
          </a:p>
        </p:txBody>
      </p:sp>
      <p:sp>
        <p:nvSpPr>
          <p:cNvPr id="3" name="Chỗ dành sẵn cho Nội dung 2">
            <a:extLst>
              <a:ext uri="{FF2B5EF4-FFF2-40B4-BE49-F238E27FC236}">
                <a16:creationId xmlns:a16="http://schemas.microsoft.com/office/drawing/2014/main" id="{F415C832-C893-ECBF-252D-F48CA05DB2EB}"/>
              </a:ext>
            </a:extLst>
          </p:cNvPr>
          <p:cNvSpPr>
            <a:spLocks noGrp="1"/>
          </p:cNvSpPr>
          <p:nvPr>
            <p:ph idx="1"/>
          </p:nvPr>
        </p:nvSpPr>
        <p:spPr>
          <a:ln>
            <a:solidFill>
              <a:schemeClr val="accent1"/>
            </a:solidFill>
          </a:ln>
        </p:spPr>
        <p:txBody>
          <a:bodyPr vert="horz" lIns="91440" tIns="45720" rIns="91440" bIns="45720" rtlCol="0" anchor="t">
            <a:normAutofit/>
          </a:bodyPr>
          <a:lstStyle/>
          <a:p>
            <a:pPr marL="342900" indent="-342900">
              <a:lnSpc>
                <a:spcPct val="150000"/>
              </a:lnSpc>
            </a:pPr>
            <a:r>
              <a:rPr lang="vi-VN">
                <a:latin typeface="Arial"/>
                <a:cs typeface="Arial"/>
              </a:rPr>
              <a:t>Dùng </a:t>
            </a:r>
            <a:r>
              <a:rPr lang="vi-VN" err="1">
                <a:latin typeface="Arial"/>
                <a:cs typeface="Arial"/>
              </a:rPr>
              <a:t>catheter</a:t>
            </a:r>
            <a:r>
              <a:rPr lang="vi-VN">
                <a:latin typeface="Arial"/>
                <a:cs typeface="Arial"/>
              </a:rPr>
              <a:t> chọn lọc vào động mạch gan nhánh nuôi u </a:t>
            </a:r>
            <a:endParaRPr lang="en-US"/>
          </a:p>
          <a:p>
            <a:pPr marL="342900" indent="-342900">
              <a:lnSpc>
                <a:spcPct val="150000"/>
              </a:lnSpc>
              <a:buFont typeface="Arial" panose="020B0604020202020204" pitchFamily="34" charset="0"/>
              <a:buChar char="•"/>
            </a:pPr>
            <a:r>
              <a:rPr lang="vi-VN">
                <a:latin typeface="Arial"/>
                <a:cs typeface="Arial"/>
              </a:rPr>
              <a:t>Bơm đồng vị phóng xạ Yttrium-90 hay </a:t>
            </a:r>
            <a:r>
              <a:rPr lang="vi-VN" err="1">
                <a:latin typeface="Arial"/>
                <a:cs typeface="Arial"/>
              </a:rPr>
              <a:t>lipiodol</a:t>
            </a:r>
            <a:r>
              <a:rPr lang="vi-VN">
                <a:latin typeface="Arial"/>
                <a:cs typeface="Arial"/>
              </a:rPr>
              <a:t> chứa I131</a:t>
            </a:r>
          </a:p>
        </p:txBody>
      </p:sp>
      <p:sp>
        <p:nvSpPr>
          <p:cNvPr id="4" name="Hộp Văn bản 3">
            <a:extLst>
              <a:ext uri="{FF2B5EF4-FFF2-40B4-BE49-F238E27FC236}">
                <a16:creationId xmlns:a16="http://schemas.microsoft.com/office/drawing/2014/main" id="{D8BD36D5-FD36-1028-7E62-B4D5F190C6DE}"/>
              </a:ext>
            </a:extLst>
          </p:cNvPr>
          <p:cNvSpPr txBox="1"/>
          <p:nvPr/>
        </p:nvSpPr>
        <p:spPr>
          <a:xfrm>
            <a:off x="6974666" y="6308209"/>
            <a:ext cx="4907368" cy="369332"/>
          </a:xfrm>
          <a:prstGeom prst="rect">
            <a:avLst/>
          </a:prstGeom>
          <a:noFill/>
        </p:spPr>
        <p:txBody>
          <a:bodyPr wrap="square" rtlCol="0">
            <a:spAutoFit/>
          </a:bodyPr>
          <a:lstStyle/>
          <a:p>
            <a:pPr algn="l"/>
            <a:r>
              <a:rPr lang="vi-VN" err="1"/>
              <a:t>Slide</a:t>
            </a:r>
            <a:r>
              <a:rPr lang="vi-VN"/>
              <a:t> bài giảng bộ môn CĐHA- UMP</a:t>
            </a:r>
          </a:p>
        </p:txBody>
      </p:sp>
    </p:spTree>
    <p:extLst>
      <p:ext uri="{BB962C8B-B14F-4D97-AF65-F5344CB8AC3E}">
        <p14:creationId xmlns:p14="http://schemas.microsoft.com/office/powerpoint/2010/main" val="3988904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5">
            <a:extLst>
              <a:ext uri="{FF2B5EF4-FFF2-40B4-BE49-F238E27FC236}">
                <a16:creationId xmlns:a16="http://schemas.microsoft.com/office/drawing/2014/main" id="{1534F40F-7DCF-70EE-C62A-F3AE6014FA22}"/>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22873"/>
          <a:stretch/>
        </p:blipFill>
        <p:spPr>
          <a:xfrm>
            <a:off x="1581510" y="1025584"/>
            <a:ext cx="9026525" cy="4906963"/>
          </a:xfrm>
        </p:spPr>
      </p:pic>
      <p:sp>
        <p:nvSpPr>
          <p:cNvPr id="12" name="Hộp Văn bản 11">
            <a:extLst>
              <a:ext uri="{FF2B5EF4-FFF2-40B4-BE49-F238E27FC236}">
                <a16:creationId xmlns:a16="http://schemas.microsoft.com/office/drawing/2014/main" id="{DFF15DA1-AF8E-4560-DD46-55B8C1915BC4}"/>
              </a:ext>
            </a:extLst>
          </p:cNvPr>
          <p:cNvSpPr txBox="1"/>
          <p:nvPr/>
        </p:nvSpPr>
        <p:spPr>
          <a:xfrm>
            <a:off x="5698902" y="6488668"/>
            <a:ext cx="6627091" cy="369332"/>
          </a:xfrm>
          <a:prstGeom prst="rect">
            <a:avLst/>
          </a:prstGeom>
          <a:noFill/>
        </p:spPr>
        <p:txBody>
          <a:bodyPr wrap="square">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b="0" i="1" u="none" strike="noStrike">
                <a:solidFill>
                  <a:srgbClr val="3A3A3A"/>
                </a:solidFill>
                <a:effectLst/>
                <a:latin typeface="Roboto" panose="020F0502020204030204" pitchFamily="34" charset="0"/>
              </a:rPr>
              <a:t>Elsevier, </a:t>
            </a:r>
            <a:r>
              <a:rPr lang="vi-VN" b="0" i="1" u="none" strike="noStrike" err="1">
                <a:solidFill>
                  <a:srgbClr val="3A3A3A"/>
                </a:solidFill>
                <a:effectLst/>
                <a:latin typeface="Roboto" panose="020F0502020204030204" pitchFamily="34" charset="0"/>
              </a:rPr>
              <a:t>Diagnostic</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Imaging</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Interventional</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Procedures</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2ed</a:t>
            </a:r>
            <a:r>
              <a:rPr lang="vi-VN" b="0" i="1" u="none" strike="noStrike">
                <a:solidFill>
                  <a:srgbClr val="3A3A3A"/>
                </a:solidFill>
                <a:effectLst/>
                <a:latin typeface="Roboto" panose="020F0502020204030204" pitchFamily="34" charset="0"/>
              </a:rPr>
              <a:t> 2018</a:t>
            </a:r>
          </a:p>
        </p:txBody>
      </p:sp>
    </p:spTree>
    <p:extLst>
      <p:ext uri="{BB962C8B-B14F-4D97-AF65-F5344CB8AC3E}">
        <p14:creationId xmlns:p14="http://schemas.microsoft.com/office/powerpoint/2010/main" val="907924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hỗ dành sẵn cho Nội dung 5">
            <a:extLst>
              <a:ext uri="{FF2B5EF4-FFF2-40B4-BE49-F238E27FC236}">
                <a16:creationId xmlns:a16="http://schemas.microsoft.com/office/drawing/2014/main" id="{5A9FFF09-60D7-7FF3-530B-06F7ACAD11D5}"/>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r="23370" b="51518"/>
          <a:stretch/>
        </p:blipFill>
        <p:spPr>
          <a:xfrm>
            <a:off x="368881" y="1630629"/>
            <a:ext cx="5856371" cy="3338935"/>
          </a:xfrm>
          <a:prstGeom prst="rect">
            <a:avLst/>
          </a:prstGeom>
        </p:spPr>
      </p:pic>
      <p:sp>
        <p:nvSpPr>
          <p:cNvPr id="8" name="Hộp Văn bản 7">
            <a:extLst>
              <a:ext uri="{FF2B5EF4-FFF2-40B4-BE49-F238E27FC236}">
                <a16:creationId xmlns:a16="http://schemas.microsoft.com/office/drawing/2014/main" id="{76926526-0381-FB70-441A-677891A3A5FB}"/>
              </a:ext>
            </a:extLst>
          </p:cNvPr>
          <p:cNvSpPr txBox="1"/>
          <p:nvPr/>
        </p:nvSpPr>
        <p:spPr>
          <a:xfrm>
            <a:off x="5337682" y="6368406"/>
            <a:ext cx="7227588" cy="369332"/>
          </a:xfrm>
          <a:prstGeom prst="rect">
            <a:avLst/>
          </a:prstGeom>
          <a:noFill/>
        </p:spPr>
        <p:txBody>
          <a:bodyPr wrap="square">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b="0" i="1" u="none" strike="noStrike">
                <a:solidFill>
                  <a:srgbClr val="3A3A3A"/>
                </a:solidFill>
                <a:effectLst/>
                <a:latin typeface="Roboto" panose="020F0502020204030204" pitchFamily="34" charset="0"/>
              </a:rPr>
              <a:t>Elsevier, </a:t>
            </a:r>
            <a:r>
              <a:rPr lang="vi-VN" b="0" i="1" u="none" strike="noStrike" err="1">
                <a:solidFill>
                  <a:srgbClr val="3A3A3A"/>
                </a:solidFill>
                <a:effectLst/>
                <a:latin typeface="Roboto" panose="020F0502020204030204" pitchFamily="34" charset="0"/>
              </a:rPr>
              <a:t>Diagnostic</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Imaging</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Interventional</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Procedures</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2ed</a:t>
            </a:r>
            <a:r>
              <a:rPr lang="vi-VN" b="0" i="1" u="none" strike="noStrike">
                <a:solidFill>
                  <a:srgbClr val="3A3A3A"/>
                </a:solidFill>
                <a:effectLst/>
                <a:latin typeface="Roboto" panose="020F0502020204030204" pitchFamily="34" charset="0"/>
              </a:rPr>
              <a:t> 2018</a:t>
            </a:r>
          </a:p>
        </p:txBody>
      </p:sp>
      <p:pic>
        <p:nvPicPr>
          <p:cNvPr id="3" name="Chỗ dành sẵn cho Nội dung 5">
            <a:extLst>
              <a:ext uri="{FF2B5EF4-FFF2-40B4-BE49-F238E27FC236}">
                <a16:creationId xmlns:a16="http://schemas.microsoft.com/office/drawing/2014/main" id="{90C40CD6-49DB-B441-8C5F-D59F30D0AFAA}"/>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t="48482" r="23370" b="3035"/>
          <a:stretch/>
        </p:blipFill>
        <p:spPr>
          <a:xfrm>
            <a:off x="6323537" y="1630628"/>
            <a:ext cx="5856372" cy="3338936"/>
          </a:xfrm>
          <a:prstGeom prst="rect">
            <a:avLst/>
          </a:prstGeom>
        </p:spPr>
      </p:pic>
    </p:spTree>
    <p:extLst>
      <p:ext uri="{BB962C8B-B14F-4D97-AF65-F5344CB8AC3E}">
        <p14:creationId xmlns:p14="http://schemas.microsoft.com/office/powerpoint/2010/main" val="19181719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2">
            <a:extLst>
              <a:ext uri="{FF2B5EF4-FFF2-40B4-BE49-F238E27FC236}">
                <a16:creationId xmlns:a16="http://schemas.microsoft.com/office/drawing/2014/main" id="{D9A9303E-C258-561F-D0A7-1886D3C3B39F}"/>
              </a:ext>
            </a:extLst>
          </p:cNvPr>
          <p:cNvPicPr>
            <a:picLocks noChangeAspect="1"/>
          </p:cNvPicPr>
          <p:nvPr/>
        </p:nvPicPr>
        <p:blipFill rotWithShape="1">
          <a:blip r:embed="rId3">
            <a:extLst>
              <a:ext uri="{28A0092B-C50C-407E-A947-70E740481C1C}">
                <a14:useLocalDpi xmlns:a14="http://schemas.microsoft.com/office/drawing/2010/main" val="0"/>
              </a:ext>
            </a:extLst>
          </a:blip>
          <a:srcRect l="8265" t="10031" r="30486" b="64764"/>
          <a:stretch/>
        </p:blipFill>
        <p:spPr>
          <a:xfrm>
            <a:off x="2768476" y="774807"/>
            <a:ext cx="7119381" cy="4194618"/>
          </a:xfrm>
          <a:prstGeom prst="rect">
            <a:avLst/>
          </a:prstGeom>
        </p:spPr>
      </p:pic>
      <p:sp>
        <p:nvSpPr>
          <p:cNvPr id="7" name="Hộp Văn bản 6">
            <a:extLst>
              <a:ext uri="{FF2B5EF4-FFF2-40B4-BE49-F238E27FC236}">
                <a16:creationId xmlns:a16="http://schemas.microsoft.com/office/drawing/2014/main" id="{25D184F2-E97C-DFBE-D79B-C83BB3D45061}"/>
              </a:ext>
            </a:extLst>
          </p:cNvPr>
          <p:cNvSpPr txBox="1"/>
          <p:nvPr/>
        </p:nvSpPr>
        <p:spPr>
          <a:xfrm>
            <a:off x="2951275" y="5064309"/>
            <a:ext cx="8338379" cy="586699"/>
          </a:xfrm>
          <a:prstGeom prst="rect">
            <a:avLst/>
          </a:prstGeom>
          <a:noFill/>
        </p:spPr>
        <p:txBody>
          <a:bodyPr wrap="square" lIns="91440" tIns="45720" rIns="91440" bIns="45720" rtlCol="0" anchor="t">
            <a:spAutoFit/>
          </a:bodyPr>
          <a:lstStyle/>
          <a:p>
            <a:pPr algn="l">
              <a:lnSpc>
                <a:spcPct val="150000"/>
              </a:lnSpc>
            </a:pPr>
            <a:r>
              <a:rPr lang="vi-VN" sz="2400"/>
              <a:t>LƯU Ý VỀ NHỮNG DẠNG BIẾN THỂ GIẢI PHẪU</a:t>
            </a:r>
            <a:endParaRPr lang="en-US"/>
          </a:p>
        </p:txBody>
      </p:sp>
      <p:sp>
        <p:nvSpPr>
          <p:cNvPr id="10" name="Hộp Văn bản 9">
            <a:extLst>
              <a:ext uri="{FF2B5EF4-FFF2-40B4-BE49-F238E27FC236}">
                <a16:creationId xmlns:a16="http://schemas.microsoft.com/office/drawing/2014/main" id="{97244F8C-D162-42EC-7DC2-45AAF137E3D1}"/>
              </a:ext>
            </a:extLst>
          </p:cNvPr>
          <p:cNvSpPr txBox="1"/>
          <p:nvPr/>
        </p:nvSpPr>
        <p:spPr>
          <a:xfrm>
            <a:off x="5938178" y="6332592"/>
            <a:ext cx="6627091" cy="369332"/>
          </a:xfrm>
          <a:prstGeom prst="rect">
            <a:avLst/>
          </a:prstGeom>
          <a:noFill/>
        </p:spPr>
        <p:txBody>
          <a:bodyPr wrap="square">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b="0" u="none" strike="noStrike" err="1">
                <a:solidFill>
                  <a:srgbClr val="3A3A3A"/>
                </a:solidFill>
                <a:effectLst/>
                <a:latin typeface="Roboto" panose="020F0502020204030204" pitchFamily="34" charset="0"/>
              </a:rPr>
              <a:t>Diagnostic</a:t>
            </a:r>
            <a:r>
              <a:rPr lang="vi-VN" b="0" u="none" strike="noStrike">
                <a:solidFill>
                  <a:srgbClr val="3A3A3A"/>
                </a:solidFill>
                <a:effectLst/>
                <a:latin typeface="Roboto" panose="020F0502020204030204" pitchFamily="34" charset="0"/>
              </a:rPr>
              <a:t> </a:t>
            </a:r>
            <a:r>
              <a:rPr lang="vi-VN" b="0" u="none" strike="noStrike" err="1">
                <a:solidFill>
                  <a:srgbClr val="3A3A3A"/>
                </a:solidFill>
                <a:effectLst/>
                <a:latin typeface="Roboto" panose="020F0502020204030204" pitchFamily="34" charset="0"/>
              </a:rPr>
              <a:t>Imaging</a:t>
            </a:r>
            <a:r>
              <a:rPr lang="vi-VN" b="0" u="none" strike="noStrike">
                <a:solidFill>
                  <a:srgbClr val="3A3A3A"/>
                </a:solidFill>
                <a:effectLst/>
                <a:latin typeface="Roboto" panose="020F0502020204030204" pitchFamily="34" charset="0"/>
              </a:rPr>
              <a:t>: </a:t>
            </a:r>
            <a:r>
              <a:rPr lang="vi-VN" b="0" u="none" strike="noStrike" err="1">
                <a:solidFill>
                  <a:srgbClr val="3A3A3A"/>
                </a:solidFill>
                <a:effectLst/>
                <a:latin typeface="Roboto" panose="020F0502020204030204" pitchFamily="34" charset="0"/>
              </a:rPr>
              <a:t>Interventional</a:t>
            </a:r>
            <a:r>
              <a:rPr lang="vi-VN" b="0" u="none" strike="noStrike">
                <a:solidFill>
                  <a:srgbClr val="3A3A3A"/>
                </a:solidFill>
                <a:effectLst/>
                <a:latin typeface="Roboto" panose="020F0502020204030204" pitchFamily="34" charset="0"/>
              </a:rPr>
              <a:t> </a:t>
            </a:r>
            <a:r>
              <a:rPr lang="vi-VN" b="0" u="none" strike="noStrike" err="1">
                <a:solidFill>
                  <a:srgbClr val="3A3A3A"/>
                </a:solidFill>
                <a:effectLst/>
                <a:latin typeface="Roboto" panose="020F0502020204030204" pitchFamily="34" charset="0"/>
              </a:rPr>
              <a:t>Procedures</a:t>
            </a:r>
            <a:r>
              <a:rPr lang="vi-VN" b="0" u="none" strike="noStrike">
                <a:solidFill>
                  <a:srgbClr val="3A3A3A"/>
                </a:solidFill>
                <a:effectLst/>
                <a:latin typeface="Roboto" panose="020F0502020204030204" pitchFamily="34" charset="0"/>
              </a:rPr>
              <a:t> </a:t>
            </a:r>
            <a:r>
              <a:rPr lang="vi-VN" b="0" u="none" strike="noStrike" err="1">
                <a:solidFill>
                  <a:srgbClr val="3A3A3A"/>
                </a:solidFill>
                <a:effectLst/>
                <a:latin typeface="Roboto" panose="020F0502020204030204" pitchFamily="34" charset="0"/>
              </a:rPr>
              <a:t>2ed</a:t>
            </a:r>
            <a:r>
              <a:rPr lang="vi-VN" b="0" u="none" strike="noStrike">
                <a:solidFill>
                  <a:srgbClr val="3A3A3A"/>
                </a:solidFill>
                <a:effectLst/>
                <a:latin typeface="Roboto" panose="020F0502020204030204" pitchFamily="34" charset="0"/>
              </a:rPr>
              <a:t> 2018</a:t>
            </a:r>
          </a:p>
        </p:txBody>
      </p:sp>
    </p:spTree>
    <p:extLst>
      <p:ext uri="{BB962C8B-B14F-4D97-AF65-F5344CB8AC3E}">
        <p14:creationId xmlns:p14="http://schemas.microsoft.com/office/powerpoint/2010/main" val="7179825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E72508C-0F17-E16F-8CC1-C08C7B632520}"/>
              </a:ext>
            </a:extLst>
          </p:cNvPr>
          <p:cNvSpPr>
            <a:spLocks noGrp="1"/>
          </p:cNvSpPr>
          <p:nvPr>
            <p:ph type="title"/>
          </p:nvPr>
        </p:nvSpPr>
        <p:spPr>
          <a:solidFill>
            <a:schemeClr val="accent1">
              <a:lumMod val="20000"/>
              <a:lumOff val="80000"/>
            </a:schemeClr>
          </a:solidFill>
        </p:spPr>
        <p:txBody>
          <a:bodyPr/>
          <a:lstStyle/>
          <a:p>
            <a:pPr algn="ctr"/>
            <a:r>
              <a:rPr lang="vi-VN" b="1">
                <a:latin typeface="Arial" panose="020B0604020202020204" pitchFamily="34" charset="0"/>
                <a:cs typeface="Arial" panose="020B0604020202020204" pitchFamily="34" charset="0"/>
              </a:rPr>
              <a:t>Biến chứng</a:t>
            </a:r>
            <a:endParaRPr lang="en-US" b="1">
              <a:latin typeface="Arial" panose="020B0604020202020204" pitchFamily="34" charset="0"/>
              <a:cs typeface="Arial" panose="020B0604020202020204" pitchFamily="34" charset="0"/>
            </a:endParaRPr>
          </a:p>
        </p:txBody>
      </p:sp>
      <p:sp>
        <p:nvSpPr>
          <p:cNvPr id="3" name="Chỗ dành sẵn cho Nội dung 2">
            <a:extLst>
              <a:ext uri="{FF2B5EF4-FFF2-40B4-BE49-F238E27FC236}">
                <a16:creationId xmlns:a16="http://schemas.microsoft.com/office/drawing/2014/main" id="{F834C312-DCCF-9574-489D-606A06010D52}"/>
              </a:ext>
            </a:extLst>
          </p:cNvPr>
          <p:cNvSpPr>
            <a:spLocks noGrp="1"/>
          </p:cNvSpPr>
          <p:nvPr>
            <p:ph idx="1"/>
          </p:nvPr>
        </p:nvSpPr>
        <p:spPr>
          <a:ln>
            <a:solidFill>
              <a:schemeClr val="accent1"/>
            </a:solidFill>
          </a:ln>
        </p:spPr>
        <p:txBody>
          <a:bodyPr vert="horz" lIns="91440" tIns="45720" rIns="91440" bIns="45720" rtlCol="0" anchor="t">
            <a:normAutofit/>
          </a:bodyPr>
          <a:lstStyle/>
          <a:p>
            <a:pPr marL="342900" indent="-342900">
              <a:lnSpc>
                <a:spcPct val="150000"/>
              </a:lnSpc>
              <a:buFont typeface="Arial" panose="020B0604020202020204" pitchFamily="34" charset="0"/>
              <a:buChar char="•"/>
            </a:pPr>
            <a:r>
              <a:rPr lang="vi-VN">
                <a:latin typeface="Arial"/>
                <a:cs typeface="Arial"/>
              </a:rPr>
              <a:t>Thuyên tắc không nhắm mục tiêu của các vi cầu  - Có thể gây loét/hoại tử đường tiêu hóa</a:t>
            </a:r>
            <a:endParaRPr lang="en-US">
              <a:latin typeface="Arial"/>
              <a:cs typeface="Arial"/>
            </a:endParaRPr>
          </a:p>
          <a:p>
            <a:pPr marL="342900" indent="-342900">
              <a:lnSpc>
                <a:spcPct val="150000"/>
              </a:lnSpc>
              <a:buFont typeface="Arial" panose="020B0604020202020204" pitchFamily="34" charset="0"/>
              <a:buChar char="•"/>
            </a:pPr>
            <a:r>
              <a:rPr lang="vi-VN">
                <a:latin typeface="Arial"/>
                <a:cs typeface="Arial"/>
              </a:rPr>
              <a:t>viêm túi mật do tia xạ</a:t>
            </a:r>
          </a:p>
          <a:p>
            <a:pPr marL="342900" indent="-342900">
              <a:lnSpc>
                <a:spcPct val="150000"/>
              </a:lnSpc>
              <a:buFont typeface="Arial" panose="020B0604020202020204" pitchFamily="34" charset="0"/>
              <a:buChar char="•"/>
            </a:pPr>
            <a:r>
              <a:rPr lang="vi-VN">
                <a:latin typeface="Arial"/>
                <a:cs typeface="Arial"/>
              </a:rPr>
              <a:t>Suy phổi tiến triển</a:t>
            </a:r>
          </a:p>
          <a:p>
            <a:pPr marL="342900" indent="-342900">
              <a:lnSpc>
                <a:spcPct val="150000"/>
              </a:lnSpc>
              <a:buFont typeface="Arial" panose="020B0604020202020204" pitchFamily="34" charset="0"/>
              <a:buChar char="•"/>
            </a:pPr>
            <a:r>
              <a:rPr lang="vi-VN">
                <a:latin typeface="Arial"/>
                <a:cs typeface="Arial"/>
              </a:rPr>
              <a:t>Suy gan/nhồi máu gan</a:t>
            </a:r>
          </a:p>
        </p:txBody>
      </p:sp>
      <p:sp>
        <p:nvSpPr>
          <p:cNvPr id="6" name="Hộp Văn bản 5">
            <a:extLst>
              <a:ext uri="{FF2B5EF4-FFF2-40B4-BE49-F238E27FC236}">
                <a16:creationId xmlns:a16="http://schemas.microsoft.com/office/drawing/2014/main" id="{246B9594-FE0E-9841-9C18-5ED4409E631D}"/>
              </a:ext>
            </a:extLst>
          </p:cNvPr>
          <p:cNvSpPr txBox="1"/>
          <p:nvPr/>
        </p:nvSpPr>
        <p:spPr>
          <a:xfrm>
            <a:off x="5349192" y="6308209"/>
            <a:ext cx="6627091" cy="369332"/>
          </a:xfrm>
          <a:prstGeom prst="rect">
            <a:avLst/>
          </a:prstGeom>
          <a:noFill/>
        </p:spPr>
        <p:txBody>
          <a:bodyPr wrap="square">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b="0" i="1" u="none" strike="noStrike">
                <a:solidFill>
                  <a:srgbClr val="3A3A3A"/>
                </a:solidFill>
                <a:effectLst/>
                <a:latin typeface="Roboto" panose="020F0502020204030204" pitchFamily="34" charset="0"/>
              </a:rPr>
              <a:t>Elsevier, </a:t>
            </a:r>
            <a:r>
              <a:rPr lang="vi-VN" b="0" i="1" u="none" strike="noStrike" err="1">
                <a:solidFill>
                  <a:srgbClr val="3A3A3A"/>
                </a:solidFill>
                <a:effectLst/>
                <a:latin typeface="Roboto" panose="020F0502020204030204" pitchFamily="34" charset="0"/>
              </a:rPr>
              <a:t>Diagnostic</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Imaging</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Interventional</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Procedures</a:t>
            </a:r>
            <a:r>
              <a:rPr lang="vi-VN" b="0" i="1" u="none" strike="noStrike">
                <a:solidFill>
                  <a:srgbClr val="3A3A3A"/>
                </a:solidFill>
                <a:effectLst/>
                <a:latin typeface="Roboto" panose="020F0502020204030204" pitchFamily="34" charset="0"/>
              </a:rPr>
              <a:t> </a:t>
            </a:r>
            <a:r>
              <a:rPr lang="vi-VN" b="0" i="1" u="none" strike="noStrike" err="1">
                <a:solidFill>
                  <a:srgbClr val="3A3A3A"/>
                </a:solidFill>
                <a:effectLst/>
                <a:latin typeface="Roboto" panose="020F0502020204030204" pitchFamily="34" charset="0"/>
              </a:rPr>
              <a:t>2ed</a:t>
            </a:r>
            <a:r>
              <a:rPr lang="vi-VN" b="0" i="1" u="none" strike="noStrike">
                <a:solidFill>
                  <a:srgbClr val="3A3A3A"/>
                </a:solidFill>
                <a:effectLst/>
                <a:latin typeface="Roboto" panose="020F0502020204030204" pitchFamily="34" charset="0"/>
              </a:rPr>
              <a:t> 2018</a:t>
            </a:r>
          </a:p>
        </p:txBody>
      </p:sp>
    </p:spTree>
    <p:extLst>
      <p:ext uri="{BB962C8B-B14F-4D97-AF65-F5344CB8AC3E}">
        <p14:creationId xmlns:p14="http://schemas.microsoft.com/office/powerpoint/2010/main" val="3452395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838200" y="365125"/>
            <a:ext cx="10515600" cy="1684996"/>
          </a:xfrm>
          <a:solidFill>
            <a:schemeClr val="accent1">
              <a:lumMod val="20000"/>
              <a:lumOff val="80000"/>
            </a:schemeClr>
          </a:solidFill>
        </p:spPr>
        <p:txBody>
          <a:bodyPr>
            <a:noAutofit/>
          </a:bodyPr>
          <a:lstStyle/>
          <a:p>
            <a:pPr algn="ctr">
              <a:lnSpc>
                <a:spcPct val="150000"/>
              </a:lnSpc>
            </a:pPr>
            <a:br>
              <a:rPr lang="vi-VN" sz="2800" b="1">
                <a:latin typeface="Arial"/>
                <a:cs typeface="Arial"/>
              </a:rPr>
            </a:br>
            <a:r>
              <a:rPr lang="vi-VN" sz="2800" b="1">
                <a:latin typeface="Arial"/>
                <a:cs typeface="Arial"/>
              </a:rPr>
              <a:t>1. SINH THIẾT GAN QUA NGẢ CẢNH </a:t>
            </a:r>
            <a:br>
              <a:rPr lang="vi-VN" sz="2800" b="1">
                <a:latin typeface="Arial" panose="020B0604020202020204" pitchFamily="34" charset="0"/>
                <a:cs typeface="Arial" panose="020B0604020202020204" pitchFamily="34" charset="0"/>
              </a:rPr>
            </a:br>
            <a:r>
              <a:rPr lang="vi-VN" sz="2800" b="1">
                <a:latin typeface="Arial"/>
                <a:cs typeface="Arial"/>
              </a:rPr>
              <a:t>TRANSJUGULAR LIVER BIOPSY (TJLB)</a:t>
            </a:r>
            <a:endParaRPr lang="en-US" sz="2800">
              <a:latin typeface="Arial"/>
              <a:cs typeface="Arial"/>
            </a:endParaRPr>
          </a:p>
          <a:p>
            <a:pPr>
              <a:lnSpc>
                <a:spcPct val="150000"/>
              </a:lnSpc>
            </a:pPr>
            <a:endParaRPr lang="vi-VN" sz="280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719944B4-F158-3324-BB3E-47B43CBDB753}"/>
              </a:ext>
            </a:extLst>
          </p:cNvPr>
          <p:cNvSpPr>
            <a:spLocks noGrp="1"/>
          </p:cNvSpPr>
          <p:nvPr>
            <p:ph idx="1"/>
          </p:nvPr>
        </p:nvSpPr>
        <p:spPr/>
        <p:txBody>
          <a:bodyPr vert="horz" lIns="91440" tIns="45720" rIns="91440" bIns="45720" rtlCol="0" anchor="t">
            <a:normAutofit/>
          </a:bodyPr>
          <a:lstStyle/>
          <a:p>
            <a:pPr marL="0" indent="0">
              <a:buNone/>
            </a:pPr>
            <a:br>
              <a:rPr lang="en-US">
                <a:ea typeface="+mn-lt"/>
                <a:cs typeface="+mn-lt"/>
              </a:rPr>
            </a:br>
            <a:endParaRPr lang="en-US">
              <a:ea typeface="+mn-lt"/>
              <a:cs typeface="+mn-lt"/>
            </a:endParaRPr>
          </a:p>
        </p:txBody>
      </p:sp>
      <p:sp>
        <p:nvSpPr>
          <p:cNvPr id="3" name="TextBox 2">
            <a:extLst>
              <a:ext uri="{FF2B5EF4-FFF2-40B4-BE49-F238E27FC236}">
                <a16:creationId xmlns:a16="http://schemas.microsoft.com/office/drawing/2014/main" id="{98C04B35-6DDC-6735-0900-F4D77C9B97E5}"/>
              </a:ext>
            </a:extLst>
          </p:cNvPr>
          <p:cNvSpPr txBox="1"/>
          <p:nvPr/>
        </p:nvSpPr>
        <p:spPr>
          <a:xfrm>
            <a:off x="1462993" y="2435990"/>
            <a:ext cx="3950365" cy="2597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a:latin typeface="Arial" panose="020B0604020202020204" pitchFamily="34" charset="0"/>
                <a:cs typeface="Arial" panose="020B0604020202020204" pitchFamily="34" charset="0"/>
              </a:rPr>
              <a:t>1. GIỚI THIỆU</a:t>
            </a:r>
            <a:endParaRPr lang="en-US">
              <a:latin typeface="Arial" panose="020B0604020202020204" pitchFamily="34" charset="0"/>
              <a:cs typeface="Arial" panose="020B0604020202020204" pitchFamily="34" charset="0"/>
            </a:endParaRPr>
          </a:p>
          <a:p>
            <a:pPr>
              <a:lnSpc>
                <a:spcPct val="150000"/>
              </a:lnSpc>
            </a:pPr>
            <a:r>
              <a:rPr lang="en-US" sz="2800">
                <a:latin typeface="Arial" panose="020B0604020202020204" pitchFamily="34" charset="0"/>
                <a:cs typeface="Arial" panose="020B0604020202020204" pitchFamily="34" charset="0"/>
              </a:rPr>
              <a:t>2. CHỈ ĐỊNH</a:t>
            </a:r>
          </a:p>
          <a:p>
            <a:pPr>
              <a:lnSpc>
                <a:spcPct val="150000"/>
              </a:lnSpc>
            </a:pPr>
            <a:r>
              <a:rPr lang="en-US" sz="2800">
                <a:latin typeface="Arial" panose="020B0604020202020204" pitchFamily="34" charset="0"/>
                <a:cs typeface="Arial" panose="020B0604020202020204" pitchFamily="34" charset="0"/>
              </a:rPr>
              <a:t>3. CHỐNG CHỈ ĐỊNH</a:t>
            </a:r>
          </a:p>
          <a:p>
            <a:pPr>
              <a:lnSpc>
                <a:spcPct val="150000"/>
              </a:lnSpc>
            </a:pPr>
            <a:endParaRPr lang="en-US" sz="28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8274309-2653-9D87-3DB1-C9A3AB252B78}"/>
              </a:ext>
            </a:extLst>
          </p:cNvPr>
          <p:cNvSpPr txBox="1"/>
          <p:nvPr/>
        </p:nvSpPr>
        <p:spPr>
          <a:xfrm>
            <a:off x="6733162" y="2435734"/>
            <a:ext cx="4070195" cy="19645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a:latin typeface="Arial"/>
                <a:ea typeface="+mn-lt"/>
                <a:cs typeface="Arial"/>
              </a:rPr>
              <a:t>4. QUY TRÌNH</a:t>
            </a:r>
          </a:p>
          <a:p>
            <a:pPr>
              <a:lnSpc>
                <a:spcPct val="150000"/>
              </a:lnSpc>
            </a:pPr>
            <a:r>
              <a:rPr lang="en-US" sz="2800">
                <a:latin typeface="Arial"/>
                <a:ea typeface="+mn-lt"/>
                <a:cs typeface="Arial"/>
              </a:rPr>
              <a:t>5. THEO DÕI</a:t>
            </a:r>
          </a:p>
          <a:p>
            <a:pPr>
              <a:lnSpc>
                <a:spcPct val="150000"/>
              </a:lnSpc>
            </a:pPr>
            <a:r>
              <a:rPr lang="en-US" sz="2800">
                <a:latin typeface="Arial"/>
                <a:ea typeface="+mn-lt"/>
                <a:cs typeface="Arial"/>
              </a:rPr>
              <a:t>6. BIẾN CHỨNG</a:t>
            </a:r>
            <a:endParaRPr lang="en-US" sz="2800">
              <a:latin typeface="Arial"/>
              <a:cs typeface="Arial"/>
            </a:endParaRPr>
          </a:p>
        </p:txBody>
      </p:sp>
    </p:spTree>
    <p:extLst>
      <p:ext uri="{BB962C8B-B14F-4D97-AF65-F5344CB8AC3E}">
        <p14:creationId xmlns:p14="http://schemas.microsoft.com/office/powerpoint/2010/main" val="11780826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7CBA894-E5CA-C620-4730-4496193A3FED}"/>
              </a:ext>
            </a:extLst>
          </p:cNvPr>
          <p:cNvSpPr>
            <a:spLocks noGrp="1"/>
          </p:cNvSpPr>
          <p:nvPr>
            <p:ph type="title" idx="4294967295"/>
          </p:nvPr>
        </p:nvSpPr>
        <p:spPr>
          <a:xfrm>
            <a:off x="273170" y="0"/>
            <a:ext cx="11147425" cy="1353209"/>
          </a:xfrm>
          <a:solidFill>
            <a:schemeClr val="accent1">
              <a:lumMod val="20000"/>
              <a:lumOff val="80000"/>
            </a:schemeClr>
          </a:solidFill>
        </p:spPr>
        <p:txBody>
          <a:bodyPr/>
          <a:lstStyle/>
          <a:p>
            <a:pPr algn="ctr"/>
            <a:r>
              <a:rPr lang="vi-VN" b="1">
                <a:latin typeface="Arial"/>
                <a:cs typeface="Arial"/>
              </a:rPr>
              <a:t>Đáp ứng điều trị</a:t>
            </a:r>
            <a:endParaRPr lang="en-US">
              <a:latin typeface="Arial"/>
              <a:cs typeface="Arial"/>
            </a:endParaRPr>
          </a:p>
        </p:txBody>
      </p:sp>
      <p:sp>
        <p:nvSpPr>
          <p:cNvPr id="6" name="Hộp Văn bản 5">
            <a:extLst>
              <a:ext uri="{FF2B5EF4-FFF2-40B4-BE49-F238E27FC236}">
                <a16:creationId xmlns:a16="http://schemas.microsoft.com/office/drawing/2014/main" id="{B99F5E81-272A-7C3F-4D27-C5912284B32F}"/>
              </a:ext>
            </a:extLst>
          </p:cNvPr>
          <p:cNvSpPr txBox="1"/>
          <p:nvPr/>
        </p:nvSpPr>
        <p:spPr>
          <a:xfrm>
            <a:off x="5938178" y="6332592"/>
            <a:ext cx="6627091" cy="369332"/>
          </a:xfrm>
          <a:prstGeom prst="rect">
            <a:avLst/>
          </a:prstGeom>
          <a:noFill/>
        </p:spPr>
        <p:txBody>
          <a:bodyPr wrap="square">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b="0" u="none" strike="noStrike" err="1">
                <a:solidFill>
                  <a:srgbClr val="3A3A3A"/>
                </a:solidFill>
                <a:effectLst/>
                <a:latin typeface="Roboto" panose="020F0502020204030204" pitchFamily="34" charset="0"/>
              </a:rPr>
              <a:t>Diagnostic</a:t>
            </a:r>
            <a:r>
              <a:rPr lang="vi-VN" b="0" u="none" strike="noStrike">
                <a:solidFill>
                  <a:srgbClr val="3A3A3A"/>
                </a:solidFill>
                <a:effectLst/>
                <a:latin typeface="Roboto" panose="020F0502020204030204" pitchFamily="34" charset="0"/>
              </a:rPr>
              <a:t> </a:t>
            </a:r>
            <a:r>
              <a:rPr lang="vi-VN" b="0" u="none" strike="noStrike" err="1">
                <a:solidFill>
                  <a:srgbClr val="3A3A3A"/>
                </a:solidFill>
                <a:effectLst/>
                <a:latin typeface="Roboto" panose="020F0502020204030204" pitchFamily="34" charset="0"/>
              </a:rPr>
              <a:t>Imaging</a:t>
            </a:r>
            <a:r>
              <a:rPr lang="vi-VN" b="0" u="none" strike="noStrike">
                <a:solidFill>
                  <a:srgbClr val="3A3A3A"/>
                </a:solidFill>
                <a:effectLst/>
                <a:latin typeface="Roboto" panose="020F0502020204030204" pitchFamily="34" charset="0"/>
              </a:rPr>
              <a:t>: </a:t>
            </a:r>
            <a:r>
              <a:rPr lang="vi-VN" b="0" u="none" strike="noStrike" err="1">
                <a:solidFill>
                  <a:srgbClr val="3A3A3A"/>
                </a:solidFill>
                <a:effectLst/>
                <a:latin typeface="Roboto" panose="020F0502020204030204" pitchFamily="34" charset="0"/>
              </a:rPr>
              <a:t>Interventional</a:t>
            </a:r>
            <a:r>
              <a:rPr lang="vi-VN" b="0" u="none" strike="noStrike">
                <a:solidFill>
                  <a:srgbClr val="3A3A3A"/>
                </a:solidFill>
                <a:effectLst/>
                <a:latin typeface="Roboto" panose="020F0502020204030204" pitchFamily="34" charset="0"/>
              </a:rPr>
              <a:t> </a:t>
            </a:r>
            <a:r>
              <a:rPr lang="vi-VN" b="0" u="none" strike="noStrike" err="1">
                <a:solidFill>
                  <a:srgbClr val="3A3A3A"/>
                </a:solidFill>
                <a:effectLst/>
                <a:latin typeface="Roboto" panose="020F0502020204030204" pitchFamily="34" charset="0"/>
              </a:rPr>
              <a:t>Procedures</a:t>
            </a:r>
            <a:r>
              <a:rPr lang="vi-VN" b="0" u="none" strike="noStrike">
                <a:solidFill>
                  <a:srgbClr val="3A3A3A"/>
                </a:solidFill>
                <a:effectLst/>
                <a:latin typeface="Roboto" panose="020F0502020204030204" pitchFamily="34" charset="0"/>
              </a:rPr>
              <a:t> </a:t>
            </a:r>
            <a:r>
              <a:rPr lang="vi-VN" b="0" u="none" strike="noStrike" err="1">
                <a:solidFill>
                  <a:srgbClr val="3A3A3A"/>
                </a:solidFill>
                <a:effectLst/>
                <a:latin typeface="Roboto" panose="020F0502020204030204" pitchFamily="34" charset="0"/>
              </a:rPr>
              <a:t>2ed</a:t>
            </a:r>
            <a:r>
              <a:rPr lang="vi-VN" b="0" u="none" strike="noStrike">
                <a:solidFill>
                  <a:srgbClr val="3A3A3A"/>
                </a:solidFill>
                <a:effectLst/>
                <a:latin typeface="Roboto" panose="020F0502020204030204" pitchFamily="34" charset="0"/>
              </a:rPr>
              <a:t> 2018</a:t>
            </a:r>
          </a:p>
        </p:txBody>
      </p:sp>
      <p:sp>
        <p:nvSpPr>
          <p:cNvPr id="5" name="Hộp Văn bản 4">
            <a:extLst>
              <a:ext uri="{FF2B5EF4-FFF2-40B4-BE49-F238E27FC236}">
                <a16:creationId xmlns:a16="http://schemas.microsoft.com/office/drawing/2014/main" id="{F5F67F90-6AA5-5790-144A-01D8AD8A5B73}"/>
              </a:ext>
            </a:extLst>
          </p:cNvPr>
          <p:cNvSpPr txBox="1"/>
          <p:nvPr/>
        </p:nvSpPr>
        <p:spPr>
          <a:xfrm>
            <a:off x="764652" y="1561261"/>
            <a:ext cx="10926819" cy="3901837"/>
          </a:xfrm>
          <a:prstGeom prst="rect">
            <a:avLst/>
          </a:prstGeom>
          <a:noFill/>
        </p:spPr>
        <p:txBody>
          <a:bodyPr wrap="square" lIns="91440" tIns="45720" rIns="91440" bIns="45720" anchor="t">
            <a:spAutoFit/>
          </a:bodyPr>
          <a:lstStyle/>
          <a:p>
            <a:pPr>
              <a:lnSpc>
                <a:spcPct val="150000"/>
              </a:lnSpc>
            </a:pPr>
            <a:r>
              <a:rPr lang="vi-VN" sz="2400" b="1">
                <a:latin typeface="Arial"/>
                <a:cs typeface="Arial"/>
              </a:rPr>
              <a:t>Hiệp hội Nghiên cứu về Gan Châu Âu (EASL) </a:t>
            </a:r>
            <a:endParaRPr lang="en-US"/>
          </a:p>
          <a:p>
            <a:pPr marL="342900" indent="-342900">
              <a:lnSpc>
                <a:spcPct val="150000"/>
              </a:lnSpc>
              <a:buFont typeface="Arial" panose="020B0604020202020204" pitchFamily="34" charset="0"/>
              <a:buChar char="•"/>
            </a:pPr>
            <a:r>
              <a:rPr lang="vi-VN" sz="2400" b="1" i="1">
                <a:latin typeface="Arial"/>
                <a:cs typeface="Arial"/>
              </a:rPr>
              <a:t>Đáp ứng hoàn toàn</a:t>
            </a:r>
            <a:r>
              <a:rPr lang="vi-VN" sz="2400">
                <a:latin typeface="Arial"/>
                <a:cs typeface="Arial"/>
              </a:rPr>
              <a:t>: Không có sự ngấm thuốc vào động mạch của các tổn thương được điều trị</a:t>
            </a:r>
          </a:p>
          <a:p>
            <a:pPr marL="342900" indent="-342900">
              <a:lnSpc>
                <a:spcPct val="150000"/>
              </a:lnSpc>
              <a:buFont typeface="Arial" panose="020B0604020202020204" pitchFamily="34" charset="0"/>
              <a:buChar char="•"/>
            </a:pPr>
            <a:r>
              <a:rPr lang="vi-VN" sz="2400" b="1" i="1">
                <a:latin typeface="Arial"/>
                <a:cs typeface="Arial"/>
              </a:rPr>
              <a:t>Đáp ứng một phần:</a:t>
            </a:r>
            <a:r>
              <a:rPr lang="vi-VN" sz="2400">
                <a:latin typeface="Arial"/>
                <a:cs typeface="Arial"/>
              </a:rPr>
              <a:t> Giảm hơn 50% diện tích ngấm thuốc của động mạch</a:t>
            </a:r>
          </a:p>
          <a:p>
            <a:pPr marL="342900" indent="-342900">
              <a:lnSpc>
                <a:spcPct val="150000"/>
              </a:lnSpc>
              <a:buFont typeface="Arial" panose="020B0604020202020204" pitchFamily="34" charset="0"/>
              <a:buChar char="•"/>
            </a:pPr>
            <a:r>
              <a:rPr lang="vi-VN" sz="2400" b="1" i="1">
                <a:latin typeface="Arial"/>
                <a:cs typeface="Arial"/>
              </a:rPr>
              <a:t>Bệnh ổn định:</a:t>
            </a:r>
            <a:r>
              <a:rPr lang="vi-VN" sz="2400">
                <a:latin typeface="Arial"/>
                <a:cs typeface="Arial"/>
              </a:rPr>
              <a:t> Không đủ điều kiện đáp ứng một phần hoặc bệnh tiến triển</a:t>
            </a:r>
          </a:p>
          <a:p>
            <a:pPr marL="342900" indent="-342900">
              <a:lnSpc>
                <a:spcPct val="150000"/>
              </a:lnSpc>
              <a:buFont typeface="Arial" panose="020B0604020202020204" pitchFamily="34" charset="0"/>
              <a:buChar char="•"/>
            </a:pPr>
            <a:r>
              <a:rPr lang="vi-VN" sz="2400" b="1" i="1">
                <a:latin typeface="Arial"/>
                <a:cs typeface="Arial"/>
              </a:rPr>
              <a:t>Bệnh tiến triển:</a:t>
            </a:r>
            <a:r>
              <a:rPr lang="vi-VN" sz="2400">
                <a:latin typeface="Arial"/>
                <a:cs typeface="Arial"/>
              </a:rPr>
              <a:t> Tăng hơn 25% ở các vùng tăng kích thước hoặc (các) tổn thương mới</a:t>
            </a:r>
          </a:p>
        </p:txBody>
      </p:sp>
    </p:spTree>
    <p:extLst>
      <p:ext uri="{BB962C8B-B14F-4D97-AF65-F5344CB8AC3E}">
        <p14:creationId xmlns:p14="http://schemas.microsoft.com/office/powerpoint/2010/main" val="481748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4">
            <a:extLst>
              <a:ext uri="{FF2B5EF4-FFF2-40B4-BE49-F238E27FC236}">
                <a16:creationId xmlns:a16="http://schemas.microsoft.com/office/drawing/2014/main" id="{09151AD1-C9E9-1928-819A-7806EB269BD3}"/>
              </a:ext>
            </a:extLst>
          </p:cNvPr>
          <p:cNvPicPr>
            <a:picLocks noChangeAspect="1"/>
          </p:cNvPicPr>
          <p:nvPr/>
        </p:nvPicPr>
        <p:blipFill rotWithShape="1">
          <a:blip r:embed="rId2">
            <a:extLst>
              <a:ext uri="{28A0092B-C50C-407E-A947-70E740481C1C}">
                <a14:useLocalDpi xmlns:a14="http://schemas.microsoft.com/office/drawing/2010/main" val="0"/>
              </a:ext>
            </a:extLst>
          </a:blip>
          <a:srcRect l="20236" t="12122" r="8476" b="59289"/>
          <a:stretch/>
        </p:blipFill>
        <p:spPr>
          <a:xfrm>
            <a:off x="473137" y="510489"/>
            <a:ext cx="5528236" cy="2708232"/>
          </a:xfrm>
          <a:prstGeom prst="rect">
            <a:avLst/>
          </a:prstGeom>
        </p:spPr>
      </p:pic>
      <p:pic>
        <p:nvPicPr>
          <p:cNvPr id="5" name="Hình ảnh 5">
            <a:extLst>
              <a:ext uri="{FF2B5EF4-FFF2-40B4-BE49-F238E27FC236}">
                <a16:creationId xmlns:a16="http://schemas.microsoft.com/office/drawing/2014/main" id="{1964D6DD-2827-E674-A5ED-9D14A5CBD608}"/>
              </a:ext>
            </a:extLst>
          </p:cNvPr>
          <p:cNvPicPr>
            <a:picLocks noChangeAspect="1"/>
          </p:cNvPicPr>
          <p:nvPr/>
        </p:nvPicPr>
        <p:blipFill rotWithShape="1">
          <a:blip r:embed="rId2">
            <a:extLst>
              <a:ext uri="{28A0092B-C50C-407E-A947-70E740481C1C}">
                <a14:useLocalDpi xmlns:a14="http://schemas.microsoft.com/office/drawing/2010/main" val="0"/>
              </a:ext>
            </a:extLst>
          </a:blip>
          <a:srcRect l="20714" t="41066" r="7334" b="36599"/>
          <a:stretch/>
        </p:blipFill>
        <p:spPr>
          <a:xfrm>
            <a:off x="473137" y="3246140"/>
            <a:ext cx="5640295" cy="2506800"/>
          </a:xfrm>
          <a:prstGeom prst="rect">
            <a:avLst/>
          </a:prstGeom>
        </p:spPr>
      </p:pic>
      <p:sp>
        <p:nvSpPr>
          <p:cNvPr id="9" name="Hộp Văn bản 8">
            <a:extLst>
              <a:ext uri="{FF2B5EF4-FFF2-40B4-BE49-F238E27FC236}">
                <a16:creationId xmlns:a16="http://schemas.microsoft.com/office/drawing/2014/main" id="{14D0F0FD-371F-6A94-A7A3-57DD6625DA22}"/>
              </a:ext>
            </a:extLst>
          </p:cNvPr>
          <p:cNvSpPr txBox="1"/>
          <p:nvPr/>
        </p:nvSpPr>
        <p:spPr>
          <a:xfrm>
            <a:off x="473137" y="2935152"/>
            <a:ext cx="6094754" cy="292388"/>
          </a:xfrm>
          <a:prstGeom prst="rect">
            <a:avLst/>
          </a:prstGeom>
          <a:noFill/>
        </p:spPr>
        <p:txBody>
          <a:bodyPr wrap="square">
            <a:spAutoFit/>
          </a:bodyPr>
          <a:lstStyle/>
          <a:p>
            <a:r>
              <a:rPr lang="vi-VN" sz="1300" err="1"/>
              <a:t>Lencioni</a:t>
            </a:r>
            <a:r>
              <a:rPr lang="vi-VN" sz="1300"/>
              <a:t> R (2016) </a:t>
            </a:r>
            <a:r>
              <a:rPr lang="vi-VN" sz="1300" err="1"/>
              <a:t>Hepatology.Golfieri</a:t>
            </a:r>
            <a:r>
              <a:rPr lang="vi-VN" sz="1300"/>
              <a:t> R (2011) </a:t>
            </a:r>
            <a:r>
              <a:rPr lang="vi-VN" sz="1300" err="1"/>
              <a:t>Hepatology</a:t>
            </a:r>
            <a:endParaRPr lang="vi-VN" sz="1300"/>
          </a:p>
        </p:txBody>
      </p:sp>
      <p:sp>
        <p:nvSpPr>
          <p:cNvPr id="11" name="Hộp Văn bản 10">
            <a:extLst>
              <a:ext uri="{FF2B5EF4-FFF2-40B4-BE49-F238E27FC236}">
                <a16:creationId xmlns:a16="http://schemas.microsoft.com/office/drawing/2014/main" id="{8F6CC535-8D97-6F63-944C-3D6271A68CC3}"/>
              </a:ext>
            </a:extLst>
          </p:cNvPr>
          <p:cNvSpPr txBox="1"/>
          <p:nvPr/>
        </p:nvSpPr>
        <p:spPr>
          <a:xfrm>
            <a:off x="446036" y="5493120"/>
            <a:ext cx="5891156" cy="892552"/>
          </a:xfrm>
          <a:prstGeom prst="rect">
            <a:avLst/>
          </a:prstGeom>
          <a:noFill/>
        </p:spPr>
        <p:txBody>
          <a:bodyPr wrap="square">
            <a:spAutoFit/>
          </a:bodyPr>
          <a:lstStyle/>
          <a:p>
            <a:r>
              <a:rPr lang="vi-VN" sz="1300" i="1" err="1"/>
              <a:t>Poon</a:t>
            </a:r>
            <a:r>
              <a:rPr lang="vi-VN" sz="1300" i="1"/>
              <a:t> RT (2007), </a:t>
            </a:r>
            <a:r>
              <a:rPr lang="vi-VN" sz="1300" i="1" err="1"/>
              <a:t>Clin</a:t>
            </a:r>
            <a:r>
              <a:rPr lang="vi-VN" sz="1300" i="1"/>
              <a:t> </a:t>
            </a:r>
            <a:r>
              <a:rPr lang="vi-VN" sz="1300" i="1" err="1"/>
              <a:t>Gastroenterol</a:t>
            </a:r>
            <a:r>
              <a:rPr lang="vi-VN" sz="1300" i="1"/>
              <a:t> </a:t>
            </a:r>
            <a:r>
              <a:rPr lang="vi-VN" sz="1300" i="1" err="1"/>
              <a:t>Hepatol</a:t>
            </a:r>
            <a:r>
              <a:rPr lang="vi-VN" sz="1300" i="1"/>
              <a:t>, 5: 1100-1108 </a:t>
            </a:r>
            <a:r>
              <a:rPr lang="vi-VN" sz="1300" i="1" err="1"/>
              <a:t>Malagari</a:t>
            </a:r>
            <a:r>
              <a:rPr lang="vi-VN" sz="1300" i="1"/>
              <a:t> K (2008) </a:t>
            </a:r>
            <a:r>
              <a:rPr lang="vi-VN" sz="1300" i="1" err="1"/>
              <a:t>Abdom</a:t>
            </a:r>
            <a:r>
              <a:rPr lang="vi-VN" sz="1300" i="1"/>
              <a:t> </a:t>
            </a:r>
            <a:r>
              <a:rPr lang="vi-VN" sz="1300" i="1" err="1"/>
              <a:t>Imaging</a:t>
            </a:r>
            <a:r>
              <a:rPr lang="vi-VN" sz="1300" i="1"/>
              <a:t>, 33: 512-519 Song MJ (2011) </a:t>
            </a:r>
            <a:r>
              <a:rPr lang="vi-VN" sz="1300" i="1" err="1"/>
              <a:t>Eur</a:t>
            </a:r>
            <a:r>
              <a:rPr lang="vi-VN" sz="1300" i="1"/>
              <a:t> J </a:t>
            </a:r>
            <a:r>
              <a:rPr lang="vi-VN" sz="1300" i="1" err="1"/>
              <a:t>Gastroenterol</a:t>
            </a:r>
            <a:r>
              <a:rPr lang="vi-VN" sz="1300" i="1"/>
              <a:t> </a:t>
            </a:r>
            <a:r>
              <a:rPr lang="vi-VN" sz="1300" i="1" err="1"/>
              <a:t>Hepatol</a:t>
            </a:r>
            <a:r>
              <a:rPr lang="vi-VN" sz="1300" i="1"/>
              <a:t>, 23: 521-527 </a:t>
            </a:r>
            <a:r>
              <a:rPr lang="vi-VN" sz="1300" i="1" err="1"/>
              <a:t>Spreafico</a:t>
            </a:r>
            <a:r>
              <a:rPr lang="vi-VN" sz="1300" i="1"/>
              <a:t> C (2015). </a:t>
            </a:r>
            <a:r>
              <a:rPr lang="vi-VN" sz="1300" i="1" err="1"/>
              <a:t>Cardiovasc</a:t>
            </a:r>
            <a:r>
              <a:rPr lang="vi-VN" sz="1300" i="1"/>
              <a:t> </a:t>
            </a:r>
            <a:r>
              <a:rPr lang="vi-VN" sz="1300" i="1" err="1"/>
              <a:t>Intervent</a:t>
            </a:r>
            <a:r>
              <a:rPr lang="vi-VN" sz="1300" i="1"/>
              <a:t> </a:t>
            </a:r>
            <a:r>
              <a:rPr lang="vi-VN" sz="1300" i="1" err="1"/>
              <a:t>Radiol</a:t>
            </a:r>
            <a:r>
              <a:rPr lang="vi-VN" sz="1300" i="1"/>
              <a:t>, 38: 129-134 </a:t>
            </a:r>
            <a:r>
              <a:rPr lang="vi-VN" sz="1300" i="1" err="1"/>
              <a:t>Malagari</a:t>
            </a:r>
            <a:r>
              <a:rPr lang="vi-VN" sz="1300" i="1"/>
              <a:t> K (2014). </a:t>
            </a:r>
            <a:r>
              <a:rPr lang="vi-VN" sz="1300" i="1" err="1"/>
              <a:t>Cardiovasc</a:t>
            </a:r>
            <a:r>
              <a:rPr lang="vi-VN" sz="1300" i="1"/>
              <a:t> </a:t>
            </a:r>
            <a:r>
              <a:rPr lang="vi-VN" sz="1300" i="1" err="1"/>
              <a:t>Intervent</a:t>
            </a:r>
            <a:r>
              <a:rPr lang="vi-VN" sz="1300" i="1"/>
              <a:t> </a:t>
            </a:r>
            <a:r>
              <a:rPr lang="vi-VN" sz="1300" i="1" err="1"/>
              <a:t>Radiol</a:t>
            </a:r>
            <a:r>
              <a:rPr lang="vi-VN" sz="1300" i="1"/>
              <a:t>, 37: 165-175</a:t>
            </a:r>
          </a:p>
        </p:txBody>
      </p:sp>
      <p:sp>
        <p:nvSpPr>
          <p:cNvPr id="2" name="Hộp Văn bản 1">
            <a:extLst>
              <a:ext uri="{FF2B5EF4-FFF2-40B4-BE49-F238E27FC236}">
                <a16:creationId xmlns:a16="http://schemas.microsoft.com/office/drawing/2014/main" id="{F84E7A21-3570-3FD3-2024-ECF7E66E6F59}"/>
              </a:ext>
            </a:extLst>
          </p:cNvPr>
          <p:cNvSpPr txBox="1"/>
          <p:nvPr/>
        </p:nvSpPr>
        <p:spPr>
          <a:xfrm>
            <a:off x="473137" y="141157"/>
            <a:ext cx="2464547" cy="400110"/>
          </a:xfrm>
          <a:prstGeom prst="rect">
            <a:avLst/>
          </a:prstGeom>
          <a:noFill/>
        </p:spPr>
        <p:txBody>
          <a:bodyPr wrap="square" rtlCol="0">
            <a:spAutoFit/>
          </a:bodyPr>
          <a:lstStyle/>
          <a:p>
            <a:pPr algn="l"/>
            <a:r>
              <a:rPr lang="vi-VN" sz="2000" b="1"/>
              <a:t>Hiệu quả của TACE</a:t>
            </a:r>
          </a:p>
        </p:txBody>
      </p:sp>
      <p:sp>
        <p:nvSpPr>
          <p:cNvPr id="3" name="Hộp Văn bản 2">
            <a:extLst>
              <a:ext uri="{FF2B5EF4-FFF2-40B4-BE49-F238E27FC236}">
                <a16:creationId xmlns:a16="http://schemas.microsoft.com/office/drawing/2014/main" id="{63C140DA-2CF7-2C3E-7600-24BCF55D6CEE}"/>
              </a:ext>
            </a:extLst>
          </p:cNvPr>
          <p:cNvSpPr txBox="1"/>
          <p:nvPr/>
        </p:nvSpPr>
        <p:spPr>
          <a:xfrm>
            <a:off x="473137" y="3283340"/>
            <a:ext cx="2933476" cy="369332"/>
          </a:xfrm>
          <a:prstGeom prst="rect">
            <a:avLst/>
          </a:prstGeom>
          <a:noFill/>
        </p:spPr>
        <p:txBody>
          <a:bodyPr wrap="square" rtlCol="0">
            <a:spAutoFit/>
          </a:bodyPr>
          <a:lstStyle/>
          <a:p>
            <a:pPr algn="l"/>
            <a:r>
              <a:rPr lang="vi-VN" b="1"/>
              <a:t>Hiệu quả của DEB-TACE</a:t>
            </a:r>
          </a:p>
        </p:txBody>
      </p:sp>
      <p:sp>
        <p:nvSpPr>
          <p:cNvPr id="8" name="Hộp Văn bản 7">
            <a:extLst>
              <a:ext uri="{FF2B5EF4-FFF2-40B4-BE49-F238E27FC236}">
                <a16:creationId xmlns:a16="http://schemas.microsoft.com/office/drawing/2014/main" id="{0424CAB9-5B17-AA43-CD08-B9D21F6A4E1F}"/>
              </a:ext>
            </a:extLst>
          </p:cNvPr>
          <p:cNvSpPr txBox="1"/>
          <p:nvPr/>
        </p:nvSpPr>
        <p:spPr>
          <a:xfrm>
            <a:off x="5192806" y="2546972"/>
            <a:ext cx="1828800" cy="1828800"/>
          </a:xfrm>
          <a:prstGeom prst="rect">
            <a:avLst/>
          </a:prstGeom>
          <a:noFill/>
        </p:spPr>
        <p:txBody>
          <a:bodyPr wrap="square" rtlCol="0">
            <a:spAutoFit/>
          </a:bodyPr>
          <a:lstStyle/>
          <a:p>
            <a:pPr algn="l"/>
            <a:endParaRPr lang="vi-VN"/>
          </a:p>
        </p:txBody>
      </p:sp>
      <p:pic>
        <p:nvPicPr>
          <p:cNvPr id="15" name="Hình ảnh 2">
            <a:extLst>
              <a:ext uri="{FF2B5EF4-FFF2-40B4-BE49-F238E27FC236}">
                <a16:creationId xmlns:a16="http://schemas.microsoft.com/office/drawing/2014/main" id="{D4739869-1AE1-CF00-441C-E1D335D67463}"/>
              </a:ext>
            </a:extLst>
          </p:cNvPr>
          <p:cNvPicPr>
            <a:picLocks noChangeAspect="1"/>
          </p:cNvPicPr>
          <p:nvPr/>
        </p:nvPicPr>
        <p:blipFill rotWithShape="1">
          <a:blip r:embed="rId3">
            <a:extLst>
              <a:ext uri="{28A0092B-C50C-407E-A947-70E740481C1C}">
                <a14:useLocalDpi xmlns:a14="http://schemas.microsoft.com/office/drawing/2010/main" val="0"/>
              </a:ext>
            </a:extLst>
          </a:blip>
          <a:srcRect l="16528" t="48995" r="4969" b="26956"/>
          <a:stretch/>
        </p:blipFill>
        <p:spPr>
          <a:xfrm>
            <a:off x="6001373" y="1864605"/>
            <a:ext cx="5792652" cy="2540637"/>
          </a:xfrm>
          <a:prstGeom prst="rect">
            <a:avLst/>
          </a:prstGeom>
        </p:spPr>
      </p:pic>
      <p:sp>
        <p:nvSpPr>
          <p:cNvPr id="17" name="Hộp Văn bản 16">
            <a:extLst>
              <a:ext uri="{FF2B5EF4-FFF2-40B4-BE49-F238E27FC236}">
                <a16:creationId xmlns:a16="http://schemas.microsoft.com/office/drawing/2014/main" id="{52970801-6A04-FE56-B878-57FB34B69988}"/>
              </a:ext>
            </a:extLst>
          </p:cNvPr>
          <p:cNvSpPr txBox="1"/>
          <p:nvPr/>
        </p:nvSpPr>
        <p:spPr>
          <a:xfrm>
            <a:off x="7021606" y="1439189"/>
            <a:ext cx="4257488" cy="369332"/>
          </a:xfrm>
          <a:prstGeom prst="rect">
            <a:avLst/>
          </a:prstGeom>
          <a:noFill/>
        </p:spPr>
        <p:txBody>
          <a:bodyPr wrap="square" rtlCol="0">
            <a:spAutoFit/>
          </a:bodyPr>
          <a:lstStyle/>
          <a:p>
            <a:pPr algn="l"/>
            <a:r>
              <a:rPr lang="vi-VN" b="1">
                <a:latin typeface="Arial" panose="020B0604020202020204" pitchFamily="34" charset="0"/>
                <a:cs typeface="Arial" panose="020B0604020202020204" pitchFamily="34" charset="0"/>
              </a:rPr>
              <a:t>So sánh DEB-TACE AND C-TACE</a:t>
            </a:r>
          </a:p>
        </p:txBody>
      </p:sp>
    </p:spTree>
    <p:extLst>
      <p:ext uri="{BB962C8B-B14F-4D97-AF65-F5344CB8AC3E}">
        <p14:creationId xmlns:p14="http://schemas.microsoft.com/office/powerpoint/2010/main" val="3286905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B0CE671-7659-3284-ECF2-4630A334B593}"/>
              </a:ext>
            </a:extLst>
          </p:cNvPr>
          <p:cNvSpPr txBox="1"/>
          <p:nvPr/>
        </p:nvSpPr>
        <p:spPr>
          <a:xfrm>
            <a:off x="379755" y="786251"/>
            <a:ext cx="4637990" cy="523220"/>
          </a:xfrm>
          <a:prstGeom prst="rect">
            <a:avLst/>
          </a:prstGeom>
          <a:noFill/>
        </p:spPr>
        <p:txBody>
          <a:bodyPr wrap="square" rtlCol="0">
            <a:spAutoFit/>
          </a:bodyPr>
          <a:lstStyle/>
          <a:p>
            <a:pPr algn="l"/>
            <a:r>
              <a:rPr lang="vi-VN" sz="2800" b="1"/>
              <a:t>Hiệu quả của TARE</a:t>
            </a:r>
          </a:p>
        </p:txBody>
      </p:sp>
      <p:sp>
        <p:nvSpPr>
          <p:cNvPr id="8" name="Hộp Văn bản 7">
            <a:extLst>
              <a:ext uri="{FF2B5EF4-FFF2-40B4-BE49-F238E27FC236}">
                <a16:creationId xmlns:a16="http://schemas.microsoft.com/office/drawing/2014/main" id="{A008D7F6-D068-660A-B803-E9A74CF2DB4B}"/>
              </a:ext>
            </a:extLst>
          </p:cNvPr>
          <p:cNvSpPr txBox="1"/>
          <p:nvPr/>
        </p:nvSpPr>
        <p:spPr>
          <a:xfrm>
            <a:off x="6757770" y="6408590"/>
            <a:ext cx="6094754" cy="369332"/>
          </a:xfrm>
          <a:prstGeom prst="rect">
            <a:avLst/>
          </a:prstGeom>
          <a:noFill/>
        </p:spPr>
        <p:txBody>
          <a:bodyPr wrap="square">
            <a:spAutoFit/>
          </a:bodyPr>
          <a:lstStyle/>
          <a:p>
            <a:r>
              <a:rPr lang="vi-VN" sz="1800" i="1"/>
              <a:t>Salem R (2010) </a:t>
            </a:r>
            <a:r>
              <a:rPr lang="vi-VN" sz="1800" i="1" err="1"/>
              <a:t>Gastroenterology</a:t>
            </a:r>
            <a:r>
              <a:rPr lang="vi-VN" sz="1800" i="1"/>
              <a:t> 140 (2) 497-507</a:t>
            </a:r>
            <a:endParaRPr lang="vi-VN" i="1"/>
          </a:p>
        </p:txBody>
      </p:sp>
      <p:pic>
        <p:nvPicPr>
          <p:cNvPr id="9" name="Hình ảnh 9">
            <a:extLst>
              <a:ext uri="{FF2B5EF4-FFF2-40B4-BE49-F238E27FC236}">
                <a16:creationId xmlns:a16="http://schemas.microsoft.com/office/drawing/2014/main" id="{F14C34DA-6DF5-9DAF-6782-6DB8623B3DF3}"/>
              </a:ext>
            </a:extLst>
          </p:cNvPr>
          <p:cNvPicPr>
            <a:picLocks noChangeAspect="1"/>
          </p:cNvPicPr>
          <p:nvPr/>
        </p:nvPicPr>
        <p:blipFill rotWithShape="1">
          <a:blip r:embed="rId2">
            <a:extLst>
              <a:ext uri="{28A0092B-C50C-407E-A947-70E740481C1C}">
                <a14:useLocalDpi xmlns:a14="http://schemas.microsoft.com/office/drawing/2010/main" val="0"/>
              </a:ext>
            </a:extLst>
          </a:blip>
          <a:srcRect l="19452" t="64283" r="6492" b="23374"/>
          <a:stretch/>
        </p:blipFill>
        <p:spPr>
          <a:xfrm>
            <a:off x="1207743" y="1444313"/>
            <a:ext cx="6484946" cy="1547543"/>
          </a:xfrm>
          <a:prstGeom prst="rect">
            <a:avLst/>
          </a:prstGeom>
        </p:spPr>
      </p:pic>
      <p:pic>
        <p:nvPicPr>
          <p:cNvPr id="11" name="Hình ảnh 7">
            <a:extLst>
              <a:ext uri="{FF2B5EF4-FFF2-40B4-BE49-F238E27FC236}">
                <a16:creationId xmlns:a16="http://schemas.microsoft.com/office/drawing/2014/main" id="{B25D68DE-AEE3-F6A5-5DBB-FD6418E2D09E}"/>
              </a:ext>
            </a:extLst>
          </p:cNvPr>
          <p:cNvPicPr>
            <a:picLocks noChangeAspect="1"/>
          </p:cNvPicPr>
          <p:nvPr/>
        </p:nvPicPr>
        <p:blipFill rotWithShape="1">
          <a:blip r:embed="rId3">
            <a:extLst>
              <a:ext uri="{28A0092B-C50C-407E-A947-70E740481C1C}">
                <a14:useLocalDpi xmlns:a14="http://schemas.microsoft.com/office/drawing/2010/main" val="0"/>
              </a:ext>
            </a:extLst>
          </a:blip>
          <a:srcRect l="19873" t="22256" r="8175" b="52469"/>
          <a:stretch/>
        </p:blipFill>
        <p:spPr>
          <a:xfrm>
            <a:off x="1207743" y="2991856"/>
            <a:ext cx="6484946" cy="2930883"/>
          </a:xfrm>
          <a:prstGeom prst="rect">
            <a:avLst/>
          </a:prstGeom>
        </p:spPr>
      </p:pic>
      <p:sp>
        <p:nvSpPr>
          <p:cNvPr id="13" name="Hộp Văn bản 12">
            <a:extLst>
              <a:ext uri="{FF2B5EF4-FFF2-40B4-BE49-F238E27FC236}">
                <a16:creationId xmlns:a16="http://schemas.microsoft.com/office/drawing/2014/main" id="{36602EFF-02E0-8F8B-8358-D86CB379180E}"/>
              </a:ext>
            </a:extLst>
          </p:cNvPr>
          <p:cNvSpPr txBox="1"/>
          <p:nvPr/>
        </p:nvSpPr>
        <p:spPr>
          <a:xfrm>
            <a:off x="6756524" y="6008481"/>
            <a:ext cx="6096000" cy="338554"/>
          </a:xfrm>
          <a:prstGeom prst="rect">
            <a:avLst/>
          </a:prstGeom>
          <a:noFill/>
        </p:spPr>
        <p:txBody>
          <a:bodyPr wrap="square">
            <a:spAutoFit/>
          </a:bodyPr>
          <a:lstStyle/>
          <a:p>
            <a:r>
              <a:rPr lang="vi-VN" sz="1600" i="1" err="1">
                <a:latin typeface="Arial" panose="020B0604020202020204" pitchFamily="34" charset="0"/>
                <a:cs typeface="Arial" panose="020B0604020202020204" pitchFamily="34" charset="0"/>
              </a:rPr>
              <a:t>Hilgard</a:t>
            </a:r>
            <a:r>
              <a:rPr lang="vi-VN" sz="1600" i="1">
                <a:latin typeface="Arial" panose="020B0604020202020204" pitchFamily="34" charset="0"/>
                <a:cs typeface="Arial" panose="020B0604020202020204" pitchFamily="34" charset="0"/>
              </a:rPr>
              <a:t> P (2010) </a:t>
            </a:r>
            <a:r>
              <a:rPr lang="vi-VN" sz="1600" i="1" err="1">
                <a:latin typeface="Arial" panose="020B0604020202020204" pitchFamily="34" charset="0"/>
                <a:cs typeface="Arial" panose="020B0604020202020204" pitchFamily="34" charset="0"/>
              </a:rPr>
              <a:t>Hepatology</a:t>
            </a:r>
            <a:r>
              <a:rPr lang="vi-VN" sz="1600" i="1">
                <a:latin typeface="Arial" panose="020B0604020202020204" pitchFamily="34" charset="0"/>
                <a:cs typeface="Arial" panose="020B0604020202020204" pitchFamily="34" charset="0"/>
              </a:rPr>
              <a:t>, 52(5): 1741-1749 </a:t>
            </a:r>
          </a:p>
        </p:txBody>
      </p:sp>
    </p:spTree>
    <p:extLst>
      <p:ext uri="{BB962C8B-B14F-4D97-AF65-F5344CB8AC3E}">
        <p14:creationId xmlns:p14="http://schemas.microsoft.com/office/powerpoint/2010/main" val="1930283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2452-94E0-8A79-8CDB-388475F36F2F}"/>
              </a:ext>
            </a:extLst>
          </p:cNvPr>
          <p:cNvSpPr>
            <a:spLocks noGrp="1"/>
          </p:cNvSpPr>
          <p:nvPr>
            <p:ph type="title"/>
          </p:nvPr>
        </p:nvSpPr>
        <p:spPr>
          <a:xfrm>
            <a:off x="4314" y="336371"/>
            <a:ext cx="12183372" cy="1368694"/>
          </a:xfrm>
          <a:solidFill>
            <a:schemeClr val="accent1">
              <a:lumMod val="20000"/>
              <a:lumOff val="80000"/>
            </a:schemeClr>
          </a:solidFill>
        </p:spPr>
        <p:txBody>
          <a:bodyPr/>
          <a:lstStyle/>
          <a:p>
            <a:pPr algn="ctr"/>
            <a:r>
              <a:rPr lang="en-US" b="1">
                <a:latin typeface="Arial"/>
                <a:ea typeface="+mj-lt"/>
                <a:cs typeface="+mj-lt"/>
              </a:rPr>
              <a:t>THUYÊN TẮC TĨNH MẠCH CỬA</a:t>
            </a:r>
            <a:endParaRPr lang="en-US" b="1">
              <a:latin typeface="Arial"/>
            </a:endParaRPr>
          </a:p>
        </p:txBody>
      </p:sp>
      <p:sp>
        <p:nvSpPr>
          <p:cNvPr id="3" name="Content Placeholder 2">
            <a:extLst>
              <a:ext uri="{FF2B5EF4-FFF2-40B4-BE49-F238E27FC236}">
                <a16:creationId xmlns:a16="http://schemas.microsoft.com/office/drawing/2014/main" id="{9CAFE13F-03EB-B8C7-A21B-30F1B350DF99}"/>
              </a:ext>
            </a:extLst>
          </p:cNvPr>
          <p:cNvSpPr>
            <a:spLocks noGrp="1"/>
          </p:cNvSpPr>
          <p:nvPr>
            <p:ph idx="1"/>
          </p:nvPr>
        </p:nvSpPr>
        <p:spPr>
          <a:ln>
            <a:solidFill>
              <a:schemeClr val="accent1"/>
            </a:solidFill>
          </a:ln>
        </p:spPr>
        <p:txBody>
          <a:bodyPr vert="horz" lIns="91440" tIns="45720" rIns="91440" bIns="45720" rtlCol="0" anchor="t">
            <a:normAutofit/>
          </a:bodyPr>
          <a:lstStyle/>
          <a:p>
            <a:pPr marL="342900" indent="-342900">
              <a:lnSpc>
                <a:spcPct val="150000"/>
              </a:lnSpc>
              <a:buFont typeface="Arial,Sans-Serif"/>
              <a:buChar char="•"/>
            </a:pPr>
            <a:r>
              <a:rPr lang="vi-VN">
                <a:latin typeface="Arial"/>
                <a:cs typeface="Arial"/>
              </a:rPr>
              <a:t>PVE: </a:t>
            </a:r>
            <a:r>
              <a:rPr lang="vi-VN" err="1">
                <a:latin typeface="Arial"/>
                <a:cs typeface="Arial"/>
              </a:rPr>
              <a:t>Portal</a:t>
            </a:r>
            <a:r>
              <a:rPr lang="vi-VN">
                <a:latin typeface="Arial"/>
                <a:cs typeface="Arial"/>
              </a:rPr>
              <a:t> </a:t>
            </a:r>
            <a:r>
              <a:rPr lang="vi-VN" err="1">
                <a:latin typeface="Arial"/>
                <a:cs typeface="Arial"/>
              </a:rPr>
              <a:t>vein</a:t>
            </a:r>
            <a:r>
              <a:rPr lang="vi-VN">
                <a:latin typeface="Arial"/>
                <a:cs typeface="Arial"/>
              </a:rPr>
              <a:t> </a:t>
            </a:r>
            <a:r>
              <a:rPr lang="vi-VN" err="1">
                <a:latin typeface="Arial"/>
                <a:cs typeface="Arial"/>
              </a:rPr>
              <a:t>embolization</a:t>
            </a:r>
            <a:r>
              <a:rPr lang="vi-VN">
                <a:latin typeface="Arial"/>
                <a:cs typeface="Arial"/>
              </a:rPr>
              <a:t> </a:t>
            </a:r>
            <a:endParaRPr lang="en-US">
              <a:ea typeface="+mn-lt"/>
              <a:cs typeface="+mn-lt"/>
            </a:endParaRPr>
          </a:p>
          <a:p>
            <a:pPr marL="342900" indent="-342900">
              <a:lnSpc>
                <a:spcPct val="150000"/>
              </a:lnSpc>
              <a:buFont typeface="Arial,Sans-Serif"/>
              <a:buChar char="•"/>
            </a:pPr>
            <a:r>
              <a:rPr lang="vi-VN">
                <a:latin typeface="Arial"/>
                <a:cs typeface="Arial"/>
              </a:rPr>
              <a:t>Thủ thuật trước phẫu thuật cắt gan</a:t>
            </a:r>
            <a:endParaRPr lang="en-US">
              <a:ea typeface="+mn-lt"/>
              <a:cs typeface="+mn-lt"/>
            </a:endParaRPr>
          </a:p>
          <a:p>
            <a:pPr marL="342900" indent="-342900">
              <a:lnSpc>
                <a:spcPct val="150000"/>
              </a:lnSpc>
              <a:buFont typeface="Arial,Sans-Serif"/>
              <a:buChar char="•"/>
            </a:pPr>
            <a:r>
              <a:rPr lang="vi-VN">
                <a:latin typeface="Arial"/>
                <a:cs typeface="Arial"/>
              </a:rPr>
              <a:t>Tăng FLR (</a:t>
            </a:r>
            <a:r>
              <a:rPr lang="vi-VN" err="1">
                <a:latin typeface="Arial"/>
                <a:cs typeface="Arial"/>
              </a:rPr>
              <a:t>Future</a:t>
            </a:r>
            <a:r>
              <a:rPr lang="vi-VN">
                <a:latin typeface="Arial"/>
                <a:cs typeface="Arial"/>
              </a:rPr>
              <a:t> </a:t>
            </a:r>
            <a:r>
              <a:rPr lang="vi-VN" err="1">
                <a:latin typeface="Arial"/>
                <a:cs typeface="Arial"/>
              </a:rPr>
              <a:t>Liver</a:t>
            </a:r>
            <a:r>
              <a:rPr lang="vi-VN">
                <a:latin typeface="Arial"/>
                <a:cs typeface="Arial"/>
              </a:rPr>
              <a:t> </a:t>
            </a:r>
            <a:r>
              <a:rPr lang="vi-VN" err="1">
                <a:latin typeface="Arial"/>
                <a:cs typeface="Arial"/>
              </a:rPr>
              <a:t>Remnant</a:t>
            </a:r>
            <a:r>
              <a:rPr lang="vi-VN">
                <a:latin typeface="Arial"/>
                <a:cs typeface="Arial"/>
              </a:rPr>
              <a:t>)</a:t>
            </a:r>
            <a:endParaRPr lang="en-US">
              <a:ea typeface="+mn-lt"/>
              <a:cs typeface="+mn-lt"/>
            </a:endParaRPr>
          </a:p>
          <a:p>
            <a:pPr marL="342900" indent="-342900">
              <a:lnSpc>
                <a:spcPct val="150000"/>
              </a:lnSpc>
              <a:buFont typeface="Arial,Sans-Serif"/>
              <a:buChar char="•"/>
            </a:pPr>
            <a:r>
              <a:rPr lang="vi-VN">
                <a:latin typeface="Arial"/>
                <a:cs typeface="Arial"/>
              </a:rPr>
              <a:t>Giảm nguy cơ suy gan sau phẫu thuật </a:t>
            </a:r>
            <a:endParaRPr lang="en-US">
              <a:cs typeface="Calibri" panose="020F0502020204030204"/>
            </a:endParaRPr>
          </a:p>
        </p:txBody>
      </p:sp>
    </p:spTree>
    <p:extLst>
      <p:ext uri="{BB962C8B-B14F-4D97-AF65-F5344CB8AC3E}">
        <p14:creationId xmlns:p14="http://schemas.microsoft.com/office/powerpoint/2010/main" val="2828730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5476A11-5012-104E-FFD5-68C193AB8A70}"/>
              </a:ext>
            </a:extLst>
          </p:cNvPr>
          <p:cNvSpPr>
            <a:spLocks noGrp="1"/>
          </p:cNvSpPr>
          <p:nvPr>
            <p:ph type="title" idx="4294967295"/>
          </p:nvPr>
        </p:nvSpPr>
        <p:spPr>
          <a:xfrm>
            <a:off x="330680" y="302164"/>
            <a:ext cx="5410859" cy="1410719"/>
          </a:xfrm>
          <a:solidFill>
            <a:schemeClr val="accent1">
              <a:lumMod val="20000"/>
              <a:lumOff val="80000"/>
            </a:schemeClr>
          </a:solidFill>
        </p:spPr>
        <p:txBody>
          <a:bodyPr>
            <a:normAutofit/>
          </a:bodyPr>
          <a:lstStyle/>
          <a:p>
            <a:r>
              <a:rPr lang="vi-VN" sz="3600" b="1">
                <a:latin typeface="Arial"/>
                <a:cs typeface="Arial"/>
              </a:rPr>
              <a:t>CHỈ ĐỊNH</a:t>
            </a:r>
          </a:p>
        </p:txBody>
      </p:sp>
      <p:sp>
        <p:nvSpPr>
          <p:cNvPr id="4" name="Chỗ dành sẵn cho Nội dung 3">
            <a:extLst>
              <a:ext uri="{FF2B5EF4-FFF2-40B4-BE49-F238E27FC236}">
                <a16:creationId xmlns:a16="http://schemas.microsoft.com/office/drawing/2014/main" id="{5B25986C-FB60-E094-C699-3989A9482AF1}"/>
              </a:ext>
            </a:extLst>
          </p:cNvPr>
          <p:cNvSpPr>
            <a:spLocks noGrp="1"/>
          </p:cNvSpPr>
          <p:nvPr>
            <p:ph sz="half" idx="4294967295"/>
          </p:nvPr>
        </p:nvSpPr>
        <p:spPr>
          <a:xfrm>
            <a:off x="330679" y="1708959"/>
            <a:ext cx="5418138" cy="3073400"/>
          </a:xfrm>
          <a:ln>
            <a:solidFill>
              <a:schemeClr val="accent1"/>
            </a:solidFill>
          </a:ln>
        </p:spPr>
        <p:txBody>
          <a:bodyPr lIns="109728" tIns="109728" rIns="109728" bIns="91440" anchor="t">
            <a:normAutofit fontScale="92500"/>
          </a:bodyPr>
          <a:lstStyle/>
          <a:p>
            <a:pPr marL="342900" indent="-342900">
              <a:buFont typeface="Arial" panose="020B0604020202020204" pitchFamily="34" charset="0"/>
              <a:buChar char="•"/>
            </a:pPr>
            <a:r>
              <a:rPr lang="vi-VN">
                <a:ea typeface="Calibri"/>
                <a:cs typeface="Calibri"/>
              </a:rPr>
              <a:t>Gan bình thường + sFLR &lt; 20%</a:t>
            </a:r>
            <a:endParaRPr lang="vi-VN"/>
          </a:p>
          <a:p>
            <a:pPr marL="342900" indent="-342900">
              <a:lnSpc>
                <a:spcPct val="113999"/>
              </a:lnSpc>
              <a:buFont typeface="Arial" panose="020B0604020202020204" pitchFamily="34" charset="0"/>
              <a:buChar char="•"/>
            </a:pPr>
            <a:r>
              <a:rPr lang="vi-VN">
                <a:ea typeface="Calibri"/>
                <a:cs typeface="Calibri"/>
              </a:rPr>
              <a:t>Xơ gan + sFLR &lt;40%</a:t>
            </a:r>
          </a:p>
          <a:p>
            <a:pPr marL="342900" indent="-342900">
              <a:lnSpc>
                <a:spcPct val="113999"/>
              </a:lnSpc>
              <a:buFont typeface="Arial" panose="020B0604020202020204" pitchFamily="34" charset="0"/>
              <a:buChar char="•"/>
            </a:pPr>
            <a:r>
              <a:rPr lang="vi-VN">
                <a:ea typeface="Calibri"/>
                <a:cs typeface="Calibri"/>
              </a:rPr>
              <a:t>Hóa trị + sFLR &lt;30%</a:t>
            </a:r>
          </a:p>
          <a:p>
            <a:pPr marL="342900" indent="-342900">
              <a:lnSpc>
                <a:spcPct val="113999"/>
              </a:lnSpc>
              <a:buFont typeface="Arial" panose="020B0604020202020204" pitchFamily="34" charset="0"/>
              <a:buChar char="•"/>
            </a:pPr>
            <a:r>
              <a:rPr lang="vi-VN" err="1">
                <a:ea typeface="Calibri"/>
                <a:cs typeface="Calibri"/>
              </a:rPr>
              <a:t>Đái</a:t>
            </a:r>
            <a:r>
              <a:rPr lang="vi-VN">
                <a:ea typeface="Calibri"/>
                <a:cs typeface="Calibri"/>
              </a:rPr>
              <a:t> tháo đường</a:t>
            </a:r>
          </a:p>
          <a:p>
            <a:pPr marL="342900" indent="-342900">
              <a:lnSpc>
                <a:spcPct val="113999"/>
              </a:lnSpc>
              <a:buFont typeface="Arial" panose="020B0604020202020204" pitchFamily="34" charset="0"/>
              <a:buChar char="•"/>
            </a:pPr>
            <a:r>
              <a:rPr lang="vi-VN">
                <a:ea typeface="Calibri"/>
                <a:cs typeface="Calibri"/>
              </a:rPr>
              <a:t>Phẫu thuật cắt tụy đồng thời</a:t>
            </a:r>
            <a:endParaRPr lang="en-US">
              <a:ea typeface="Calibri"/>
              <a:cs typeface="Calibri"/>
            </a:endParaRPr>
          </a:p>
          <a:p>
            <a:pPr marL="342900" indent="-342900">
              <a:lnSpc>
                <a:spcPct val="113999"/>
              </a:lnSpc>
              <a:buFont typeface="Arial" panose="020B0604020202020204" pitchFamily="34" charset="0"/>
              <a:buChar char="•"/>
            </a:pPr>
            <a:endParaRPr lang="vi-VN">
              <a:ea typeface="Calibri"/>
              <a:cs typeface="Calibri"/>
            </a:endParaRPr>
          </a:p>
        </p:txBody>
      </p:sp>
      <p:sp>
        <p:nvSpPr>
          <p:cNvPr id="3" name="Tiêu đề 1">
            <a:extLst>
              <a:ext uri="{FF2B5EF4-FFF2-40B4-BE49-F238E27FC236}">
                <a16:creationId xmlns:a16="http://schemas.microsoft.com/office/drawing/2014/main" id="{E741A105-D23B-7EFA-799D-A3BDB7BADCC6}"/>
              </a:ext>
            </a:extLst>
          </p:cNvPr>
          <p:cNvSpPr>
            <a:spLocks noGrp="1"/>
          </p:cNvSpPr>
          <p:nvPr/>
        </p:nvSpPr>
        <p:spPr>
          <a:xfrm>
            <a:off x="6089769" y="302673"/>
            <a:ext cx="5281109" cy="1482094"/>
          </a:xfrm>
          <a:prstGeom prst="rect">
            <a:avLst/>
          </a:prstGeom>
          <a:solidFill>
            <a:schemeClr val="accent4">
              <a:lumMod val="20000"/>
              <a:lumOff val="80000"/>
            </a:schemeClr>
          </a:solidFill>
        </p:spPr>
        <p:txBody>
          <a:bodyPr lIns="109728" tIns="109728" rIns="109728" bIns="91440" anchor="ctr"/>
          <a:lstStyle>
            <a:lvl1pPr algn="l" defTabSz="914400" rtl="0" eaLnBrk="1" latinLnBrk="0" hangingPunct="1">
              <a:lnSpc>
                <a:spcPct val="110000"/>
              </a:lnSpc>
              <a:spcBef>
                <a:spcPct val="0"/>
              </a:spcBef>
              <a:buNone/>
              <a:defRPr sz="6600" kern="1200">
                <a:solidFill>
                  <a:schemeClr val="tx1"/>
                </a:solidFill>
                <a:latin typeface="+mj-lt"/>
                <a:ea typeface="+mj-ea"/>
                <a:cs typeface="+mj-cs"/>
              </a:defRPr>
            </a:lvl1pPr>
          </a:lstStyle>
          <a:p>
            <a:r>
              <a:rPr lang="vi-VN" sz="3600" b="1">
                <a:latin typeface="Arial"/>
                <a:cs typeface="Arial"/>
              </a:rPr>
              <a:t>CHỐNG CHỈ ĐỊNH</a:t>
            </a:r>
          </a:p>
        </p:txBody>
      </p:sp>
      <p:sp>
        <p:nvSpPr>
          <p:cNvPr id="5" name="Chỗ dành sẵn cho Nội dung 2">
            <a:extLst>
              <a:ext uri="{FF2B5EF4-FFF2-40B4-BE49-F238E27FC236}">
                <a16:creationId xmlns:a16="http://schemas.microsoft.com/office/drawing/2014/main" id="{63CA5B36-2CE3-DE6B-6C8A-75D49310A068}"/>
              </a:ext>
            </a:extLst>
          </p:cNvPr>
          <p:cNvSpPr>
            <a:spLocks noGrp="1"/>
          </p:cNvSpPr>
          <p:nvPr/>
        </p:nvSpPr>
        <p:spPr>
          <a:xfrm>
            <a:off x="6104146" y="1780415"/>
            <a:ext cx="5202892" cy="3001944"/>
          </a:xfrm>
          <a:prstGeom prst="rect">
            <a:avLst/>
          </a:prstGeom>
          <a:ln>
            <a:solidFill>
              <a:srgbClr val="FFC000"/>
            </a:solidFill>
          </a:ln>
        </p:spPr>
        <p:txBody>
          <a:bodyPr lIns="109728" tIns="109728" rIns="109728" bIns="91440" anchor="t"/>
          <a:lst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vi-VN" sz="2600">
                <a:latin typeface="Arial"/>
                <a:ea typeface="Calibri"/>
                <a:cs typeface="Arial"/>
              </a:rPr>
              <a:t>Tăng áp cửa </a:t>
            </a:r>
          </a:p>
          <a:p>
            <a:pPr marL="457200" indent="-457200">
              <a:lnSpc>
                <a:spcPct val="113999"/>
              </a:lnSpc>
              <a:buFont typeface="Arial" panose="020B0604020202020204" pitchFamily="34" charset="0"/>
              <a:buChar char="•"/>
            </a:pPr>
            <a:r>
              <a:rPr lang="vi-VN" sz="2600">
                <a:latin typeface="Arial"/>
                <a:ea typeface="Calibri"/>
                <a:cs typeface="Arial"/>
              </a:rPr>
              <a:t>U xâm lấn tĩnh mạch cửa cùng bên</a:t>
            </a:r>
          </a:p>
          <a:p>
            <a:pPr marL="457200" indent="-457200">
              <a:lnSpc>
                <a:spcPct val="113999"/>
              </a:lnSpc>
              <a:buFont typeface="Arial" panose="020B0604020202020204" pitchFamily="34" charset="0"/>
              <a:buChar char="•"/>
            </a:pPr>
            <a:r>
              <a:rPr lang="vi-VN" sz="2600">
                <a:latin typeface="Arial"/>
                <a:ea typeface="+mn-lt"/>
                <a:cs typeface="Arial"/>
              </a:rPr>
              <a:t>Rối loạn đông máu</a:t>
            </a:r>
            <a:endParaRPr lang="en-US" sz="2600">
              <a:latin typeface="Arial"/>
              <a:ea typeface="+mn-lt"/>
              <a:cs typeface="Arial"/>
            </a:endParaRPr>
          </a:p>
          <a:p>
            <a:pPr marL="457200" indent="-457200">
              <a:lnSpc>
                <a:spcPct val="113999"/>
              </a:lnSpc>
              <a:buFont typeface="Arial" panose="020B0604020202020204" pitchFamily="34" charset="0"/>
              <a:buChar char="•"/>
            </a:pPr>
            <a:r>
              <a:rPr lang="vi-VN" sz="2600">
                <a:latin typeface="Arial"/>
                <a:cs typeface="Arial"/>
              </a:rPr>
              <a:t>Suy thận</a:t>
            </a:r>
          </a:p>
        </p:txBody>
      </p:sp>
      <p:pic>
        <p:nvPicPr>
          <p:cNvPr id="6" name="Picture 5">
            <a:extLst>
              <a:ext uri="{FF2B5EF4-FFF2-40B4-BE49-F238E27FC236}">
                <a16:creationId xmlns:a16="http://schemas.microsoft.com/office/drawing/2014/main" id="{35A321D3-751C-44C4-8E1E-FA33310E52F6}"/>
              </a:ext>
            </a:extLst>
          </p:cNvPr>
          <p:cNvPicPr>
            <a:picLocks noChangeAspect="1"/>
          </p:cNvPicPr>
          <p:nvPr/>
        </p:nvPicPr>
        <p:blipFill>
          <a:blip r:embed="rId2"/>
          <a:stretch>
            <a:fillRect/>
          </a:stretch>
        </p:blipFill>
        <p:spPr>
          <a:xfrm>
            <a:off x="331831" y="4809921"/>
            <a:ext cx="2537680" cy="678239"/>
          </a:xfrm>
          <a:prstGeom prst="rect">
            <a:avLst/>
          </a:prstGeom>
        </p:spPr>
      </p:pic>
    </p:spTree>
    <p:extLst>
      <p:ext uri="{BB962C8B-B14F-4D97-AF65-F5344CB8AC3E}">
        <p14:creationId xmlns:p14="http://schemas.microsoft.com/office/powerpoint/2010/main" val="3616602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B60482F-2498-F75E-2EF1-D33AA385F215}"/>
              </a:ext>
            </a:extLst>
          </p:cNvPr>
          <p:cNvSpPr>
            <a:spLocks noGrp="1"/>
          </p:cNvSpPr>
          <p:nvPr>
            <p:ph type="title"/>
          </p:nvPr>
        </p:nvSpPr>
        <p:spPr>
          <a:xfrm>
            <a:off x="4314" y="5691"/>
            <a:ext cx="12183372" cy="1339940"/>
          </a:xfrm>
          <a:solidFill>
            <a:schemeClr val="accent1">
              <a:lumMod val="20000"/>
              <a:lumOff val="80000"/>
            </a:schemeClr>
          </a:solidFill>
        </p:spPr>
        <p:txBody>
          <a:bodyPr/>
          <a:lstStyle/>
          <a:p>
            <a:pPr algn="ctr"/>
            <a:r>
              <a:rPr lang="vi-VN" sz="6000" b="1">
                <a:latin typeface="Arial" panose="020B0604020202020204" pitchFamily="34" charset="0"/>
                <a:cs typeface="Arial" panose="020B0604020202020204" pitchFamily="34" charset="0"/>
              </a:rPr>
              <a:t>KỸ THUẬT</a:t>
            </a:r>
          </a:p>
        </p:txBody>
      </p:sp>
      <p:sp>
        <p:nvSpPr>
          <p:cNvPr id="3" name="Chỗ dành sẵn cho Nội dung 2">
            <a:extLst>
              <a:ext uri="{FF2B5EF4-FFF2-40B4-BE49-F238E27FC236}">
                <a16:creationId xmlns:a16="http://schemas.microsoft.com/office/drawing/2014/main" id="{B93B9E62-5725-73C3-C607-2D6E114A6BB7}"/>
              </a:ext>
            </a:extLst>
          </p:cNvPr>
          <p:cNvSpPr>
            <a:spLocks noGrp="1"/>
          </p:cNvSpPr>
          <p:nvPr>
            <p:ph idx="1"/>
          </p:nvPr>
        </p:nvSpPr>
        <p:spPr>
          <a:xfrm>
            <a:off x="838200" y="1595587"/>
            <a:ext cx="10688129" cy="4983941"/>
          </a:xfrm>
          <a:ln>
            <a:solidFill>
              <a:schemeClr val="accent1"/>
            </a:solidFill>
          </a:ln>
        </p:spPr>
        <p:txBody>
          <a:bodyPr lIns="109728" tIns="109728" rIns="109728" bIns="91440" anchor="t"/>
          <a:lstStyle/>
          <a:p>
            <a:pPr>
              <a:lnSpc>
                <a:spcPct val="113999"/>
              </a:lnSpc>
            </a:pPr>
            <a:r>
              <a:rPr lang="vi-VN" sz="2400">
                <a:latin typeface="Arial"/>
                <a:ea typeface="+mn-lt"/>
                <a:cs typeface="Arial"/>
                <a:hlinkClick r:id="rId2"/>
              </a:rPr>
              <a:t>Portal Vein Embolization (PVE) for Contralateral Liver Hypertrophy - YouTube</a:t>
            </a:r>
            <a:endParaRPr lang="vi-VN" sz="2400">
              <a:latin typeface="Arial"/>
              <a:cs typeface="Arial"/>
            </a:endParaRPr>
          </a:p>
        </p:txBody>
      </p:sp>
      <p:sp>
        <p:nvSpPr>
          <p:cNvPr id="4" name="Chỗ dành sẵn cho Nội dung 3">
            <a:extLst>
              <a:ext uri="{FF2B5EF4-FFF2-40B4-BE49-F238E27FC236}">
                <a16:creationId xmlns:a16="http://schemas.microsoft.com/office/drawing/2014/main" id="{EC5568DC-7AD2-D72A-C954-CC50897CDF27}"/>
              </a:ext>
            </a:extLst>
          </p:cNvPr>
          <p:cNvSpPr>
            <a:spLocks noGrp="1"/>
          </p:cNvSpPr>
          <p:nvPr>
            <p:ph sz="half" idx="4294967295"/>
          </p:nvPr>
        </p:nvSpPr>
        <p:spPr>
          <a:xfrm>
            <a:off x="1037296" y="2614733"/>
            <a:ext cx="7819155" cy="3073400"/>
          </a:xfrm>
        </p:spPr>
        <p:txBody>
          <a:bodyPr vert="horz" lIns="109728" tIns="109728" rIns="109728" bIns="91440" rtlCol="0" anchor="t">
            <a:noAutofit/>
          </a:bodyPr>
          <a:lstStyle/>
          <a:p>
            <a:pPr marL="285750" indent="-285750">
              <a:lnSpc>
                <a:spcPct val="100000"/>
              </a:lnSpc>
              <a:buFont typeface="Arial"/>
              <a:buChar char="•"/>
            </a:pPr>
            <a:r>
              <a:rPr lang="vi-VN" sz="2400">
                <a:latin typeface="Arial"/>
                <a:ea typeface="+mn-lt"/>
                <a:cs typeface="Arial"/>
              </a:rPr>
              <a:t>n-</a:t>
            </a:r>
            <a:r>
              <a:rPr lang="vi-VN" sz="2400" err="1">
                <a:latin typeface="Arial"/>
                <a:ea typeface="+mn-lt"/>
                <a:cs typeface="Arial"/>
              </a:rPr>
              <a:t>butyl</a:t>
            </a:r>
            <a:r>
              <a:rPr lang="vi-VN" sz="2400">
                <a:latin typeface="Arial"/>
                <a:ea typeface="+mn-lt"/>
                <a:cs typeface="Arial"/>
              </a:rPr>
              <a:t> </a:t>
            </a:r>
            <a:r>
              <a:rPr lang="vi-VN" sz="2400" err="1">
                <a:latin typeface="Arial"/>
                <a:ea typeface="+mn-lt"/>
                <a:cs typeface="Arial"/>
              </a:rPr>
              <a:t>cyanoacrylate</a:t>
            </a:r>
            <a:r>
              <a:rPr lang="vi-VN" sz="2400">
                <a:latin typeface="Arial"/>
                <a:ea typeface="+mn-lt"/>
                <a:cs typeface="Arial"/>
              </a:rPr>
              <a:t> (NBCA)</a:t>
            </a:r>
            <a:endParaRPr lang="vi-VN" sz="2400">
              <a:latin typeface="Arial"/>
              <a:ea typeface="Calibri"/>
              <a:cs typeface="Arial"/>
            </a:endParaRPr>
          </a:p>
          <a:p>
            <a:pPr marL="285750" indent="-285750">
              <a:lnSpc>
                <a:spcPct val="100000"/>
              </a:lnSpc>
              <a:buFont typeface="Arial"/>
              <a:buChar char="•"/>
            </a:pPr>
            <a:r>
              <a:rPr lang="vi-VN" sz="2400" err="1">
                <a:latin typeface="Arial"/>
                <a:ea typeface="+mn-lt"/>
                <a:cs typeface="Arial"/>
              </a:rPr>
              <a:t>ethiodized</a:t>
            </a:r>
            <a:r>
              <a:rPr lang="vi-VN" sz="2400">
                <a:latin typeface="Arial"/>
                <a:ea typeface="+mn-lt"/>
                <a:cs typeface="Arial"/>
              </a:rPr>
              <a:t> </a:t>
            </a:r>
            <a:r>
              <a:rPr lang="vi-VN" sz="2400" err="1">
                <a:latin typeface="Arial"/>
                <a:ea typeface="+mn-lt"/>
                <a:cs typeface="Arial"/>
              </a:rPr>
              <a:t>oil</a:t>
            </a:r>
            <a:endParaRPr lang="vi-VN" sz="2400">
              <a:latin typeface="Arial"/>
              <a:ea typeface="+mn-lt"/>
              <a:cs typeface="Arial"/>
            </a:endParaRPr>
          </a:p>
          <a:p>
            <a:pPr marL="285750" indent="-285750">
              <a:lnSpc>
                <a:spcPct val="100000"/>
              </a:lnSpc>
              <a:buFont typeface="Arial"/>
              <a:buChar char="•"/>
            </a:pPr>
            <a:r>
              <a:rPr lang="vi-VN" sz="2400" err="1">
                <a:latin typeface="Arial"/>
                <a:ea typeface="+mn-lt"/>
                <a:cs typeface="Arial"/>
              </a:rPr>
              <a:t>fibrin</a:t>
            </a:r>
            <a:r>
              <a:rPr lang="vi-VN" sz="2400">
                <a:latin typeface="Arial"/>
                <a:ea typeface="+mn-lt"/>
                <a:cs typeface="Arial"/>
              </a:rPr>
              <a:t> </a:t>
            </a:r>
            <a:r>
              <a:rPr lang="vi-VN" sz="2400" err="1">
                <a:latin typeface="Arial"/>
                <a:ea typeface="+mn-lt"/>
                <a:cs typeface="Arial"/>
              </a:rPr>
              <a:t>glue</a:t>
            </a:r>
            <a:endParaRPr lang="vi-VN" sz="2400">
              <a:latin typeface="Arial"/>
              <a:ea typeface="Calibri"/>
              <a:cs typeface="Arial"/>
            </a:endParaRPr>
          </a:p>
          <a:p>
            <a:pPr marL="285750" indent="-285750">
              <a:lnSpc>
                <a:spcPct val="100000"/>
              </a:lnSpc>
              <a:buFont typeface="Arial"/>
              <a:buChar char="•"/>
            </a:pPr>
            <a:r>
              <a:rPr lang="vi-VN" sz="2400" err="1">
                <a:latin typeface="Arial"/>
                <a:ea typeface="+mn-lt"/>
                <a:cs typeface="Arial"/>
              </a:rPr>
              <a:t>ethanol</a:t>
            </a:r>
            <a:endParaRPr lang="vi-VN" sz="2400">
              <a:latin typeface="Arial"/>
              <a:ea typeface="Calibri"/>
              <a:cs typeface="Arial"/>
            </a:endParaRPr>
          </a:p>
          <a:p>
            <a:pPr marL="285750" indent="-285750">
              <a:lnSpc>
                <a:spcPct val="100000"/>
              </a:lnSpc>
              <a:buFont typeface="Arial"/>
              <a:buChar char="•"/>
            </a:pPr>
            <a:r>
              <a:rPr lang="vi-VN" sz="2400" err="1">
                <a:latin typeface="Arial"/>
                <a:ea typeface="+mn-lt"/>
                <a:cs typeface="Arial"/>
              </a:rPr>
              <a:t>microparticles</a:t>
            </a:r>
            <a:r>
              <a:rPr lang="vi-VN" sz="2400">
                <a:latin typeface="Arial"/>
                <a:ea typeface="+mn-lt"/>
                <a:cs typeface="Arial"/>
              </a:rPr>
              <a:t> (</a:t>
            </a:r>
            <a:r>
              <a:rPr lang="vi-VN" sz="2400" err="1">
                <a:latin typeface="Arial"/>
                <a:ea typeface="+mn-lt"/>
                <a:cs typeface="Arial"/>
              </a:rPr>
              <a:t>such</a:t>
            </a:r>
            <a:r>
              <a:rPr lang="vi-VN" sz="2400">
                <a:latin typeface="Arial"/>
                <a:ea typeface="+mn-lt"/>
                <a:cs typeface="Arial"/>
              </a:rPr>
              <a:t> </a:t>
            </a:r>
            <a:r>
              <a:rPr lang="vi-VN" sz="2400" err="1">
                <a:latin typeface="Arial"/>
                <a:ea typeface="+mn-lt"/>
                <a:cs typeface="Arial"/>
              </a:rPr>
              <a:t>as</a:t>
            </a:r>
            <a:r>
              <a:rPr lang="vi-VN" sz="2400">
                <a:latin typeface="Arial"/>
                <a:ea typeface="+mn-lt"/>
                <a:cs typeface="Arial"/>
              </a:rPr>
              <a:t> </a:t>
            </a:r>
            <a:r>
              <a:rPr lang="vi-VN" sz="2400" err="1">
                <a:latin typeface="Arial"/>
                <a:ea typeface="+mn-lt"/>
                <a:cs typeface="Arial"/>
              </a:rPr>
              <a:t>polyvinyl</a:t>
            </a:r>
            <a:r>
              <a:rPr lang="vi-VN" sz="2400">
                <a:latin typeface="Arial"/>
                <a:ea typeface="+mn-lt"/>
                <a:cs typeface="Arial"/>
              </a:rPr>
              <a:t> </a:t>
            </a:r>
            <a:r>
              <a:rPr lang="vi-VN" sz="2400" err="1">
                <a:latin typeface="Arial"/>
                <a:ea typeface="+mn-lt"/>
                <a:cs typeface="Arial"/>
              </a:rPr>
              <a:t>alcohol</a:t>
            </a:r>
            <a:r>
              <a:rPr lang="vi-VN" sz="2400">
                <a:latin typeface="Arial"/>
                <a:ea typeface="+mn-lt"/>
                <a:cs typeface="Arial"/>
              </a:rPr>
              <a:t>, PVA)</a:t>
            </a:r>
            <a:endParaRPr lang="vi-VN" sz="2400">
              <a:latin typeface="Arial"/>
              <a:ea typeface="Calibri"/>
              <a:cs typeface="Arial"/>
            </a:endParaRPr>
          </a:p>
          <a:p>
            <a:pPr marL="285750" indent="-285750">
              <a:lnSpc>
                <a:spcPct val="100000"/>
              </a:lnSpc>
              <a:buFont typeface="Arial"/>
              <a:buChar char="•"/>
            </a:pPr>
            <a:r>
              <a:rPr lang="vi-VN" sz="2400" err="1">
                <a:latin typeface="Arial"/>
                <a:ea typeface="+mn-lt"/>
                <a:cs typeface="Arial"/>
              </a:rPr>
              <a:t>microspheres</a:t>
            </a:r>
            <a:r>
              <a:rPr lang="vi-VN" sz="2400">
                <a:latin typeface="Arial"/>
                <a:ea typeface="+mn-lt"/>
                <a:cs typeface="Arial"/>
              </a:rPr>
              <a:t> </a:t>
            </a:r>
            <a:r>
              <a:rPr lang="vi-VN" sz="2400" err="1">
                <a:latin typeface="Arial"/>
                <a:ea typeface="+mn-lt"/>
                <a:cs typeface="Arial"/>
              </a:rPr>
              <a:t>followed</a:t>
            </a:r>
            <a:r>
              <a:rPr lang="vi-VN" sz="2400">
                <a:latin typeface="Arial"/>
                <a:ea typeface="+mn-lt"/>
                <a:cs typeface="Arial"/>
              </a:rPr>
              <a:t> </a:t>
            </a:r>
            <a:r>
              <a:rPr lang="vi-VN" sz="2400" err="1">
                <a:latin typeface="Arial"/>
                <a:ea typeface="+mn-lt"/>
                <a:cs typeface="Arial"/>
              </a:rPr>
              <a:t>by</a:t>
            </a:r>
            <a:r>
              <a:rPr lang="vi-VN" sz="2400">
                <a:latin typeface="Arial"/>
                <a:ea typeface="+mn-lt"/>
                <a:cs typeface="Arial"/>
              </a:rPr>
              <a:t> </a:t>
            </a:r>
            <a:r>
              <a:rPr lang="vi-VN" sz="2400" err="1">
                <a:latin typeface="Arial"/>
                <a:ea typeface="+mn-lt"/>
                <a:cs typeface="Arial"/>
              </a:rPr>
              <a:t>coils</a:t>
            </a:r>
            <a:r>
              <a:rPr lang="vi-VN" sz="2400">
                <a:latin typeface="Arial"/>
                <a:ea typeface="+mn-lt"/>
                <a:cs typeface="Arial"/>
              </a:rPr>
              <a:t> </a:t>
            </a:r>
            <a:r>
              <a:rPr lang="vi-VN" sz="2400" err="1">
                <a:latin typeface="Arial"/>
                <a:ea typeface="+mn-lt"/>
                <a:cs typeface="Arial"/>
              </a:rPr>
              <a:t>are</a:t>
            </a:r>
            <a:r>
              <a:rPr lang="vi-VN" sz="2400">
                <a:latin typeface="Arial"/>
                <a:ea typeface="+mn-lt"/>
                <a:cs typeface="Arial"/>
              </a:rPr>
              <a:t> </a:t>
            </a:r>
            <a:r>
              <a:rPr lang="vi-VN" sz="2400" err="1">
                <a:latin typeface="Arial"/>
                <a:ea typeface="+mn-lt"/>
                <a:cs typeface="Arial"/>
              </a:rPr>
              <a:t>used</a:t>
            </a:r>
            <a:r>
              <a:rPr lang="vi-VN" sz="2400">
                <a:latin typeface="Arial"/>
                <a:ea typeface="+mn-lt"/>
                <a:cs typeface="Arial"/>
              </a:rPr>
              <a:t> </a:t>
            </a:r>
            <a:r>
              <a:rPr lang="vi-VN" sz="2400" err="1">
                <a:latin typeface="Arial"/>
                <a:ea typeface="+mn-lt"/>
                <a:cs typeface="Arial"/>
              </a:rPr>
              <a:t>by</a:t>
            </a:r>
            <a:r>
              <a:rPr lang="vi-VN" sz="2400">
                <a:latin typeface="Arial"/>
                <a:ea typeface="+mn-lt"/>
                <a:cs typeface="Arial"/>
              </a:rPr>
              <a:t> </a:t>
            </a:r>
            <a:r>
              <a:rPr lang="vi-VN" sz="2400" err="1">
                <a:latin typeface="Arial"/>
                <a:ea typeface="+mn-lt"/>
                <a:cs typeface="Arial"/>
              </a:rPr>
              <a:t>some</a:t>
            </a:r>
            <a:endParaRPr lang="vi-VN" sz="2400" err="1">
              <a:latin typeface="Arial"/>
              <a:ea typeface="Calibri"/>
              <a:cs typeface="Arial"/>
            </a:endParaRPr>
          </a:p>
          <a:p>
            <a:pPr>
              <a:lnSpc>
                <a:spcPct val="100000"/>
              </a:lnSpc>
            </a:pPr>
            <a:endParaRPr lang="vi-VN" sz="2400">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2914582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370B30E-230F-4810-D0D0-FB0219BB26D6}"/>
              </a:ext>
            </a:extLst>
          </p:cNvPr>
          <p:cNvSpPr>
            <a:spLocks noGrp="1"/>
          </p:cNvSpPr>
          <p:nvPr>
            <p:ph type="title"/>
          </p:nvPr>
        </p:nvSpPr>
        <p:spPr>
          <a:xfrm>
            <a:off x="4314" y="5691"/>
            <a:ext cx="12183372" cy="1339940"/>
          </a:xfrm>
          <a:solidFill>
            <a:schemeClr val="accent1">
              <a:lumMod val="20000"/>
              <a:lumOff val="80000"/>
            </a:schemeClr>
          </a:solidFill>
        </p:spPr>
        <p:txBody>
          <a:bodyPr/>
          <a:lstStyle/>
          <a:p>
            <a:pPr algn="ctr"/>
            <a:r>
              <a:rPr lang="vi-VN" sz="6000" b="1">
                <a:latin typeface="Arial" panose="020B0604020202020204" pitchFamily="34" charset="0"/>
                <a:cs typeface="Arial" panose="020B0604020202020204" pitchFamily="34" charset="0"/>
              </a:rPr>
              <a:t>KẾT QUẢ</a:t>
            </a:r>
          </a:p>
        </p:txBody>
      </p:sp>
      <p:sp>
        <p:nvSpPr>
          <p:cNvPr id="3" name="Chỗ dành sẵn cho Nội dung 2">
            <a:extLst>
              <a:ext uri="{FF2B5EF4-FFF2-40B4-BE49-F238E27FC236}">
                <a16:creationId xmlns:a16="http://schemas.microsoft.com/office/drawing/2014/main" id="{5E1D8BF3-575E-3B1B-114F-3DC46A9CC7C8}"/>
              </a:ext>
            </a:extLst>
          </p:cNvPr>
          <p:cNvSpPr>
            <a:spLocks noGrp="1"/>
          </p:cNvSpPr>
          <p:nvPr>
            <p:ph idx="1"/>
          </p:nvPr>
        </p:nvSpPr>
        <p:spPr>
          <a:xfrm>
            <a:off x="263106" y="1494946"/>
            <a:ext cx="11809561" cy="5170847"/>
          </a:xfrm>
          <a:ln>
            <a:solidFill>
              <a:schemeClr val="accent1"/>
            </a:solidFill>
          </a:ln>
        </p:spPr>
        <p:txBody>
          <a:bodyPr lIns="109728" tIns="109728" rIns="109728" bIns="91440" anchor="t"/>
          <a:lstStyle/>
          <a:p>
            <a:pPr marL="342900" indent="-342900">
              <a:lnSpc>
                <a:spcPct val="150000"/>
              </a:lnSpc>
              <a:buFont typeface="Arial" panose="020B0604020202020204" pitchFamily="34" charset="0"/>
              <a:buChar char="•"/>
            </a:pPr>
            <a:r>
              <a:rPr lang="vi-VN">
                <a:latin typeface="Arial"/>
                <a:ea typeface="Calibri"/>
                <a:cs typeface="Arial"/>
              </a:rPr>
              <a:t>Thể tích FLR tăng từ 8-27% (1)</a:t>
            </a:r>
            <a:endParaRPr lang="en-US">
              <a:latin typeface="Arial"/>
              <a:cs typeface="Arial"/>
            </a:endParaRPr>
          </a:p>
          <a:p>
            <a:pPr marL="342900" indent="-342900">
              <a:lnSpc>
                <a:spcPct val="150000"/>
              </a:lnSpc>
              <a:buFont typeface="Arial" panose="020B0604020202020204" pitchFamily="34" charset="0"/>
              <a:buChar char="•"/>
            </a:pPr>
            <a:r>
              <a:rPr lang="vi-VN">
                <a:latin typeface="Arial"/>
                <a:ea typeface="Calibri"/>
                <a:cs typeface="Arial"/>
              </a:rPr>
              <a:t>Thể tích FLR tăng đáng kể trong 3 tuần đầu tiên sau PVE (75%)(2)</a:t>
            </a:r>
          </a:p>
          <a:p>
            <a:pPr marL="342900" indent="-342900">
              <a:lnSpc>
                <a:spcPct val="150000"/>
              </a:lnSpc>
              <a:buFont typeface="Arial" panose="020B0604020202020204" pitchFamily="34" charset="0"/>
              <a:buChar char="•"/>
            </a:pPr>
            <a:r>
              <a:rPr lang="vi-VN" err="1">
                <a:latin typeface="Arial"/>
                <a:ea typeface="Calibri"/>
                <a:cs typeface="Arial"/>
              </a:rPr>
              <a:t>sFLR</a:t>
            </a:r>
            <a:r>
              <a:rPr lang="vi-VN">
                <a:latin typeface="Arial"/>
                <a:ea typeface="Calibri"/>
                <a:cs typeface="Arial"/>
              </a:rPr>
              <a:t> &lt; 20% sau PVE có nguy cơ cao rối loạn chức năng gan sau phẫu thuật (2)</a:t>
            </a:r>
          </a:p>
          <a:p>
            <a:pPr marL="342900" indent="-342900">
              <a:lnSpc>
                <a:spcPct val="150000"/>
              </a:lnSpc>
            </a:pPr>
            <a:r>
              <a:rPr lang="vi-VN">
                <a:latin typeface="Arial"/>
                <a:ea typeface="Calibri"/>
                <a:cs typeface="Arial"/>
              </a:rPr>
              <a:t>TACE + PVE tăng FLR nhiều hơn PVE đơn thuần (3) </a:t>
            </a:r>
            <a:endParaRPr lang="vi-VN">
              <a:latin typeface="Arial" panose="020B0604020202020204" pitchFamily="34" charset="0"/>
              <a:ea typeface="Calibri"/>
              <a:cs typeface="Arial" panose="020B0604020202020204" pitchFamily="34" charset="0"/>
            </a:endParaRPr>
          </a:p>
          <a:p>
            <a:pPr marL="342900" indent="-342900">
              <a:lnSpc>
                <a:spcPct val="113999"/>
              </a:lnSpc>
              <a:buFont typeface="Arial" panose="020B0604020202020204" pitchFamily="34" charset="0"/>
              <a:buChar char="•"/>
            </a:pPr>
            <a:endParaRPr lang="vi-VN">
              <a:latin typeface="Arial" panose="020B0604020202020204" pitchFamily="34" charset="0"/>
              <a:ea typeface="Calibri"/>
              <a:cs typeface="Arial" panose="020B0604020202020204" pitchFamily="34" charset="0"/>
            </a:endParaRPr>
          </a:p>
          <a:p>
            <a:pPr marL="342900" indent="-342900">
              <a:lnSpc>
                <a:spcPct val="113999"/>
              </a:lnSpc>
            </a:pPr>
            <a:endParaRPr lang="vi-VN">
              <a:latin typeface="Arial" panose="020B0604020202020204" pitchFamily="34" charset="0"/>
              <a:ea typeface="Calibri"/>
              <a:cs typeface="Arial" panose="020B0604020202020204" pitchFamily="34" charset="0"/>
            </a:endParaRPr>
          </a:p>
        </p:txBody>
      </p:sp>
      <p:sp>
        <p:nvSpPr>
          <p:cNvPr id="4" name="Chỗ dành sẵn cho Nội dung 3">
            <a:extLst>
              <a:ext uri="{FF2B5EF4-FFF2-40B4-BE49-F238E27FC236}">
                <a16:creationId xmlns:a16="http://schemas.microsoft.com/office/drawing/2014/main" id="{7463733A-7E9C-406F-63B7-77517D281D4C}"/>
              </a:ext>
            </a:extLst>
          </p:cNvPr>
          <p:cNvSpPr>
            <a:spLocks noGrp="1"/>
          </p:cNvSpPr>
          <p:nvPr>
            <p:ph sz="half" idx="4294967295"/>
          </p:nvPr>
        </p:nvSpPr>
        <p:spPr>
          <a:xfrm>
            <a:off x="260236" y="5134879"/>
            <a:ext cx="11686665" cy="3073400"/>
          </a:xfrm>
        </p:spPr>
        <p:txBody>
          <a:bodyPr lIns="109728" tIns="109728" rIns="109728" bIns="91440" anchor="t"/>
          <a:lstStyle/>
          <a:p>
            <a:pPr marL="457200" indent="-457200">
              <a:lnSpc>
                <a:spcPct val="100000"/>
              </a:lnSpc>
              <a:buAutoNum type="arabicPeriod"/>
            </a:pPr>
            <a:r>
              <a:rPr lang="vi-VN" sz="1000" i="1" err="1">
                <a:latin typeface="Arial"/>
                <a:ea typeface="+mn-lt"/>
                <a:cs typeface="Arial"/>
              </a:rPr>
              <a:t>Abulkhir</a:t>
            </a:r>
            <a:r>
              <a:rPr lang="vi-VN" sz="1000" i="1">
                <a:latin typeface="Arial"/>
                <a:ea typeface="+mn-lt"/>
                <a:cs typeface="Arial"/>
              </a:rPr>
              <a:t> A, </a:t>
            </a:r>
            <a:r>
              <a:rPr lang="vi-VN" sz="1000" i="1" err="1">
                <a:latin typeface="Arial"/>
                <a:ea typeface="+mn-lt"/>
                <a:cs typeface="Arial"/>
              </a:rPr>
              <a:t>Limongelli</a:t>
            </a:r>
            <a:r>
              <a:rPr lang="vi-VN" sz="1000" i="1">
                <a:latin typeface="Arial"/>
                <a:ea typeface="+mn-lt"/>
                <a:cs typeface="Arial"/>
              </a:rPr>
              <a:t> P, </a:t>
            </a:r>
            <a:r>
              <a:rPr lang="vi-VN" sz="1000" i="1" err="1">
                <a:latin typeface="Arial"/>
                <a:ea typeface="+mn-lt"/>
                <a:cs typeface="Arial"/>
              </a:rPr>
              <a:t>Healey</a:t>
            </a:r>
            <a:r>
              <a:rPr lang="vi-VN" sz="1000" i="1">
                <a:latin typeface="Arial"/>
                <a:ea typeface="+mn-lt"/>
                <a:cs typeface="Arial"/>
              </a:rPr>
              <a:t> AJ, </a:t>
            </a:r>
            <a:r>
              <a:rPr lang="vi-VN" sz="1000" i="1" err="1">
                <a:latin typeface="Arial"/>
                <a:ea typeface="+mn-lt"/>
                <a:cs typeface="Arial"/>
              </a:rPr>
              <a:t>Damrah</a:t>
            </a:r>
            <a:r>
              <a:rPr lang="vi-VN" sz="1000" i="1">
                <a:latin typeface="Arial"/>
                <a:ea typeface="+mn-lt"/>
                <a:cs typeface="Arial"/>
              </a:rPr>
              <a:t> O, </a:t>
            </a:r>
            <a:r>
              <a:rPr lang="vi-VN" sz="1000" i="1" err="1">
                <a:latin typeface="Arial"/>
                <a:ea typeface="+mn-lt"/>
                <a:cs typeface="Arial"/>
              </a:rPr>
              <a:t>Tait</a:t>
            </a:r>
            <a:r>
              <a:rPr lang="vi-VN" sz="1000" i="1">
                <a:latin typeface="Arial"/>
                <a:ea typeface="+mn-lt"/>
                <a:cs typeface="Arial"/>
              </a:rPr>
              <a:t> P, </a:t>
            </a:r>
            <a:r>
              <a:rPr lang="vi-VN" sz="1000" i="1" err="1">
                <a:latin typeface="Arial"/>
                <a:ea typeface="+mn-lt"/>
                <a:cs typeface="Arial"/>
              </a:rPr>
              <a:t>Jackson</a:t>
            </a:r>
            <a:r>
              <a:rPr lang="vi-VN" sz="1000" i="1">
                <a:latin typeface="Arial"/>
                <a:ea typeface="+mn-lt"/>
                <a:cs typeface="Arial"/>
              </a:rPr>
              <a:t> J, </a:t>
            </a:r>
            <a:r>
              <a:rPr lang="vi-VN" sz="1000" i="1" err="1">
                <a:latin typeface="Arial"/>
                <a:ea typeface="+mn-lt"/>
                <a:cs typeface="Arial"/>
              </a:rPr>
              <a:t>Habib</a:t>
            </a:r>
            <a:r>
              <a:rPr lang="vi-VN" sz="1000" i="1">
                <a:latin typeface="Arial"/>
                <a:ea typeface="+mn-lt"/>
                <a:cs typeface="Arial"/>
              </a:rPr>
              <a:t> N, </a:t>
            </a:r>
            <a:r>
              <a:rPr lang="vi-VN" sz="1000" i="1" err="1">
                <a:latin typeface="Arial"/>
                <a:ea typeface="+mn-lt"/>
                <a:cs typeface="Arial"/>
              </a:rPr>
              <a:t>Jiao</a:t>
            </a:r>
            <a:r>
              <a:rPr lang="vi-VN" sz="1000" i="1">
                <a:latin typeface="Arial"/>
                <a:ea typeface="+mn-lt"/>
                <a:cs typeface="Arial"/>
              </a:rPr>
              <a:t> LR. </a:t>
            </a:r>
            <a:r>
              <a:rPr lang="vi-VN" sz="1000" i="1" err="1">
                <a:latin typeface="Arial"/>
                <a:ea typeface="+mn-lt"/>
                <a:cs typeface="Arial"/>
              </a:rPr>
              <a:t>Preoperative</a:t>
            </a:r>
            <a:r>
              <a:rPr lang="vi-VN" sz="1000" i="1">
                <a:latin typeface="Arial"/>
                <a:ea typeface="+mn-lt"/>
                <a:cs typeface="Arial"/>
              </a:rPr>
              <a:t> </a:t>
            </a:r>
            <a:r>
              <a:rPr lang="vi-VN" sz="1000" i="1" err="1">
                <a:latin typeface="Arial"/>
                <a:ea typeface="+mn-lt"/>
                <a:cs typeface="Arial"/>
              </a:rPr>
              <a:t>portal</a:t>
            </a:r>
            <a:r>
              <a:rPr lang="vi-VN" sz="1000" i="1">
                <a:latin typeface="Arial"/>
                <a:ea typeface="+mn-lt"/>
                <a:cs typeface="Arial"/>
              </a:rPr>
              <a:t> </a:t>
            </a:r>
            <a:r>
              <a:rPr lang="vi-VN" sz="1000" i="1" err="1">
                <a:latin typeface="Arial"/>
                <a:ea typeface="+mn-lt"/>
                <a:cs typeface="Arial"/>
              </a:rPr>
              <a:t>vein</a:t>
            </a:r>
            <a:r>
              <a:rPr lang="vi-VN" sz="1000" i="1">
                <a:latin typeface="Arial"/>
                <a:ea typeface="+mn-lt"/>
                <a:cs typeface="Arial"/>
              </a:rPr>
              <a:t> </a:t>
            </a:r>
            <a:r>
              <a:rPr lang="vi-VN" sz="1000" i="1" err="1">
                <a:latin typeface="Arial"/>
                <a:ea typeface="+mn-lt"/>
                <a:cs typeface="Arial"/>
              </a:rPr>
              <a:t>embolization</a:t>
            </a:r>
            <a:r>
              <a:rPr lang="vi-VN" sz="1000" i="1">
                <a:latin typeface="Arial"/>
                <a:ea typeface="+mn-lt"/>
                <a:cs typeface="Arial"/>
              </a:rPr>
              <a:t> </a:t>
            </a:r>
            <a:r>
              <a:rPr lang="vi-VN" sz="1000" i="1" err="1">
                <a:latin typeface="Arial"/>
                <a:ea typeface="+mn-lt"/>
                <a:cs typeface="Arial"/>
              </a:rPr>
              <a:t>for</a:t>
            </a:r>
            <a:r>
              <a:rPr lang="vi-VN" sz="1000" i="1">
                <a:latin typeface="Arial"/>
                <a:ea typeface="+mn-lt"/>
                <a:cs typeface="Arial"/>
              </a:rPr>
              <a:t> </a:t>
            </a:r>
            <a:r>
              <a:rPr lang="vi-VN" sz="1000" i="1" err="1">
                <a:latin typeface="Arial"/>
                <a:ea typeface="+mn-lt"/>
                <a:cs typeface="Arial"/>
              </a:rPr>
              <a:t>major</a:t>
            </a:r>
            <a:r>
              <a:rPr lang="vi-VN" sz="1000" i="1">
                <a:latin typeface="Arial"/>
                <a:ea typeface="+mn-lt"/>
                <a:cs typeface="Arial"/>
              </a:rPr>
              <a:t> </a:t>
            </a:r>
            <a:r>
              <a:rPr lang="vi-VN" sz="1000" i="1" err="1">
                <a:latin typeface="Arial"/>
                <a:ea typeface="+mn-lt"/>
                <a:cs typeface="Arial"/>
              </a:rPr>
              <a:t>liver</a:t>
            </a:r>
            <a:r>
              <a:rPr lang="vi-VN" sz="1000" i="1">
                <a:latin typeface="Arial"/>
                <a:ea typeface="+mn-lt"/>
                <a:cs typeface="Arial"/>
              </a:rPr>
              <a:t> </a:t>
            </a:r>
            <a:r>
              <a:rPr lang="vi-VN" sz="1000" i="1" err="1">
                <a:latin typeface="Arial"/>
                <a:ea typeface="+mn-lt"/>
                <a:cs typeface="Arial"/>
              </a:rPr>
              <a:t>resection</a:t>
            </a:r>
            <a:r>
              <a:rPr lang="vi-VN" sz="1000" i="1">
                <a:latin typeface="Arial"/>
                <a:ea typeface="+mn-lt"/>
                <a:cs typeface="Arial"/>
              </a:rPr>
              <a:t>: a </a:t>
            </a:r>
            <a:r>
              <a:rPr lang="vi-VN" sz="1000" i="1" err="1">
                <a:latin typeface="Arial"/>
                <a:ea typeface="+mn-lt"/>
                <a:cs typeface="Arial"/>
              </a:rPr>
              <a:t>meta-analysis</a:t>
            </a:r>
            <a:r>
              <a:rPr lang="vi-VN" sz="1000" i="1">
                <a:latin typeface="Arial"/>
                <a:ea typeface="+mn-lt"/>
                <a:cs typeface="Arial"/>
              </a:rPr>
              <a:t>. </a:t>
            </a:r>
            <a:r>
              <a:rPr lang="vi-VN" sz="1000" i="1" err="1">
                <a:latin typeface="Arial"/>
                <a:ea typeface="+mn-lt"/>
                <a:cs typeface="Arial"/>
              </a:rPr>
              <a:t>Ann</a:t>
            </a:r>
            <a:r>
              <a:rPr lang="vi-VN" sz="1000" i="1">
                <a:latin typeface="Arial"/>
                <a:ea typeface="+mn-lt"/>
                <a:cs typeface="Arial"/>
              </a:rPr>
              <a:t> </a:t>
            </a:r>
            <a:r>
              <a:rPr lang="vi-VN" sz="1000" i="1" err="1">
                <a:latin typeface="Arial"/>
                <a:ea typeface="+mn-lt"/>
                <a:cs typeface="Arial"/>
              </a:rPr>
              <a:t>Surg</a:t>
            </a:r>
            <a:r>
              <a:rPr lang="vi-VN" sz="1000" i="1">
                <a:latin typeface="Arial"/>
                <a:ea typeface="+mn-lt"/>
                <a:cs typeface="Arial"/>
              </a:rPr>
              <a:t>. 2008 Jan;247(1):49-57. doi: 10.1097/SLA.0b013e31815f6e5b. PMID: 18156923.</a:t>
            </a:r>
            <a:endParaRPr lang="en-US" sz="1000">
              <a:latin typeface="Arial"/>
              <a:cs typeface="Arial"/>
            </a:endParaRPr>
          </a:p>
          <a:p>
            <a:pPr marL="457200" indent="-457200">
              <a:lnSpc>
                <a:spcPct val="100000"/>
              </a:lnSpc>
              <a:buAutoNum type="arabicPeriod"/>
            </a:pPr>
            <a:r>
              <a:rPr lang="vi-VN" sz="1000" i="1" err="1">
                <a:latin typeface="Arial"/>
                <a:ea typeface="+mn-lt"/>
                <a:cs typeface="Arial"/>
              </a:rPr>
              <a:t>Ribero</a:t>
            </a:r>
            <a:r>
              <a:rPr lang="vi-VN" sz="1000" i="1">
                <a:latin typeface="Arial"/>
                <a:ea typeface="+mn-lt"/>
                <a:cs typeface="Arial"/>
              </a:rPr>
              <a:t> D, </a:t>
            </a:r>
            <a:r>
              <a:rPr lang="vi-VN" sz="1000" i="1" err="1">
                <a:latin typeface="Arial"/>
                <a:ea typeface="+mn-lt"/>
                <a:cs typeface="Arial"/>
              </a:rPr>
              <a:t>Abdalla</a:t>
            </a:r>
            <a:r>
              <a:rPr lang="vi-VN" sz="1000" i="1">
                <a:latin typeface="Arial"/>
                <a:ea typeface="+mn-lt"/>
                <a:cs typeface="Arial"/>
              </a:rPr>
              <a:t> EK, </a:t>
            </a:r>
            <a:r>
              <a:rPr lang="vi-VN" sz="1000" i="1" err="1">
                <a:latin typeface="Arial"/>
                <a:ea typeface="+mn-lt"/>
                <a:cs typeface="Arial"/>
              </a:rPr>
              <a:t>Madoff</a:t>
            </a:r>
            <a:r>
              <a:rPr lang="vi-VN" sz="1000" i="1">
                <a:latin typeface="Arial"/>
                <a:ea typeface="+mn-lt"/>
                <a:cs typeface="Arial"/>
              </a:rPr>
              <a:t> DC, </a:t>
            </a:r>
            <a:r>
              <a:rPr lang="vi-VN" sz="1000" i="1" err="1">
                <a:latin typeface="Arial"/>
                <a:ea typeface="+mn-lt"/>
                <a:cs typeface="Arial"/>
              </a:rPr>
              <a:t>Donadon</a:t>
            </a:r>
            <a:r>
              <a:rPr lang="vi-VN" sz="1000" i="1">
                <a:latin typeface="Arial"/>
                <a:ea typeface="+mn-lt"/>
                <a:cs typeface="Arial"/>
              </a:rPr>
              <a:t> M, </a:t>
            </a:r>
            <a:r>
              <a:rPr lang="vi-VN" sz="1000" i="1" err="1">
                <a:latin typeface="Arial"/>
                <a:ea typeface="+mn-lt"/>
                <a:cs typeface="Arial"/>
              </a:rPr>
              <a:t>Loyer</a:t>
            </a:r>
            <a:r>
              <a:rPr lang="vi-VN" sz="1000" i="1">
                <a:latin typeface="Arial"/>
                <a:ea typeface="+mn-lt"/>
                <a:cs typeface="Arial"/>
              </a:rPr>
              <a:t> EM, </a:t>
            </a:r>
            <a:r>
              <a:rPr lang="vi-VN" sz="1000" i="1" err="1">
                <a:latin typeface="Arial"/>
                <a:ea typeface="+mn-lt"/>
                <a:cs typeface="Arial"/>
              </a:rPr>
              <a:t>Vauthey</a:t>
            </a:r>
            <a:r>
              <a:rPr lang="vi-VN" sz="1000" i="1">
                <a:latin typeface="Arial"/>
                <a:ea typeface="+mn-lt"/>
                <a:cs typeface="Arial"/>
              </a:rPr>
              <a:t> JN. </a:t>
            </a:r>
            <a:r>
              <a:rPr lang="vi-VN" sz="1000" i="1" err="1">
                <a:latin typeface="Arial"/>
                <a:ea typeface="+mn-lt"/>
                <a:cs typeface="Arial"/>
              </a:rPr>
              <a:t>Portal</a:t>
            </a:r>
            <a:r>
              <a:rPr lang="vi-VN" sz="1000" i="1">
                <a:latin typeface="Arial"/>
                <a:ea typeface="+mn-lt"/>
                <a:cs typeface="Arial"/>
              </a:rPr>
              <a:t> </a:t>
            </a:r>
            <a:r>
              <a:rPr lang="vi-VN" sz="1000" i="1" err="1">
                <a:latin typeface="Arial"/>
                <a:ea typeface="+mn-lt"/>
                <a:cs typeface="Arial"/>
              </a:rPr>
              <a:t>vein</a:t>
            </a:r>
            <a:r>
              <a:rPr lang="vi-VN" sz="1000" i="1">
                <a:latin typeface="Arial"/>
                <a:ea typeface="+mn-lt"/>
                <a:cs typeface="Arial"/>
              </a:rPr>
              <a:t> </a:t>
            </a:r>
            <a:r>
              <a:rPr lang="vi-VN" sz="1000" i="1" err="1">
                <a:latin typeface="Arial"/>
                <a:ea typeface="+mn-lt"/>
                <a:cs typeface="Arial"/>
              </a:rPr>
              <a:t>embolization</a:t>
            </a:r>
            <a:r>
              <a:rPr lang="vi-VN" sz="1000" i="1">
                <a:latin typeface="Arial"/>
                <a:ea typeface="+mn-lt"/>
                <a:cs typeface="Arial"/>
              </a:rPr>
              <a:t> </a:t>
            </a:r>
            <a:r>
              <a:rPr lang="vi-VN" sz="1000" i="1" err="1">
                <a:latin typeface="Arial"/>
                <a:ea typeface="+mn-lt"/>
                <a:cs typeface="Arial"/>
              </a:rPr>
              <a:t>before</a:t>
            </a:r>
            <a:r>
              <a:rPr lang="vi-VN" sz="1000" i="1">
                <a:latin typeface="Arial"/>
                <a:ea typeface="+mn-lt"/>
                <a:cs typeface="Arial"/>
              </a:rPr>
              <a:t> </a:t>
            </a:r>
            <a:r>
              <a:rPr lang="vi-VN" sz="1000" i="1" err="1">
                <a:latin typeface="Arial"/>
                <a:ea typeface="+mn-lt"/>
                <a:cs typeface="Arial"/>
              </a:rPr>
              <a:t>major</a:t>
            </a:r>
            <a:r>
              <a:rPr lang="vi-VN" sz="1000" i="1">
                <a:latin typeface="Arial"/>
                <a:ea typeface="+mn-lt"/>
                <a:cs typeface="Arial"/>
              </a:rPr>
              <a:t> </a:t>
            </a:r>
            <a:r>
              <a:rPr lang="vi-VN" sz="1000" i="1" err="1">
                <a:latin typeface="Arial"/>
                <a:ea typeface="+mn-lt"/>
                <a:cs typeface="Arial"/>
              </a:rPr>
              <a:t>hepatectomy</a:t>
            </a:r>
            <a:r>
              <a:rPr lang="vi-VN" sz="1000" i="1">
                <a:latin typeface="Arial"/>
                <a:ea typeface="+mn-lt"/>
                <a:cs typeface="Arial"/>
              </a:rPr>
              <a:t> </a:t>
            </a:r>
            <a:r>
              <a:rPr lang="vi-VN" sz="1000" i="1" err="1">
                <a:latin typeface="Arial"/>
                <a:ea typeface="+mn-lt"/>
                <a:cs typeface="Arial"/>
              </a:rPr>
              <a:t>and</a:t>
            </a:r>
            <a:r>
              <a:rPr lang="vi-VN" sz="1000" i="1">
                <a:latin typeface="Arial"/>
                <a:ea typeface="+mn-lt"/>
                <a:cs typeface="Arial"/>
              </a:rPr>
              <a:t> </a:t>
            </a:r>
            <a:r>
              <a:rPr lang="vi-VN" sz="1000" i="1" err="1">
                <a:latin typeface="Arial"/>
                <a:ea typeface="+mn-lt"/>
                <a:cs typeface="Arial"/>
              </a:rPr>
              <a:t>its</a:t>
            </a:r>
            <a:r>
              <a:rPr lang="vi-VN" sz="1000" i="1">
                <a:latin typeface="Arial"/>
                <a:ea typeface="+mn-lt"/>
                <a:cs typeface="Arial"/>
              </a:rPr>
              <a:t> </a:t>
            </a:r>
            <a:r>
              <a:rPr lang="vi-VN" sz="1000" i="1" err="1">
                <a:latin typeface="Arial"/>
                <a:ea typeface="+mn-lt"/>
                <a:cs typeface="Arial"/>
              </a:rPr>
              <a:t>effects</a:t>
            </a:r>
            <a:r>
              <a:rPr lang="vi-VN" sz="1000" i="1">
                <a:latin typeface="Arial"/>
                <a:ea typeface="+mn-lt"/>
                <a:cs typeface="Arial"/>
              </a:rPr>
              <a:t> </a:t>
            </a:r>
            <a:r>
              <a:rPr lang="vi-VN" sz="1000" i="1" err="1">
                <a:latin typeface="Arial"/>
                <a:ea typeface="+mn-lt"/>
                <a:cs typeface="Arial"/>
              </a:rPr>
              <a:t>on</a:t>
            </a:r>
            <a:r>
              <a:rPr lang="vi-VN" sz="1000" i="1">
                <a:latin typeface="Arial"/>
                <a:ea typeface="+mn-lt"/>
                <a:cs typeface="Arial"/>
              </a:rPr>
              <a:t> </a:t>
            </a:r>
            <a:r>
              <a:rPr lang="vi-VN" sz="1000" i="1" err="1">
                <a:latin typeface="Arial"/>
                <a:ea typeface="+mn-lt"/>
                <a:cs typeface="Arial"/>
              </a:rPr>
              <a:t>regeneration</a:t>
            </a:r>
            <a:r>
              <a:rPr lang="vi-VN" sz="1000" i="1">
                <a:latin typeface="Arial"/>
                <a:ea typeface="+mn-lt"/>
                <a:cs typeface="Arial"/>
              </a:rPr>
              <a:t>, </a:t>
            </a:r>
            <a:r>
              <a:rPr lang="vi-VN" sz="1000" i="1" err="1">
                <a:latin typeface="Arial"/>
                <a:ea typeface="+mn-lt"/>
                <a:cs typeface="Arial"/>
              </a:rPr>
              <a:t>resectability</a:t>
            </a:r>
            <a:r>
              <a:rPr lang="vi-VN" sz="1000" i="1">
                <a:latin typeface="Arial"/>
                <a:ea typeface="+mn-lt"/>
                <a:cs typeface="Arial"/>
              </a:rPr>
              <a:t> </a:t>
            </a:r>
            <a:r>
              <a:rPr lang="vi-VN" sz="1000" i="1" err="1">
                <a:latin typeface="Arial"/>
                <a:ea typeface="+mn-lt"/>
                <a:cs typeface="Arial"/>
              </a:rPr>
              <a:t>and</a:t>
            </a:r>
            <a:r>
              <a:rPr lang="vi-VN" sz="1000" i="1">
                <a:latin typeface="Arial"/>
                <a:ea typeface="+mn-lt"/>
                <a:cs typeface="Arial"/>
              </a:rPr>
              <a:t> </a:t>
            </a:r>
            <a:r>
              <a:rPr lang="vi-VN" sz="1000" i="1" err="1">
                <a:latin typeface="Arial"/>
                <a:ea typeface="+mn-lt"/>
                <a:cs typeface="Arial"/>
              </a:rPr>
              <a:t>outcome</a:t>
            </a:r>
            <a:r>
              <a:rPr lang="vi-VN" sz="1000" i="1">
                <a:latin typeface="Arial"/>
                <a:ea typeface="+mn-lt"/>
                <a:cs typeface="Arial"/>
              </a:rPr>
              <a:t>. </a:t>
            </a:r>
            <a:r>
              <a:rPr lang="vi-VN" sz="1000" i="1" err="1">
                <a:latin typeface="Arial"/>
                <a:ea typeface="+mn-lt"/>
                <a:cs typeface="Arial"/>
              </a:rPr>
              <a:t>Br</a:t>
            </a:r>
            <a:r>
              <a:rPr lang="vi-VN" sz="1000" i="1">
                <a:latin typeface="Arial"/>
                <a:ea typeface="+mn-lt"/>
                <a:cs typeface="Arial"/>
              </a:rPr>
              <a:t> J </a:t>
            </a:r>
            <a:r>
              <a:rPr lang="vi-VN" sz="1000" i="1" err="1">
                <a:latin typeface="Arial"/>
                <a:ea typeface="+mn-lt"/>
                <a:cs typeface="Arial"/>
              </a:rPr>
              <a:t>Surg</a:t>
            </a:r>
            <a:r>
              <a:rPr lang="vi-VN" sz="1000" i="1">
                <a:latin typeface="Arial"/>
                <a:ea typeface="+mn-lt"/>
                <a:cs typeface="Arial"/>
              </a:rPr>
              <a:t>. 2007 Nov;94(11):1386-94. doi: 10.1002/bjs.5836. PMID: 17583900.</a:t>
            </a:r>
          </a:p>
          <a:p>
            <a:pPr marL="457200" indent="-457200">
              <a:lnSpc>
                <a:spcPct val="100000"/>
              </a:lnSpc>
              <a:buAutoNum type="arabicPeriod"/>
            </a:pPr>
            <a:r>
              <a:rPr lang="vi-VN" sz="1000" err="1">
                <a:latin typeface="Arial"/>
                <a:ea typeface="+mn-lt"/>
                <a:cs typeface="Arial"/>
              </a:rPr>
              <a:t>Yoo</a:t>
            </a:r>
            <a:r>
              <a:rPr lang="vi-VN" sz="1000">
                <a:latin typeface="Arial"/>
                <a:ea typeface="+mn-lt"/>
                <a:cs typeface="Arial"/>
              </a:rPr>
              <a:t> H, Kim JH, </a:t>
            </a:r>
            <a:r>
              <a:rPr lang="vi-VN" sz="1000" err="1">
                <a:latin typeface="Arial"/>
                <a:ea typeface="+mn-lt"/>
                <a:cs typeface="Arial"/>
              </a:rPr>
              <a:t>Ko</a:t>
            </a:r>
            <a:r>
              <a:rPr lang="vi-VN" sz="1000">
                <a:latin typeface="Arial"/>
                <a:ea typeface="+mn-lt"/>
                <a:cs typeface="Arial"/>
              </a:rPr>
              <a:t> GY, Kim KW, </a:t>
            </a:r>
            <a:r>
              <a:rPr lang="vi-VN" sz="1000" err="1">
                <a:latin typeface="Arial"/>
                <a:ea typeface="+mn-lt"/>
                <a:cs typeface="Arial"/>
              </a:rPr>
              <a:t>Gwon</a:t>
            </a:r>
            <a:r>
              <a:rPr lang="vi-VN" sz="1000">
                <a:latin typeface="Arial"/>
                <a:ea typeface="+mn-lt"/>
                <a:cs typeface="Arial"/>
              </a:rPr>
              <a:t> DI, </a:t>
            </a:r>
            <a:r>
              <a:rPr lang="vi-VN" sz="1000" err="1">
                <a:latin typeface="Arial"/>
                <a:ea typeface="+mn-lt"/>
                <a:cs typeface="Arial"/>
              </a:rPr>
              <a:t>Lee</a:t>
            </a:r>
            <a:r>
              <a:rPr lang="vi-VN" sz="1000">
                <a:latin typeface="Arial"/>
                <a:ea typeface="+mn-lt"/>
                <a:cs typeface="Arial"/>
              </a:rPr>
              <a:t> SG, </a:t>
            </a:r>
            <a:r>
              <a:rPr lang="vi-VN" sz="1000" err="1">
                <a:latin typeface="Arial"/>
                <a:ea typeface="+mn-lt"/>
                <a:cs typeface="Arial"/>
              </a:rPr>
              <a:t>Hwang</a:t>
            </a:r>
            <a:r>
              <a:rPr lang="vi-VN" sz="1000">
                <a:latin typeface="Arial"/>
                <a:ea typeface="+mn-lt"/>
                <a:cs typeface="Arial"/>
              </a:rPr>
              <a:t> S. </a:t>
            </a:r>
            <a:r>
              <a:rPr lang="vi-VN" sz="1000" err="1">
                <a:latin typeface="Arial"/>
                <a:ea typeface="+mn-lt"/>
                <a:cs typeface="Arial"/>
              </a:rPr>
              <a:t>Sequential</a:t>
            </a:r>
            <a:r>
              <a:rPr lang="vi-VN" sz="1000">
                <a:latin typeface="Arial"/>
                <a:ea typeface="+mn-lt"/>
                <a:cs typeface="Arial"/>
              </a:rPr>
              <a:t> </a:t>
            </a:r>
            <a:r>
              <a:rPr lang="vi-VN" sz="1000" err="1">
                <a:latin typeface="Arial"/>
                <a:ea typeface="+mn-lt"/>
                <a:cs typeface="Arial"/>
              </a:rPr>
              <a:t>transcatheter</a:t>
            </a:r>
            <a:r>
              <a:rPr lang="vi-VN" sz="1000">
                <a:latin typeface="Arial"/>
                <a:ea typeface="+mn-lt"/>
                <a:cs typeface="Arial"/>
              </a:rPr>
              <a:t> </a:t>
            </a:r>
            <a:r>
              <a:rPr lang="vi-VN" sz="1000" err="1">
                <a:latin typeface="Arial"/>
                <a:ea typeface="+mn-lt"/>
                <a:cs typeface="Arial"/>
              </a:rPr>
              <a:t>arterial</a:t>
            </a:r>
            <a:r>
              <a:rPr lang="vi-VN" sz="1000">
                <a:latin typeface="Arial"/>
                <a:ea typeface="+mn-lt"/>
                <a:cs typeface="Arial"/>
              </a:rPr>
              <a:t> </a:t>
            </a:r>
            <a:r>
              <a:rPr lang="vi-VN" sz="1000" err="1">
                <a:latin typeface="Arial"/>
                <a:ea typeface="+mn-lt"/>
                <a:cs typeface="Arial"/>
              </a:rPr>
              <a:t>chemoembolization</a:t>
            </a:r>
            <a:r>
              <a:rPr lang="vi-VN" sz="1000">
                <a:latin typeface="Arial"/>
                <a:ea typeface="+mn-lt"/>
                <a:cs typeface="Arial"/>
              </a:rPr>
              <a:t> </a:t>
            </a:r>
            <a:r>
              <a:rPr lang="vi-VN" sz="1000" err="1">
                <a:latin typeface="Arial"/>
                <a:ea typeface="+mn-lt"/>
                <a:cs typeface="Arial"/>
              </a:rPr>
              <a:t>and</a:t>
            </a:r>
            <a:r>
              <a:rPr lang="vi-VN" sz="1000">
                <a:latin typeface="Arial"/>
                <a:ea typeface="+mn-lt"/>
                <a:cs typeface="Arial"/>
              </a:rPr>
              <a:t> </a:t>
            </a:r>
            <a:r>
              <a:rPr lang="vi-VN" sz="1000" err="1">
                <a:latin typeface="Arial"/>
                <a:ea typeface="+mn-lt"/>
                <a:cs typeface="Arial"/>
              </a:rPr>
              <a:t>portal</a:t>
            </a:r>
            <a:r>
              <a:rPr lang="vi-VN" sz="1000">
                <a:latin typeface="Arial"/>
                <a:ea typeface="+mn-lt"/>
                <a:cs typeface="Arial"/>
              </a:rPr>
              <a:t> </a:t>
            </a:r>
            <a:r>
              <a:rPr lang="vi-VN" sz="1000" err="1">
                <a:latin typeface="Arial"/>
                <a:ea typeface="+mn-lt"/>
                <a:cs typeface="Arial"/>
              </a:rPr>
              <a:t>vein</a:t>
            </a:r>
            <a:r>
              <a:rPr lang="vi-VN" sz="1000">
                <a:latin typeface="Arial"/>
                <a:ea typeface="+mn-lt"/>
                <a:cs typeface="Arial"/>
              </a:rPr>
              <a:t> </a:t>
            </a:r>
            <a:r>
              <a:rPr lang="vi-VN" sz="1000" err="1">
                <a:latin typeface="Arial"/>
                <a:ea typeface="+mn-lt"/>
                <a:cs typeface="Arial"/>
              </a:rPr>
              <a:t>embolization</a:t>
            </a:r>
            <a:r>
              <a:rPr lang="vi-VN" sz="1000">
                <a:latin typeface="Arial"/>
                <a:ea typeface="+mn-lt"/>
                <a:cs typeface="Arial"/>
              </a:rPr>
              <a:t> </a:t>
            </a:r>
            <a:r>
              <a:rPr lang="vi-VN" sz="1000" err="1">
                <a:latin typeface="Arial"/>
                <a:ea typeface="+mn-lt"/>
                <a:cs typeface="Arial"/>
              </a:rPr>
              <a:t>versus</a:t>
            </a:r>
            <a:r>
              <a:rPr lang="vi-VN" sz="1000">
                <a:latin typeface="Arial"/>
                <a:ea typeface="+mn-lt"/>
                <a:cs typeface="Arial"/>
              </a:rPr>
              <a:t> </a:t>
            </a:r>
            <a:r>
              <a:rPr lang="vi-VN" sz="1000" err="1">
                <a:latin typeface="Arial"/>
                <a:ea typeface="+mn-lt"/>
                <a:cs typeface="Arial"/>
              </a:rPr>
              <a:t>portal</a:t>
            </a:r>
            <a:r>
              <a:rPr lang="vi-VN" sz="1000">
                <a:latin typeface="Arial"/>
                <a:ea typeface="+mn-lt"/>
                <a:cs typeface="Arial"/>
              </a:rPr>
              <a:t> </a:t>
            </a:r>
            <a:r>
              <a:rPr lang="vi-VN" sz="1000" err="1">
                <a:latin typeface="Arial"/>
                <a:ea typeface="+mn-lt"/>
                <a:cs typeface="Arial"/>
              </a:rPr>
              <a:t>vein</a:t>
            </a:r>
            <a:r>
              <a:rPr lang="vi-VN" sz="1000">
                <a:latin typeface="Arial"/>
                <a:ea typeface="+mn-lt"/>
                <a:cs typeface="Arial"/>
              </a:rPr>
              <a:t> </a:t>
            </a:r>
            <a:r>
              <a:rPr lang="vi-VN" sz="1000" err="1">
                <a:latin typeface="Arial"/>
                <a:ea typeface="+mn-lt"/>
                <a:cs typeface="Arial"/>
              </a:rPr>
              <a:t>embolization</a:t>
            </a:r>
            <a:r>
              <a:rPr lang="vi-VN" sz="1000">
                <a:latin typeface="Arial"/>
                <a:ea typeface="+mn-lt"/>
                <a:cs typeface="Arial"/>
              </a:rPr>
              <a:t> </a:t>
            </a:r>
            <a:r>
              <a:rPr lang="vi-VN" sz="1000" err="1">
                <a:latin typeface="Arial"/>
                <a:ea typeface="+mn-lt"/>
                <a:cs typeface="Arial"/>
              </a:rPr>
              <a:t>only</a:t>
            </a:r>
            <a:r>
              <a:rPr lang="vi-VN" sz="1000">
                <a:latin typeface="Arial"/>
                <a:ea typeface="+mn-lt"/>
                <a:cs typeface="Arial"/>
              </a:rPr>
              <a:t> </a:t>
            </a:r>
            <a:r>
              <a:rPr lang="vi-VN" sz="1000" err="1">
                <a:latin typeface="Arial"/>
                <a:ea typeface="+mn-lt"/>
                <a:cs typeface="Arial"/>
              </a:rPr>
              <a:t>before</a:t>
            </a:r>
            <a:r>
              <a:rPr lang="vi-VN" sz="1000">
                <a:latin typeface="Arial"/>
                <a:ea typeface="+mn-lt"/>
                <a:cs typeface="Arial"/>
              </a:rPr>
              <a:t> </a:t>
            </a:r>
            <a:r>
              <a:rPr lang="vi-VN" sz="1000" err="1">
                <a:latin typeface="Arial"/>
                <a:ea typeface="+mn-lt"/>
                <a:cs typeface="Arial"/>
              </a:rPr>
              <a:t>major</a:t>
            </a:r>
            <a:r>
              <a:rPr lang="vi-VN" sz="1000">
                <a:latin typeface="Arial"/>
                <a:ea typeface="+mn-lt"/>
                <a:cs typeface="Arial"/>
              </a:rPr>
              <a:t> </a:t>
            </a:r>
            <a:r>
              <a:rPr lang="vi-VN" sz="1000" err="1">
                <a:latin typeface="Arial"/>
                <a:ea typeface="+mn-lt"/>
                <a:cs typeface="Arial"/>
              </a:rPr>
              <a:t>hepatectomy</a:t>
            </a:r>
            <a:r>
              <a:rPr lang="vi-VN" sz="1000">
                <a:latin typeface="Arial"/>
                <a:ea typeface="+mn-lt"/>
                <a:cs typeface="Arial"/>
              </a:rPr>
              <a:t> </a:t>
            </a:r>
            <a:r>
              <a:rPr lang="vi-VN" sz="1000" err="1">
                <a:latin typeface="Arial"/>
                <a:ea typeface="+mn-lt"/>
                <a:cs typeface="Arial"/>
              </a:rPr>
              <a:t>for</a:t>
            </a:r>
            <a:r>
              <a:rPr lang="vi-VN" sz="1000">
                <a:latin typeface="Arial"/>
                <a:ea typeface="+mn-lt"/>
                <a:cs typeface="Arial"/>
              </a:rPr>
              <a:t> </a:t>
            </a:r>
            <a:r>
              <a:rPr lang="vi-VN" sz="1000" err="1">
                <a:latin typeface="Arial"/>
                <a:ea typeface="+mn-lt"/>
                <a:cs typeface="Arial"/>
              </a:rPr>
              <a:t>patients</a:t>
            </a:r>
            <a:r>
              <a:rPr lang="vi-VN" sz="1000">
                <a:latin typeface="Arial"/>
                <a:ea typeface="+mn-lt"/>
                <a:cs typeface="Arial"/>
              </a:rPr>
              <a:t> </a:t>
            </a:r>
            <a:r>
              <a:rPr lang="vi-VN" sz="1000" err="1">
                <a:latin typeface="Arial"/>
                <a:ea typeface="+mn-lt"/>
                <a:cs typeface="Arial"/>
              </a:rPr>
              <a:t>with</a:t>
            </a:r>
            <a:r>
              <a:rPr lang="vi-VN" sz="1000">
                <a:latin typeface="Arial"/>
                <a:ea typeface="+mn-lt"/>
                <a:cs typeface="Arial"/>
              </a:rPr>
              <a:t> </a:t>
            </a:r>
            <a:r>
              <a:rPr lang="vi-VN" sz="1000" err="1">
                <a:latin typeface="Arial"/>
                <a:ea typeface="+mn-lt"/>
                <a:cs typeface="Arial"/>
              </a:rPr>
              <a:t>hepatocellular</a:t>
            </a:r>
            <a:r>
              <a:rPr lang="vi-VN" sz="1000">
                <a:latin typeface="Arial"/>
                <a:ea typeface="+mn-lt"/>
                <a:cs typeface="Arial"/>
              </a:rPr>
              <a:t> </a:t>
            </a:r>
            <a:r>
              <a:rPr lang="vi-VN" sz="1000" err="1">
                <a:latin typeface="Arial"/>
                <a:ea typeface="+mn-lt"/>
                <a:cs typeface="Arial"/>
              </a:rPr>
              <a:t>carcinoma</a:t>
            </a:r>
            <a:r>
              <a:rPr lang="vi-VN" sz="1000">
                <a:latin typeface="Arial"/>
                <a:ea typeface="+mn-lt"/>
                <a:cs typeface="Arial"/>
              </a:rPr>
              <a:t>. </a:t>
            </a:r>
            <a:r>
              <a:rPr lang="vi-VN" sz="1000" err="1">
                <a:latin typeface="Arial"/>
                <a:ea typeface="+mn-lt"/>
                <a:cs typeface="Arial"/>
              </a:rPr>
              <a:t>Ann</a:t>
            </a:r>
            <a:r>
              <a:rPr lang="vi-VN" sz="1000">
                <a:latin typeface="Arial"/>
                <a:ea typeface="+mn-lt"/>
                <a:cs typeface="Arial"/>
              </a:rPr>
              <a:t> </a:t>
            </a:r>
            <a:r>
              <a:rPr lang="vi-VN" sz="1000" err="1">
                <a:latin typeface="Arial"/>
                <a:ea typeface="+mn-lt"/>
                <a:cs typeface="Arial"/>
              </a:rPr>
              <a:t>Surg</a:t>
            </a:r>
            <a:r>
              <a:rPr lang="vi-VN" sz="1000">
                <a:latin typeface="Arial"/>
                <a:ea typeface="+mn-lt"/>
                <a:cs typeface="Arial"/>
              </a:rPr>
              <a:t> </a:t>
            </a:r>
            <a:r>
              <a:rPr lang="vi-VN" sz="1000" err="1">
                <a:latin typeface="Arial"/>
                <a:ea typeface="+mn-lt"/>
                <a:cs typeface="Arial"/>
              </a:rPr>
              <a:t>Oncol</a:t>
            </a:r>
            <a:r>
              <a:rPr lang="vi-VN" sz="1000">
                <a:latin typeface="Arial"/>
                <a:ea typeface="+mn-lt"/>
                <a:cs typeface="Arial"/>
              </a:rPr>
              <a:t>. 2011 May;18(5):1251-7. doi: 10.1245/s10434-010-1423-3. </a:t>
            </a:r>
            <a:r>
              <a:rPr lang="vi-VN" sz="1000" err="1">
                <a:latin typeface="Arial"/>
                <a:ea typeface="+mn-lt"/>
                <a:cs typeface="Arial"/>
              </a:rPr>
              <a:t>Epub</a:t>
            </a:r>
            <a:r>
              <a:rPr lang="vi-VN" sz="1000">
                <a:latin typeface="Arial"/>
                <a:ea typeface="+mn-lt"/>
                <a:cs typeface="Arial"/>
              </a:rPr>
              <a:t> 2010 </a:t>
            </a:r>
            <a:r>
              <a:rPr lang="vi-VN" sz="1000" err="1">
                <a:latin typeface="Arial"/>
                <a:ea typeface="+mn-lt"/>
                <a:cs typeface="Arial"/>
              </a:rPr>
              <a:t>Nov</a:t>
            </a:r>
            <a:r>
              <a:rPr lang="vi-VN" sz="1000">
                <a:latin typeface="Arial"/>
                <a:ea typeface="+mn-lt"/>
                <a:cs typeface="Arial"/>
              </a:rPr>
              <a:t> 11. PMID: 21069467.</a:t>
            </a:r>
            <a:endParaRPr lang="vi-VN" sz="1000" i="1">
              <a:latin typeface="Arial"/>
              <a:ea typeface="Calibri"/>
              <a:cs typeface="Arial"/>
            </a:endParaRPr>
          </a:p>
        </p:txBody>
      </p:sp>
    </p:spTree>
    <p:extLst>
      <p:ext uri="{BB962C8B-B14F-4D97-AF65-F5344CB8AC3E}">
        <p14:creationId xmlns:p14="http://schemas.microsoft.com/office/powerpoint/2010/main" val="14613064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D6C01-9356-05FC-2381-1C8F96914F87}"/>
              </a:ext>
            </a:extLst>
          </p:cNvPr>
          <p:cNvSpPr>
            <a:spLocks noGrp="1"/>
          </p:cNvSpPr>
          <p:nvPr>
            <p:ph type="title"/>
          </p:nvPr>
        </p:nvSpPr>
        <p:spPr>
          <a:xfrm>
            <a:off x="4314" y="5691"/>
            <a:ext cx="12183372" cy="1339940"/>
          </a:xfrm>
          <a:solidFill>
            <a:schemeClr val="accent1">
              <a:lumMod val="20000"/>
              <a:lumOff val="80000"/>
            </a:schemeClr>
          </a:solidFill>
        </p:spPr>
        <p:txBody>
          <a:bodyPr/>
          <a:lstStyle/>
          <a:p>
            <a:pPr algn="ctr"/>
            <a:r>
              <a:rPr lang="en-US" sz="6000" b="1">
                <a:latin typeface="Arial"/>
                <a:cs typeface="Arial"/>
              </a:rPr>
              <a:t>CASE</a:t>
            </a:r>
            <a:endParaRPr lang="vi-VN"/>
          </a:p>
        </p:txBody>
      </p:sp>
      <p:sp>
        <p:nvSpPr>
          <p:cNvPr id="3" name="Content Placeholder 2">
            <a:extLst>
              <a:ext uri="{FF2B5EF4-FFF2-40B4-BE49-F238E27FC236}">
                <a16:creationId xmlns:a16="http://schemas.microsoft.com/office/drawing/2014/main" id="{58834AA3-B5AD-B94D-9507-E5CCDC9DF3B4}"/>
              </a:ext>
            </a:extLst>
          </p:cNvPr>
          <p:cNvSpPr>
            <a:spLocks noGrp="1"/>
          </p:cNvSpPr>
          <p:nvPr>
            <p:ph idx="1"/>
          </p:nvPr>
        </p:nvSpPr>
        <p:spPr>
          <a:xfrm>
            <a:off x="277484" y="1811248"/>
            <a:ext cx="11593902" cy="3459942"/>
          </a:xfrm>
          <a:ln>
            <a:solidFill>
              <a:schemeClr val="accent1"/>
            </a:solidFill>
          </a:ln>
        </p:spPr>
        <p:txBody>
          <a:bodyPr lIns="109728" tIns="109728" rIns="109728" bIns="91440" anchor="t"/>
          <a:lstStyle/>
          <a:p>
            <a:r>
              <a:rPr lang="vi-VN">
                <a:latin typeface="Arial"/>
                <a:cs typeface="Arial"/>
              </a:rPr>
              <a:t>Nam 51 tuổi</a:t>
            </a:r>
          </a:p>
          <a:p>
            <a:r>
              <a:rPr lang="vi-VN">
                <a:latin typeface="Arial"/>
                <a:cs typeface="Arial"/>
              </a:rPr>
              <a:t>HCC gan P đã TACE + Viêm gan B mạn</a:t>
            </a:r>
          </a:p>
          <a:p>
            <a:r>
              <a:rPr lang="vi-VN">
                <a:latin typeface="Arial"/>
                <a:cs typeface="Arial"/>
              </a:rPr>
              <a:t>FLR trước PVE=25%</a:t>
            </a:r>
          </a:p>
          <a:p>
            <a:r>
              <a:rPr lang="vi-VN">
                <a:latin typeface="Arial"/>
                <a:cs typeface="Arial"/>
              </a:rPr>
              <a:t>N22-0411524</a:t>
            </a:r>
          </a:p>
        </p:txBody>
      </p:sp>
    </p:spTree>
    <p:extLst>
      <p:ext uri="{BB962C8B-B14F-4D97-AF65-F5344CB8AC3E}">
        <p14:creationId xmlns:p14="http://schemas.microsoft.com/office/powerpoint/2010/main" val="1465991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50E891F-2024-BD69-0557-95D1956EB6A1}"/>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7144992A-269B-2277-18A1-7F4ABECC5785}"/>
              </a:ext>
            </a:extLst>
          </p:cNvPr>
          <p:cNvSpPr>
            <a:spLocks noGrp="1"/>
          </p:cNvSpPr>
          <p:nvPr>
            <p:ph idx="1"/>
          </p:nvPr>
        </p:nvSpPr>
        <p:spPr/>
        <p:txBody>
          <a:bodyPr vert="horz" lIns="91440" tIns="45720" rIns="91440" bIns="45720" rtlCol="0" anchor="t">
            <a:normAutofit/>
          </a:bodyPr>
          <a:lstStyle/>
          <a:p>
            <a:endParaRPr lang="vi-VN">
              <a:latin typeface="Arial"/>
              <a:cs typeface="Arial" panose="020B0604020202020204" pitchFamily="34" charset="0"/>
            </a:endParaRPr>
          </a:p>
          <a:p>
            <a:endParaRPr lang="vi-VN">
              <a:latin typeface="Arial"/>
              <a:cs typeface="Arial"/>
            </a:endParaRPr>
          </a:p>
        </p:txBody>
      </p:sp>
      <p:pic>
        <p:nvPicPr>
          <p:cNvPr id="4" name="Hình ảnh 4" descr="Ảnh có chứa con chó, thực phẩm, khác nhau&#10;&#10;Mô tả được tự động tạo">
            <a:extLst>
              <a:ext uri="{FF2B5EF4-FFF2-40B4-BE49-F238E27FC236}">
                <a16:creationId xmlns:a16="http://schemas.microsoft.com/office/drawing/2014/main" id="{EC663A24-C821-3A89-A0FB-088327C961A4}"/>
              </a:ext>
            </a:extLst>
          </p:cNvPr>
          <p:cNvPicPr>
            <a:picLocks noChangeAspect="1"/>
          </p:cNvPicPr>
          <p:nvPr/>
        </p:nvPicPr>
        <p:blipFill>
          <a:blip r:embed="rId2"/>
          <a:stretch>
            <a:fillRect/>
          </a:stretch>
        </p:blipFill>
        <p:spPr>
          <a:xfrm>
            <a:off x="1101306" y="786705"/>
            <a:ext cx="9601199" cy="5399610"/>
          </a:xfrm>
          <a:prstGeom prst="rect">
            <a:avLst/>
          </a:prstGeom>
        </p:spPr>
      </p:pic>
    </p:spTree>
    <p:extLst>
      <p:ext uri="{BB962C8B-B14F-4D97-AF65-F5344CB8AC3E}">
        <p14:creationId xmlns:p14="http://schemas.microsoft.com/office/powerpoint/2010/main" val="72798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D6C01-9356-05FC-2381-1C8F96914F87}"/>
              </a:ext>
            </a:extLst>
          </p:cNvPr>
          <p:cNvSpPr>
            <a:spLocks noGrp="1"/>
          </p:cNvSpPr>
          <p:nvPr>
            <p:ph type="title"/>
          </p:nvPr>
        </p:nvSpPr>
        <p:spPr>
          <a:xfrm>
            <a:off x="4314" y="5691"/>
            <a:ext cx="12183372" cy="1339940"/>
          </a:xfrm>
          <a:solidFill>
            <a:schemeClr val="accent1">
              <a:lumMod val="20000"/>
              <a:lumOff val="80000"/>
            </a:schemeClr>
          </a:solidFill>
        </p:spPr>
        <p:txBody>
          <a:bodyPr/>
          <a:lstStyle/>
          <a:p>
            <a:pPr algn="ctr"/>
            <a:r>
              <a:rPr lang="en-US" sz="6000" b="1">
                <a:latin typeface="Arial" panose="020B0604020202020204" pitchFamily="34" charset="0"/>
                <a:cs typeface="Arial" panose="020B0604020202020204" pitchFamily="34" charset="0"/>
              </a:rPr>
              <a:t>CHẤN THƯƠNG GAN</a:t>
            </a:r>
          </a:p>
        </p:txBody>
      </p:sp>
      <p:sp>
        <p:nvSpPr>
          <p:cNvPr id="3" name="Content Placeholder 2">
            <a:extLst>
              <a:ext uri="{FF2B5EF4-FFF2-40B4-BE49-F238E27FC236}">
                <a16:creationId xmlns:a16="http://schemas.microsoft.com/office/drawing/2014/main" id="{58834AA3-B5AD-B94D-9507-E5CCDC9DF3B4}"/>
              </a:ext>
            </a:extLst>
          </p:cNvPr>
          <p:cNvSpPr>
            <a:spLocks noGrp="1"/>
          </p:cNvSpPr>
          <p:nvPr>
            <p:ph idx="1"/>
          </p:nvPr>
        </p:nvSpPr>
        <p:spPr>
          <a:xfrm>
            <a:off x="277484" y="1811248"/>
            <a:ext cx="11593902" cy="3459942"/>
          </a:xfrm>
          <a:ln>
            <a:solidFill>
              <a:schemeClr val="accent1"/>
            </a:solidFill>
          </a:ln>
        </p:spPr>
        <p:txBody>
          <a:bodyPr lIns="109728" tIns="109728" rIns="109728" bIns="91440" anchor="t"/>
          <a:lstStyle/>
          <a:p>
            <a:r>
              <a:rPr lang="vi-VN">
                <a:latin typeface="Arial" panose="020B0604020202020204" pitchFamily="34" charset="0"/>
                <a:cs typeface="Arial" panose="020B0604020202020204" pitchFamily="34" charset="0"/>
              </a:rPr>
              <a:t>15-22 % chấn thương bụng kín</a:t>
            </a:r>
          </a:p>
          <a:p>
            <a:pPr>
              <a:lnSpc>
                <a:spcPct val="113999"/>
              </a:lnSpc>
            </a:pPr>
            <a:r>
              <a:rPr lang="vi-VN">
                <a:latin typeface="Arial" panose="020B0604020202020204" pitchFamily="34" charset="0"/>
                <a:cs typeface="Arial" panose="020B0604020202020204" pitchFamily="34" charset="0"/>
              </a:rPr>
              <a:t>13 –35 % vết thương thấu bụng</a:t>
            </a:r>
          </a:p>
          <a:p>
            <a:r>
              <a:rPr lang="vi-VN">
                <a:latin typeface="Arial" panose="020B0604020202020204" pitchFamily="34" charset="0"/>
                <a:cs typeface="Arial" panose="020B0604020202020204" pitchFamily="34" charset="0"/>
              </a:rPr>
              <a:t>3 % cần can thiệp mạch ban đầu</a:t>
            </a:r>
            <a:endParaRPr lang="en-US">
              <a:latin typeface="Arial" panose="020B0604020202020204" pitchFamily="34" charset="0"/>
              <a:cs typeface="Arial" panose="020B0604020202020204" pitchFamily="34" charset="0"/>
            </a:endParaRPr>
          </a:p>
          <a:p>
            <a:pPr>
              <a:lnSpc>
                <a:spcPct val="113999"/>
              </a:lnSpc>
            </a:pPr>
            <a:r>
              <a:rPr lang="vi-VN">
                <a:latin typeface="Arial" panose="020B0604020202020204" pitchFamily="34" charset="0"/>
                <a:cs typeface="Arial" panose="020B0604020202020204" pitchFamily="34" charset="0"/>
              </a:rPr>
              <a:t>12 – 28% cần can thiệp mạch sau phẫu thuật </a:t>
            </a:r>
          </a:p>
        </p:txBody>
      </p:sp>
      <p:sp>
        <p:nvSpPr>
          <p:cNvPr id="4" name="Content Placeholder 3">
            <a:extLst>
              <a:ext uri="{FF2B5EF4-FFF2-40B4-BE49-F238E27FC236}">
                <a16:creationId xmlns:a16="http://schemas.microsoft.com/office/drawing/2014/main" id="{94B0A2D3-53E7-7B79-64AD-6C595BB3DAFB}"/>
              </a:ext>
            </a:extLst>
          </p:cNvPr>
          <p:cNvSpPr>
            <a:spLocks noGrp="1"/>
          </p:cNvSpPr>
          <p:nvPr>
            <p:ph sz="half" idx="4294967295"/>
          </p:nvPr>
        </p:nvSpPr>
        <p:spPr>
          <a:xfrm>
            <a:off x="490958" y="5979033"/>
            <a:ext cx="11701042" cy="600496"/>
          </a:xfrm>
        </p:spPr>
        <p:txBody>
          <a:bodyPr lIns="109728" tIns="109728" rIns="109728" bIns="91440" anchor="t"/>
          <a:lstStyle/>
          <a:p>
            <a:pPr marL="0" indent="0">
              <a:lnSpc>
                <a:spcPct val="113999"/>
              </a:lnSpc>
              <a:buNone/>
            </a:pPr>
            <a:r>
              <a:rPr lang="en-US" sz="1000" i="1">
                <a:latin typeface="Arial"/>
                <a:ea typeface="+mn-lt"/>
                <a:cs typeface="Arial"/>
              </a:rPr>
              <a:t>Melloul E, Denys A, Demartines N. Management of severe blunt hepatic injury in the era of computed tomography and </a:t>
            </a:r>
            <a:r>
              <a:rPr lang="en-US" sz="1000" i="1" err="1">
                <a:latin typeface="Arial"/>
                <a:ea typeface="+mn-lt"/>
                <a:cs typeface="Arial"/>
              </a:rPr>
              <a:t>transarterial</a:t>
            </a:r>
            <a:r>
              <a:rPr lang="en-US" sz="1000" i="1">
                <a:latin typeface="Arial"/>
                <a:ea typeface="+mn-lt"/>
                <a:cs typeface="Arial"/>
              </a:rPr>
              <a:t> embolization: A systematic review and critical appraisal of the literature. J Trauma Acute Care Surg. 2015 Sep;79(3):468-74. </a:t>
            </a:r>
          </a:p>
        </p:txBody>
      </p:sp>
    </p:spTree>
    <p:extLst>
      <p:ext uri="{BB962C8B-B14F-4D97-AF65-F5344CB8AC3E}">
        <p14:creationId xmlns:p14="http://schemas.microsoft.com/office/powerpoint/2010/main" val="3548702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62D1-98A2-7966-C6F9-BC41819CA69C}"/>
              </a:ext>
            </a:extLst>
          </p:cNvPr>
          <p:cNvSpPr>
            <a:spLocks noGrp="1"/>
          </p:cNvSpPr>
          <p:nvPr>
            <p:ph type="title"/>
          </p:nvPr>
        </p:nvSpPr>
        <p:spPr>
          <a:xfrm>
            <a:off x="1240766" y="264483"/>
            <a:ext cx="4649638" cy="1325563"/>
          </a:xfrm>
        </p:spPr>
        <p:txBody>
          <a:bodyPr/>
          <a:lstStyle/>
          <a:p>
            <a:r>
              <a:rPr lang="en-US" b="1">
                <a:latin typeface="Arial" panose="020B0604020202020204" pitchFamily="34" charset="0"/>
                <a:cs typeface="Arial" panose="020B0604020202020204" pitchFamily="34" charset="0"/>
              </a:rPr>
              <a:t>GIỚI THIỆU</a:t>
            </a:r>
          </a:p>
        </p:txBody>
      </p:sp>
      <p:sp>
        <p:nvSpPr>
          <p:cNvPr id="3" name="Content Placeholder 2">
            <a:extLst>
              <a:ext uri="{FF2B5EF4-FFF2-40B4-BE49-F238E27FC236}">
                <a16:creationId xmlns:a16="http://schemas.microsoft.com/office/drawing/2014/main" id="{1724B567-40E1-D684-5313-9985DF96E696}"/>
              </a:ext>
            </a:extLst>
          </p:cNvPr>
          <p:cNvSpPr>
            <a:spLocks noGrp="1"/>
          </p:cNvSpPr>
          <p:nvPr>
            <p:ph idx="1"/>
          </p:nvPr>
        </p:nvSpPr>
        <p:spPr>
          <a:xfrm>
            <a:off x="148087" y="1538079"/>
            <a:ext cx="6173637" cy="4437601"/>
          </a:xfrm>
          <a:solidFill>
            <a:schemeClr val="accent1">
              <a:lumMod val="20000"/>
              <a:lumOff val="80000"/>
            </a:schemeClr>
          </a:solidFill>
        </p:spPr>
        <p:txBody>
          <a:bodyPr vert="horz" lIns="91440" tIns="45720" rIns="91440" bIns="45720" rtlCol="0" anchor="t">
            <a:normAutofit/>
          </a:bodyPr>
          <a:lstStyle/>
          <a:p>
            <a:pPr marL="0" indent="0">
              <a:lnSpc>
                <a:spcPct val="150000"/>
              </a:lnSpc>
              <a:buNone/>
            </a:pPr>
            <a:r>
              <a:rPr lang="en-US" b="1" err="1">
                <a:latin typeface="Arial"/>
                <a:ea typeface="+mn-lt"/>
                <a:cs typeface="+mn-lt"/>
              </a:rPr>
              <a:t>Lịch</a:t>
            </a:r>
            <a:r>
              <a:rPr lang="en-US" b="1">
                <a:latin typeface="Arial"/>
                <a:ea typeface="+mn-lt"/>
                <a:cs typeface="+mn-lt"/>
              </a:rPr>
              <a:t> </a:t>
            </a:r>
            <a:r>
              <a:rPr lang="en-US" b="1" err="1">
                <a:latin typeface="Arial"/>
                <a:ea typeface="+mn-lt"/>
                <a:cs typeface="+mn-lt"/>
              </a:rPr>
              <a:t>sử</a:t>
            </a:r>
            <a:r>
              <a:rPr lang="en-US" b="1">
                <a:latin typeface="Arial"/>
                <a:ea typeface="+mn-lt"/>
                <a:cs typeface="+mn-lt"/>
              </a:rPr>
              <a:t>:</a:t>
            </a:r>
            <a:endParaRPr lang="en-US">
              <a:latin typeface="Arial"/>
              <a:ea typeface="Calibri"/>
              <a:cs typeface="Calibri"/>
            </a:endParaRPr>
          </a:p>
          <a:p>
            <a:pPr>
              <a:lnSpc>
                <a:spcPct val="150000"/>
              </a:lnSpc>
            </a:pPr>
            <a:r>
              <a:rPr lang="en-US">
                <a:latin typeface="Arial"/>
                <a:cs typeface="Calibri" panose="020F0502020204030204"/>
              </a:rPr>
              <a:t>1964: </a:t>
            </a:r>
            <a:r>
              <a:rPr lang="en-US">
                <a:latin typeface="Arial"/>
                <a:ea typeface="+mn-lt"/>
                <a:cs typeface="+mn-lt"/>
              </a:rPr>
              <a:t>Charles Dotter </a:t>
            </a:r>
            <a:r>
              <a:rPr lang="en-US" err="1">
                <a:latin typeface="Arial"/>
                <a:ea typeface="+mn-lt"/>
                <a:cs typeface="+mn-lt"/>
              </a:rPr>
              <a:t>là</a:t>
            </a:r>
            <a:r>
              <a:rPr lang="en-US">
                <a:latin typeface="Arial"/>
                <a:ea typeface="+mn-lt"/>
                <a:cs typeface="+mn-lt"/>
              </a:rPr>
              <a:t> </a:t>
            </a:r>
            <a:r>
              <a:rPr lang="en-US" err="1">
                <a:latin typeface="Arial"/>
                <a:ea typeface="+mn-lt"/>
                <a:cs typeface="+mn-lt"/>
              </a:rPr>
              <a:t>người</a:t>
            </a:r>
            <a:r>
              <a:rPr lang="en-US">
                <a:latin typeface="Arial"/>
                <a:ea typeface="+mn-lt"/>
                <a:cs typeface="+mn-lt"/>
              </a:rPr>
              <a:t> </a:t>
            </a:r>
            <a:r>
              <a:rPr lang="en-US" err="1">
                <a:latin typeface="Arial"/>
                <a:ea typeface="+mn-lt"/>
                <a:cs typeface="+mn-lt"/>
              </a:rPr>
              <a:t>đầu</a:t>
            </a:r>
            <a:r>
              <a:rPr lang="en-US">
                <a:latin typeface="Arial"/>
                <a:ea typeface="+mn-lt"/>
                <a:cs typeface="+mn-lt"/>
              </a:rPr>
              <a:t> </a:t>
            </a:r>
            <a:r>
              <a:rPr lang="en-US" err="1">
                <a:latin typeface="Arial"/>
                <a:ea typeface="+mn-lt"/>
                <a:cs typeface="+mn-lt"/>
              </a:rPr>
              <a:t>tiên</a:t>
            </a:r>
            <a:r>
              <a:rPr lang="en-US">
                <a:latin typeface="Arial"/>
                <a:ea typeface="+mn-lt"/>
                <a:cs typeface="+mn-lt"/>
              </a:rPr>
              <a:t> </a:t>
            </a:r>
            <a:r>
              <a:rPr lang="en-US" err="1">
                <a:latin typeface="Arial"/>
                <a:ea typeface="+mn-lt"/>
                <a:cs typeface="+mn-lt"/>
              </a:rPr>
              <a:t>báo</a:t>
            </a:r>
            <a:r>
              <a:rPr lang="en-US">
                <a:latin typeface="Arial"/>
                <a:ea typeface="+mn-lt"/>
                <a:cs typeface="+mn-lt"/>
              </a:rPr>
              <a:t> </a:t>
            </a:r>
            <a:r>
              <a:rPr lang="en-US" err="1">
                <a:latin typeface="Arial"/>
                <a:ea typeface="+mn-lt"/>
                <a:cs typeface="+mn-lt"/>
              </a:rPr>
              <a:t>cáo</a:t>
            </a:r>
            <a:r>
              <a:rPr lang="en-US">
                <a:latin typeface="Arial"/>
                <a:ea typeface="+mn-lt"/>
                <a:cs typeface="+mn-lt"/>
              </a:rPr>
              <a:t> </a:t>
            </a:r>
            <a:r>
              <a:rPr lang="en-US" err="1">
                <a:latin typeface="Arial"/>
                <a:ea typeface="+mn-lt"/>
                <a:cs typeface="+mn-lt"/>
              </a:rPr>
              <a:t>về</a:t>
            </a:r>
            <a:r>
              <a:rPr lang="en-US">
                <a:latin typeface="Arial"/>
                <a:ea typeface="+mn-lt"/>
                <a:cs typeface="+mn-lt"/>
              </a:rPr>
              <a:t> </a:t>
            </a:r>
            <a:r>
              <a:rPr lang="en-US" err="1">
                <a:latin typeface="Arial"/>
                <a:ea typeface="+mn-lt"/>
                <a:cs typeface="+mn-lt"/>
              </a:rPr>
              <a:t>sinh</a:t>
            </a:r>
            <a:r>
              <a:rPr lang="en-US">
                <a:latin typeface="Arial"/>
                <a:ea typeface="+mn-lt"/>
                <a:cs typeface="+mn-lt"/>
              </a:rPr>
              <a:t> </a:t>
            </a:r>
            <a:r>
              <a:rPr lang="en-US" err="1">
                <a:latin typeface="Arial"/>
                <a:ea typeface="+mn-lt"/>
                <a:cs typeface="+mn-lt"/>
              </a:rPr>
              <a:t>thiết</a:t>
            </a:r>
            <a:r>
              <a:rPr lang="en-US">
                <a:latin typeface="Arial"/>
                <a:ea typeface="+mn-lt"/>
                <a:cs typeface="+mn-lt"/>
              </a:rPr>
              <a:t> </a:t>
            </a:r>
            <a:r>
              <a:rPr lang="en-US" err="1">
                <a:latin typeface="Arial"/>
                <a:ea typeface="+mn-lt"/>
                <a:cs typeface="+mn-lt"/>
              </a:rPr>
              <a:t>gan</a:t>
            </a:r>
            <a:r>
              <a:rPr lang="en-US">
                <a:latin typeface="Arial"/>
                <a:ea typeface="+mn-lt"/>
                <a:cs typeface="+mn-lt"/>
              </a:rPr>
              <a:t> </a:t>
            </a:r>
            <a:r>
              <a:rPr lang="en-US" err="1">
                <a:latin typeface="Arial"/>
                <a:ea typeface="+mn-lt"/>
                <a:cs typeface="+mn-lt"/>
              </a:rPr>
              <a:t>xuyên</a:t>
            </a:r>
            <a:r>
              <a:rPr lang="en-US">
                <a:latin typeface="Arial"/>
                <a:ea typeface="+mn-lt"/>
                <a:cs typeface="+mn-lt"/>
              </a:rPr>
              <a:t> </a:t>
            </a:r>
            <a:r>
              <a:rPr lang="en-US" err="1">
                <a:latin typeface="Arial"/>
                <a:ea typeface="+mn-lt"/>
                <a:cs typeface="+mn-lt"/>
              </a:rPr>
              <a:t>tĩnh</a:t>
            </a:r>
            <a:r>
              <a:rPr lang="en-US">
                <a:latin typeface="Arial"/>
                <a:ea typeface="+mn-lt"/>
                <a:cs typeface="+mn-lt"/>
              </a:rPr>
              <a:t> </a:t>
            </a:r>
            <a:r>
              <a:rPr lang="en-US" err="1">
                <a:latin typeface="Arial"/>
                <a:ea typeface="+mn-lt"/>
                <a:cs typeface="+mn-lt"/>
              </a:rPr>
              <a:t>mạch</a:t>
            </a:r>
            <a:r>
              <a:rPr lang="en-US">
                <a:latin typeface="Arial"/>
                <a:ea typeface="+mn-lt"/>
                <a:cs typeface="+mn-lt"/>
              </a:rPr>
              <a:t> </a:t>
            </a:r>
            <a:r>
              <a:rPr lang="en-US" err="1">
                <a:latin typeface="Arial"/>
                <a:ea typeface="+mn-lt"/>
                <a:cs typeface="+mn-lt"/>
              </a:rPr>
              <a:t>cảnh</a:t>
            </a:r>
            <a:r>
              <a:rPr lang="en-US">
                <a:latin typeface="Arial"/>
                <a:ea typeface="+mn-lt"/>
                <a:cs typeface="+mn-lt"/>
              </a:rPr>
              <a:t> ở </a:t>
            </a:r>
            <a:r>
              <a:rPr lang="en-US" err="1">
                <a:latin typeface="Arial"/>
                <a:ea typeface="+mn-lt"/>
                <a:cs typeface="+mn-lt"/>
              </a:rPr>
              <a:t>chó</a:t>
            </a:r>
            <a:r>
              <a:rPr lang="en-US">
                <a:latin typeface="Arial"/>
                <a:ea typeface="+mn-lt"/>
                <a:cs typeface="+mn-lt"/>
              </a:rPr>
              <a:t>.</a:t>
            </a:r>
          </a:p>
          <a:p>
            <a:pPr>
              <a:lnSpc>
                <a:spcPct val="150000"/>
              </a:lnSpc>
            </a:pPr>
            <a:r>
              <a:rPr lang="en-US">
                <a:latin typeface="Arial"/>
                <a:ea typeface="+mn-lt"/>
                <a:cs typeface="+mn-lt"/>
              </a:rPr>
              <a:t>1967: </a:t>
            </a:r>
            <a:r>
              <a:rPr lang="en-US" err="1">
                <a:latin typeface="Arial"/>
                <a:ea typeface="+mn-lt"/>
                <a:cs typeface="+mn-lt"/>
              </a:rPr>
              <a:t>Hanafee</a:t>
            </a:r>
            <a:r>
              <a:rPr lang="en-US">
                <a:latin typeface="Arial"/>
                <a:ea typeface="+mn-lt"/>
                <a:cs typeface="+mn-lt"/>
              </a:rPr>
              <a:t> </a:t>
            </a:r>
            <a:r>
              <a:rPr lang="en-US" err="1">
                <a:latin typeface="Arial"/>
                <a:ea typeface="+mn-lt"/>
                <a:cs typeface="+mn-lt"/>
              </a:rPr>
              <a:t>thực</a:t>
            </a:r>
            <a:r>
              <a:rPr lang="en-US">
                <a:latin typeface="Arial"/>
                <a:ea typeface="+mn-lt"/>
                <a:cs typeface="+mn-lt"/>
              </a:rPr>
              <a:t> </a:t>
            </a:r>
            <a:r>
              <a:rPr lang="en-US" err="1">
                <a:latin typeface="Arial"/>
                <a:ea typeface="+mn-lt"/>
                <a:cs typeface="+mn-lt"/>
              </a:rPr>
              <a:t>hiện</a:t>
            </a:r>
            <a:r>
              <a:rPr lang="en-US">
                <a:latin typeface="Arial"/>
                <a:ea typeface="+mn-lt"/>
                <a:cs typeface="+mn-lt"/>
              </a:rPr>
              <a:t> </a:t>
            </a:r>
            <a:r>
              <a:rPr lang="en-US" err="1">
                <a:latin typeface="Arial"/>
                <a:ea typeface="+mn-lt"/>
                <a:cs typeface="+mn-lt"/>
              </a:rPr>
              <a:t>lần</a:t>
            </a:r>
            <a:r>
              <a:rPr lang="en-US">
                <a:latin typeface="Arial"/>
                <a:ea typeface="+mn-lt"/>
                <a:cs typeface="+mn-lt"/>
              </a:rPr>
              <a:t> </a:t>
            </a:r>
            <a:r>
              <a:rPr lang="en-US" err="1">
                <a:latin typeface="Arial"/>
                <a:ea typeface="+mn-lt"/>
                <a:cs typeface="+mn-lt"/>
              </a:rPr>
              <a:t>đầu</a:t>
            </a:r>
            <a:r>
              <a:rPr lang="en-US">
                <a:latin typeface="Arial"/>
                <a:ea typeface="+mn-lt"/>
                <a:cs typeface="+mn-lt"/>
              </a:rPr>
              <a:t> </a:t>
            </a:r>
            <a:r>
              <a:rPr lang="en-US" err="1">
                <a:latin typeface="Arial"/>
                <a:ea typeface="+mn-lt"/>
                <a:cs typeface="+mn-lt"/>
              </a:rPr>
              <a:t>tiên</a:t>
            </a:r>
            <a:r>
              <a:rPr lang="en-US">
                <a:latin typeface="Arial"/>
                <a:ea typeface="+mn-lt"/>
                <a:cs typeface="+mn-lt"/>
              </a:rPr>
              <a:t> </a:t>
            </a:r>
            <a:r>
              <a:rPr lang="en-US" err="1">
                <a:latin typeface="Arial"/>
                <a:ea typeface="+mn-lt"/>
                <a:cs typeface="+mn-lt"/>
              </a:rPr>
              <a:t>trên</a:t>
            </a:r>
            <a:r>
              <a:rPr lang="en-US">
                <a:latin typeface="Arial"/>
                <a:ea typeface="+mn-lt"/>
                <a:cs typeface="+mn-lt"/>
              </a:rPr>
              <a:t> </a:t>
            </a:r>
            <a:r>
              <a:rPr lang="en-US" err="1">
                <a:latin typeface="Arial"/>
                <a:ea typeface="+mn-lt"/>
                <a:cs typeface="+mn-lt"/>
              </a:rPr>
              <a:t>lâm</a:t>
            </a:r>
            <a:r>
              <a:rPr lang="en-US">
                <a:latin typeface="Arial"/>
                <a:ea typeface="+mn-lt"/>
                <a:cs typeface="+mn-lt"/>
              </a:rPr>
              <a:t> </a:t>
            </a:r>
            <a:r>
              <a:rPr lang="en-US" err="1">
                <a:latin typeface="Arial"/>
                <a:ea typeface="+mn-lt"/>
                <a:cs typeface="+mn-lt"/>
              </a:rPr>
              <a:t>sàng</a:t>
            </a:r>
            <a:r>
              <a:rPr lang="en-US">
                <a:latin typeface="Arial"/>
                <a:ea typeface="+mn-lt"/>
                <a:cs typeface="+mn-lt"/>
              </a:rPr>
              <a:t> . </a:t>
            </a:r>
          </a:p>
        </p:txBody>
      </p:sp>
      <p:sp>
        <p:nvSpPr>
          <p:cNvPr id="4" name="Content Placeholder 2">
            <a:extLst>
              <a:ext uri="{FF2B5EF4-FFF2-40B4-BE49-F238E27FC236}">
                <a16:creationId xmlns:a16="http://schemas.microsoft.com/office/drawing/2014/main" id="{F37EE9B3-13ED-7946-40AC-64EE35A8D250}"/>
              </a:ext>
            </a:extLst>
          </p:cNvPr>
          <p:cNvSpPr>
            <a:spLocks noGrp="1"/>
          </p:cNvSpPr>
          <p:nvPr/>
        </p:nvSpPr>
        <p:spPr>
          <a:xfrm>
            <a:off x="6625000" y="3335908"/>
            <a:ext cx="4954998" cy="2999025"/>
          </a:xfrm>
          <a:prstGeom prst="rect">
            <a:avLst/>
          </a:prstGeom>
          <a:ln>
            <a:solidFill>
              <a:srgbClr val="4472C4"/>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a:latin typeface="Arial"/>
                <a:ea typeface="+mn-lt"/>
                <a:cs typeface="Arial"/>
              </a:rPr>
              <a:t>Vai </a:t>
            </a:r>
            <a:r>
              <a:rPr lang="en-US" sz="2400" b="1" err="1">
                <a:latin typeface="Arial"/>
                <a:ea typeface="+mn-lt"/>
                <a:cs typeface="Arial"/>
              </a:rPr>
              <a:t>trò</a:t>
            </a:r>
            <a:r>
              <a:rPr lang="en-US" sz="2400" b="1">
                <a:latin typeface="Arial"/>
                <a:ea typeface="+mn-lt"/>
                <a:cs typeface="Arial"/>
              </a:rPr>
              <a:t> </a:t>
            </a:r>
            <a:r>
              <a:rPr lang="en-US" sz="2400" b="1" err="1">
                <a:latin typeface="Arial"/>
                <a:ea typeface="+mn-lt"/>
                <a:cs typeface="Arial"/>
              </a:rPr>
              <a:t>của</a:t>
            </a:r>
            <a:r>
              <a:rPr lang="en-US" sz="2400" b="1">
                <a:latin typeface="Arial"/>
                <a:ea typeface="+mn-lt"/>
                <a:cs typeface="Arial"/>
              </a:rPr>
              <a:t> </a:t>
            </a:r>
            <a:r>
              <a:rPr lang="en-US" sz="2400" b="1" err="1">
                <a:latin typeface="Arial"/>
                <a:ea typeface="+mn-lt"/>
                <a:cs typeface="Arial"/>
              </a:rPr>
              <a:t>sinh</a:t>
            </a:r>
            <a:r>
              <a:rPr lang="en-US" sz="2400" b="1">
                <a:latin typeface="Arial"/>
                <a:ea typeface="+mn-lt"/>
                <a:cs typeface="Arial"/>
              </a:rPr>
              <a:t> </a:t>
            </a:r>
            <a:r>
              <a:rPr lang="en-US" sz="2400" b="1" err="1">
                <a:latin typeface="Arial"/>
                <a:ea typeface="+mn-lt"/>
                <a:cs typeface="Arial"/>
              </a:rPr>
              <a:t>thiết</a:t>
            </a:r>
            <a:r>
              <a:rPr lang="en-US" sz="2400" b="1">
                <a:latin typeface="Arial"/>
                <a:ea typeface="+mn-lt"/>
                <a:cs typeface="Arial"/>
              </a:rPr>
              <a:t> </a:t>
            </a:r>
            <a:r>
              <a:rPr lang="en-US" sz="2400" b="1" err="1">
                <a:latin typeface="Arial"/>
                <a:ea typeface="+mn-lt"/>
                <a:cs typeface="Arial"/>
              </a:rPr>
              <a:t>gan</a:t>
            </a:r>
            <a:r>
              <a:rPr lang="en-US" sz="2400" b="1">
                <a:latin typeface="Arial"/>
                <a:ea typeface="+mn-lt"/>
                <a:cs typeface="Arial"/>
              </a:rPr>
              <a:t>:</a:t>
            </a:r>
            <a:endParaRPr lang="en-US" sz="2400">
              <a:latin typeface="Arial"/>
              <a:ea typeface="Calibri"/>
              <a:cs typeface="Arial"/>
            </a:endParaRPr>
          </a:p>
          <a:p>
            <a:pPr>
              <a:lnSpc>
                <a:spcPct val="150000"/>
              </a:lnSpc>
              <a:buFont typeface="Wingdings" panose="020B0604020202020204" pitchFamily="34" charset="0"/>
              <a:buChar char="ü"/>
            </a:pPr>
            <a:r>
              <a:rPr lang="en-US" sz="2400" err="1">
                <a:latin typeface="Arial"/>
                <a:ea typeface="+mn-lt"/>
                <a:cs typeface="Arial"/>
              </a:rPr>
              <a:t>Đánh</a:t>
            </a:r>
            <a:r>
              <a:rPr lang="en-US" sz="2400">
                <a:latin typeface="Arial"/>
                <a:ea typeface="+mn-lt"/>
                <a:cs typeface="Arial"/>
              </a:rPr>
              <a:t> </a:t>
            </a:r>
            <a:r>
              <a:rPr lang="en-US" sz="2400" err="1">
                <a:latin typeface="Arial"/>
                <a:ea typeface="+mn-lt"/>
                <a:cs typeface="Arial"/>
              </a:rPr>
              <a:t>giá</a:t>
            </a:r>
            <a:r>
              <a:rPr lang="en-US" sz="2400">
                <a:latin typeface="Arial"/>
                <a:ea typeface="+mn-lt"/>
                <a:cs typeface="Arial"/>
              </a:rPr>
              <a:t> </a:t>
            </a:r>
            <a:r>
              <a:rPr lang="en-US" sz="2400" err="1">
                <a:latin typeface="Arial"/>
                <a:ea typeface="+mn-lt"/>
                <a:cs typeface="Arial"/>
              </a:rPr>
              <a:t>mô</a:t>
            </a:r>
            <a:r>
              <a:rPr lang="en-US" sz="2400">
                <a:latin typeface="Arial"/>
                <a:ea typeface="+mn-lt"/>
                <a:cs typeface="Arial"/>
              </a:rPr>
              <a:t> </a:t>
            </a:r>
            <a:r>
              <a:rPr lang="en-US" sz="2400" err="1">
                <a:latin typeface="Arial"/>
                <a:ea typeface="+mn-lt"/>
                <a:cs typeface="Arial"/>
              </a:rPr>
              <a:t>học</a:t>
            </a:r>
            <a:r>
              <a:rPr lang="en-US" sz="2400">
                <a:latin typeface="Arial"/>
                <a:ea typeface="+mn-lt"/>
                <a:cs typeface="Arial"/>
              </a:rPr>
              <a:t> </a:t>
            </a:r>
            <a:r>
              <a:rPr lang="en-US" sz="2400" err="1">
                <a:latin typeface="Arial"/>
                <a:ea typeface="+mn-lt"/>
                <a:cs typeface="Arial"/>
              </a:rPr>
              <a:t>và</a:t>
            </a:r>
            <a:r>
              <a:rPr lang="en-US" sz="2400">
                <a:latin typeface="Arial"/>
                <a:ea typeface="+mn-lt"/>
                <a:cs typeface="Arial"/>
              </a:rPr>
              <a:t> </a:t>
            </a:r>
            <a:r>
              <a:rPr lang="en-US" sz="2400" err="1">
                <a:latin typeface="Arial"/>
                <a:ea typeface="+mn-lt"/>
                <a:cs typeface="Arial"/>
              </a:rPr>
              <a:t>bệnh</a:t>
            </a:r>
            <a:r>
              <a:rPr lang="en-US" sz="2400">
                <a:latin typeface="Arial"/>
                <a:ea typeface="+mn-lt"/>
                <a:cs typeface="Arial"/>
              </a:rPr>
              <a:t> </a:t>
            </a:r>
            <a:r>
              <a:rPr lang="en-US" sz="2400" err="1">
                <a:latin typeface="Arial"/>
                <a:ea typeface="+mn-lt"/>
                <a:cs typeface="Arial"/>
              </a:rPr>
              <a:t>lý</a:t>
            </a:r>
            <a:r>
              <a:rPr lang="en-US" sz="2400">
                <a:latin typeface="Arial"/>
                <a:ea typeface="+mn-lt"/>
                <a:cs typeface="Arial"/>
              </a:rPr>
              <a:t> ở </a:t>
            </a:r>
            <a:r>
              <a:rPr lang="en-US" sz="2400" err="1">
                <a:latin typeface="Arial"/>
                <a:ea typeface="+mn-lt"/>
                <a:cs typeface="Arial"/>
              </a:rPr>
              <a:t>gan</a:t>
            </a:r>
            <a:endParaRPr lang="en-US" sz="2400" err="1">
              <a:latin typeface="Arial"/>
              <a:ea typeface="Calibri"/>
              <a:cs typeface="Arial"/>
            </a:endParaRPr>
          </a:p>
          <a:p>
            <a:pPr>
              <a:lnSpc>
                <a:spcPct val="150000"/>
              </a:lnSpc>
              <a:buFont typeface="Wingdings" panose="020B0604020202020204" pitchFamily="34" charset="0"/>
              <a:buChar char="ü"/>
            </a:pPr>
            <a:r>
              <a:rPr lang="en-US" sz="2400">
                <a:latin typeface="Arial"/>
                <a:ea typeface="+mn-lt"/>
                <a:cs typeface="Arial"/>
              </a:rPr>
              <a:t>Tiên </a:t>
            </a:r>
            <a:r>
              <a:rPr lang="en-US" sz="2400" err="1">
                <a:latin typeface="Arial"/>
                <a:ea typeface="+mn-lt"/>
                <a:cs typeface="Arial"/>
              </a:rPr>
              <a:t>lượng</a:t>
            </a:r>
          </a:p>
          <a:p>
            <a:pPr marL="0" indent="0">
              <a:lnSpc>
                <a:spcPct val="150000"/>
              </a:lnSpc>
              <a:buNone/>
            </a:pPr>
            <a:endParaRPr lang="en-US" sz="2400">
              <a:latin typeface="Arial" panose="020B0604020202020204" pitchFamily="34" charset="0"/>
              <a:ea typeface="Calibri" panose="020F0502020204030204"/>
              <a:cs typeface="Arial" panose="020B0604020202020204" pitchFamily="34" charset="0"/>
            </a:endParaRPr>
          </a:p>
        </p:txBody>
      </p:sp>
      <p:pic>
        <p:nvPicPr>
          <p:cNvPr id="7" name="Picture 7">
            <a:extLst>
              <a:ext uri="{FF2B5EF4-FFF2-40B4-BE49-F238E27FC236}">
                <a16:creationId xmlns:a16="http://schemas.microsoft.com/office/drawing/2014/main" id="{AB42597F-E601-0839-137B-57D93CEFF9FF}"/>
              </a:ext>
            </a:extLst>
          </p:cNvPr>
          <p:cNvPicPr>
            <a:picLocks noChangeAspect="1"/>
          </p:cNvPicPr>
          <p:nvPr/>
        </p:nvPicPr>
        <p:blipFill>
          <a:blip r:embed="rId3"/>
          <a:stretch>
            <a:fillRect/>
          </a:stretch>
        </p:blipFill>
        <p:spPr>
          <a:xfrm>
            <a:off x="6622212" y="495379"/>
            <a:ext cx="5489277" cy="2201015"/>
          </a:xfrm>
          <a:prstGeom prst="rect">
            <a:avLst/>
          </a:prstGeom>
        </p:spPr>
      </p:pic>
    </p:spTree>
    <p:extLst>
      <p:ext uri="{BB962C8B-B14F-4D97-AF65-F5344CB8AC3E}">
        <p14:creationId xmlns:p14="http://schemas.microsoft.com/office/powerpoint/2010/main" val="2346770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29F3C-A511-DF06-0291-460D412D6C7E}"/>
              </a:ext>
            </a:extLst>
          </p:cNvPr>
          <p:cNvSpPr>
            <a:spLocks noGrp="1"/>
          </p:cNvSpPr>
          <p:nvPr>
            <p:ph type="title"/>
          </p:nvPr>
        </p:nvSpPr>
        <p:spPr>
          <a:xfrm>
            <a:off x="4314" y="5691"/>
            <a:ext cx="12183372" cy="1339940"/>
          </a:xfrm>
          <a:solidFill>
            <a:schemeClr val="accent1">
              <a:lumMod val="20000"/>
              <a:lumOff val="80000"/>
            </a:schemeClr>
          </a:solidFill>
        </p:spPr>
        <p:txBody>
          <a:bodyPr vert="horz" lIns="91440" tIns="45720" rIns="91440" bIns="45720" rtlCol="0" anchor="ctr">
            <a:normAutofit/>
          </a:bodyPr>
          <a:lstStyle/>
          <a:p>
            <a:pPr algn="ctr">
              <a:lnSpc>
                <a:spcPct val="100000"/>
              </a:lnSpc>
            </a:pPr>
            <a:r>
              <a:rPr lang="en-US" sz="6000" b="1">
                <a:latin typeface="Arial"/>
                <a:cs typeface="Arial"/>
              </a:rPr>
              <a:t>PHÂN ĐỘ </a:t>
            </a:r>
            <a:r>
              <a:rPr lang="vi-VN" sz="6000" b="1">
                <a:latin typeface="Arial"/>
                <a:cs typeface="Arial"/>
              </a:rPr>
              <a:t>CHẤN THƯƠNG</a:t>
            </a:r>
            <a:r>
              <a:rPr lang="en-US" sz="6000" b="1">
                <a:latin typeface="Arial"/>
                <a:cs typeface="Arial"/>
              </a:rPr>
              <a:t> GAN</a:t>
            </a:r>
          </a:p>
        </p:txBody>
      </p:sp>
      <p:pic>
        <p:nvPicPr>
          <p:cNvPr id="5" name="Hình ảnh 5" descr="Ảnh có chứa bàn&#10;&#10;Mô tả được tự động tạo">
            <a:extLst>
              <a:ext uri="{FF2B5EF4-FFF2-40B4-BE49-F238E27FC236}">
                <a16:creationId xmlns:a16="http://schemas.microsoft.com/office/drawing/2014/main" id="{7BC0FD95-4F6D-1015-449D-E115B2EFA9F3}"/>
              </a:ext>
            </a:extLst>
          </p:cNvPr>
          <p:cNvPicPr>
            <a:picLocks noChangeAspect="1"/>
          </p:cNvPicPr>
          <p:nvPr/>
        </p:nvPicPr>
        <p:blipFill>
          <a:blip r:embed="rId2">
            <a:alphaModFix/>
          </a:blip>
          <a:stretch>
            <a:fillRect/>
          </a:stretch>
        </p:blipFill>
        <p:spPr>
          <a:xfrm>
            <a:off x="1392620" y="1352579"/>
            <a:ext cx="8731202" cy="5152702"/>
          </a:xfrm>
          <a:prstGeom prst="rect">
            <a:avLst/>
          </a:prstGeom>
        </p:spPr>
      </p:pic>
    </p:spTree>
    <p:extLst>
      <p:ext uri="{BB962C8B-B14F-4D97-AF65-F5344CB8AC3E}">
        <p14:creationId xmlns:p14="http://schemas.microsoft.com/office/powerpoint/2010/main" val="38492437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87194-E600-F4D9-EEF6-5E9F50E833C9}"/>
              </a:ext>
            </a:extLst>
          </p:cNvPr>
          <p:cNvSpPr>
            <a:spLocks noGrp="1"/>
          </p:cNvSpPr>
          <p:nvPr>
            <p:ph type="title"/>
          </p:nvPr>
        </p:nvSpPr>
        <p:spPr>
          <a:xfrm>
            <a:off x="-10064" y="5691"/>
            <a:ext cx="12197750" cy="1325563"/>
          </a:xfrm>
          <a:solidFill>
            <a:schemeClr val="accent1">
              <a:lumMod val="20000"/>
              <a:lumOff val="80000"/>
            </a:schemeClr>
          </a:solidFill>
        </p:spPr>
        <p:txBody>
          <a:bodyPr vert="horz" lIns="91440" tIns="45720" rIns="91440" bIns="45720" rtlCol="0" anchor="ctr">
            <a:normAutofit/>
          </a:bodyPr>
          <a:lstStyle/>
          <a:p>
            <a:pPr algn="ctr">
              <a:lnSpc>
                <a:spcPct val="100000"/>
              </a:lnSpc>
            </a:pPr>
            <a:r>
              <a:rPr lang="en-US" sz="6000" b="1">
                <a:latin typeface="Arial" panose="020B0604020202020204" pitchFamily="34" charset="0"/>
                <a:cs typeface="Arial" panose="020B0604020202020204" pitchFamily="34" charset="0"/>
              </a:rPr>
              <a:t>ĐIỀU TRỊ CT GAN</a:t>
            </a:r>
          </a:p>
        </p:txBody>
      </p:sp>
      <p:pic>
        <p:nvPicPr>
          <p:cNvPr id="5" name="Hình ảnh 5">
            <a:extLst>
              <a:ext uri="{FF2B5EF4-FFF2-40B4-BE49-F238E27FC236}">
                <a16:creationId xmlns:a16="http://schemas.microsoft.com/office/drawing/2014/main" id="{2F4C3A36-5975-984C-F662-95C964CB7DB3}"/>
              </a:ext>
            </a:extLst>
          </p:cNvPr>
          <p:cNvPicPr>
            <a:picLocks noChangeAspect="1"/>
          </p:cNvPicPr>
          <p:nvPr/>
        </p:nvPicPr>
        <p:blipFill>
          <a:blip r:embed="rId2">
            <a:alphaModFix/>
          </a:blip>
          <a:stretch>
            <a:fillRect/>
          </a:stretch>
        </p:blipFill>
        <p:spPr>
          <a:xfrm>
            <a:off x="1949562" y="1342277"/>
            <a:ext cx="7207203" cy="5352390"/>
          </a:xfrm>
          <a:prstGeom prst="rect">
            <a:avLst/>
          </a:prstGeom>
        </p:spPr>
      </p:pic>
    </p:spTree>
    <p:extLst>
      <p:ext uri="{BB962C8B-B14F-4D97-AF65-F5344CB8AC3E}">
        <p14:creationId xmlns:p14="http://schemas.microsoft.com/office/powerpoint/2010/main" val="13280903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E2870-01D5-93AF-2406-131D3EB69355}"/>
              </a:ext>
            </a:extLst>
          </p:cNvPr>
          <p:cNvSpPr>
            <a:spLocks noGrp="1"/>
          </p:cNvSpPr>
          <p:nvPr>
            <p:ph type="title"/>
          </p:nvPr>
        </p:nvSpPr>
        <p:spPr>
          <a:xfrm>
            <a:off x="4315" y="5691"/>
            <a:ext cx="12183371" cy="1339940"/>
          </a:xfrm>
          <a:solidFill>
            <a:schemeClr val="accent1">
              <a:lumMod val="20000"/>
              <a:lumOff val="80000"/>
            </a:schemeClr>
          </a:solidFill>
        </p:spPr>
        <p:txBody>
          <a:bodyPr vert="horz" lIns="91440" tIns="45720" rIns="91440" bIns="45720" rtlCol="0" anchor="ctr">
            <a:noAutofit/>
          </a:bodyPr>
          <a:lstStyle/>
          <a:p>
            <a:pPr algn="ctr">
              <a:lnSpc>
                <a:spcPct val="90000"/>
              </a:lnSpc>
            </a:pPr>
            <a:r>
              <a:rPr lang="en-US" sz="4000" b="1">
                <a:latin typeface="Arial" panose="020B0604020202020204" pitchFamily="34" charset="0"/>
                <a:cs typeface="Arial" panose="020B0604020202020204" pitchFamily="34" charset="0"/>
              </a:rPr>
              <a:t>CHỈ ĐỊNH ĐIỀU TRỊ TẮC MẠCH TRONG CT GAN</a:t>
            </a:r>
          </a:p>
        </p:txBody>
      </p:sp>
      <p:pic>
        <p:nvPicPr>
          <p:cNvPr id="5" name="Hình ảnh 5" descr="Ảnh có chứa văn bản&#10;&#10;Mô tả được tự động tạo">
            <a:extLst>
              <a:ext uri="{FF2B5EF4-FFF2-40B4-BE49-F238E27FC236}">
                <a16:creationId xmlns:a16="http://schemas.microsoft.com/office/drawing/2014/main" id="{C0F40BBA-C9B8-AF52-5A60-C499F541A767}"/>
              </a:ext>
            </a:extLst>
          </p:cNvPr>
          <p:cNvPicPr>
            <a:picLocks noGrp="1" noChangeAspect="1"/>
          </p:cNvPicPr>
          <p:nvPr>
            <p:ph idx="1"/>
          </p:nvPr>
        </p:nvPicPr>
        <p:blipFill>
          <a:blip r:embed="rId2">
            <a:alphaModFix/>
          </a:blip>
          <a:stretch>
            <a:fillRect/>
          </a:stretch>
        </p:blipFill>
        <p:spPr>
          <a:xfrm>
            <a:off x="1269613" y="1494946"/>
            <a:ext cx="9480246" cy="5199602"/>
          </a:xfrm>
          <a:prstGeom prst="rect">
            <a:avLst/>
          </a:prstGeom>
        </p:spPr>
      </p:pic>
    </p:spTree>
    <p:extLst>
      <p:ext uri="{BB962C8B-B14F-4D97-AF65-F5344CB8AC3E}">
        <p14:creationId xmlns:p14="http://schemas.microsoft.com/office/powerpoint/2010/main" val="3958778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1E8B161-CD46-E710-8446-1695EFDA866D}"/>
              </a:ext>
            </a:extLst>
          </p:cNvPr>
          <p:cNvSpPr>
            <a:spLocks noGrp="1"/>
          </p:cNvSpPr>
          <p:nvPr>
            <p:ph type="title"/>
          </p:nvPr>
        </p:nvSpPr>
        <p:spPr>
          <a:xfrm>
            <a:off x="4314" y="5691"/>
            <a:ext cx="12183372" cy="1339940"/>
          </a:xfrm>
          <a:solidFill>
            <a:schemeClr val="accent1">
              <a:lumMod val="20000"/>
              <a:lumOff val="80000"/>
            </a:schemeClr>
          </a:solidFill>
        </p:spPr>
        <p:txBody>
          <a:bodyPr/>
          <a:lstStyle/>
          <a:p>
            <a:pPr algn="ctr"/>
            <a:r>
              <a:rPr lang="vi-VN" sz="5400" b="1">
                <a:latin typeface="Arial" panose="020B0604020202020204" pitchFamily="34" charset="0"/>
                <a:cs typeface="Arial" panose="020B0604020202020204" pitchFamily="34" charset="0"/>
              </a:rPr>
              <a:t>CHỐNG CHỈ ĐỊNH</a:t>
            </a:r>
          </a:p>
        </p:txBody>
      </p:sp>
      <p:sp>
        <p:nvSpPr>
          <p:cNvPr id="3" name="Chỗ dành sẵn cho Nội dung 2">
            <a:extLst>
              <a:ext uri="{FF2B5EF4-FFF2-40B4-BE49-F238E27FC236}">
                <a16:creationId xmlns:a16="http://schemas.microsoft.com/office/drawing/2014/main" id="{22F04B76-A54F-3308-28B8-6E215E35D423}"/>
              </a:ext>
            </a:extLst>
          </p:cNvPr>
          <p:cNvSpPr>
            <a:spLocks noGrp="1"/>
          </p:cNvSpPr>
          <p:nvPr>
            <p:ph idx="1"/>
          </p:nvPr>
        </p:nvSpPr>
        <p:spPr>
          <a:xfrm>
            <a:off x="2304691" y="1710606"/>
            <a:ext cx="8243978" cy="4351338"/>
          </a:xfrm>
          <a:ln>
            <a:solidFill>
              <a:schemeClr val="accent1"/>
            </a:solidFill>
          </a:ln>
        </p:spPr>
        <p:txBody>
          <a:bodyPr lIns="109728" tIns="109728" rIns="109728" bIns="91440" anchor="t"/>
          <a:lstStyle/>
          <a:p>
            <a:pPr marL="342900" indent="-342900">
              <a:lnSpc>
                <a:spcPct val="150000"/>
              </a:lnSpc>
            </a:pPr>
            <a:r>
              <a:rPr lang="vi-VN">
                <a:latin typeface="Arial"/>
                <a:cs typeface="Arial"/>
              </a:rPr>
              <a:t>Tương đối</a:t>
            </a:r>
            <a:endParaRPr lang="en-US">
              <a:latin typeface="Arial"/>
              <a:cs typeface="Arial"/>
            </a:endParaRPr>
          </a:p>
          <a:p>
            <a:pPr marL="342900" indent="-342900">
              <a:lnSpc>
                <a:spcPct val="150000"/>
              </a:lnSpc>
              <a:buFont typeface="Arial" panose="020B0604020202020204" pitchFamily="34" charset="0"/>
              <a:buChar char="•"/>
            </a:pPr>
            <a:r>
              <a:rPr lang="vi-VN">
                <a:latin typeface="Arial"/>
                <a:ea typeface="Calibri"/>
                <a:cs typeface="Arial"/>
              </a:rPr>
              <a:t>Huyết động không ổn định</a:t>
            </a:r>
            <a:endParaRPr lang="vi-VN">
              <a:latin typeface="Arial"/>
              <a:cs typeface="Arial"/>
            </a:endParaRPr>
          </a:p>
          <a:p>
            <a:pPr marL="342900" indent="-342900">
              <a:lnSpc>
                <a:spcPct val="150000"/>
              </a:lnSpc>
            </a:pPr>
            <a:r>
              <a:rPr lang="vi-VN">
                <a:latin typeface="Arial"/>
                <a:ea typeface="Calibri"/>
                <a:cs typeface="Arial"/>
              </a:rPr>
              <a:t>Xơ gan</a:t>
            </a:r>
          </a:p>
          <a:p>
            <a:pPr marL="342900" indent="-342900">
              <a:lnSpc>
                <a:spcPct val="150000"/>
              </a:lnSpc>
              <a:buFont typeface="Arial" panose="020B0604020202020204" pitchFamily="34" charset="0"/>
              <a:buChar char="•"/>
            </a:pPr>
            <a:r>
              <a:rPr lang="vi-VN">
                <a:latin typeface="Arial"/>
                <a:ea typeface="Calibri"/>
                <a:cs typeface="Arial"/>
              </a:rPr>
              <a:t>Huyết khối TM cửa</a:t>
            </a:r>
          </a:p>
          <a:p>
            <a:pPr marL="342900" indent="-342900">
              <a:lnSpc>
                <a:spcPct val="113999"/>
              </a:lnSpc>
              <a:buFont typeface="Arial" panose="020B0604020202020204" pitchFamily="34" charset="0"/>
              <a:buChar char="•"/>
            </a:pPr>
            <a:endParaRPr lang="vi-VN">
              <a:latin typeface="Arial" panose="020B0604020202020204" pitchFamily="34" charset="0"/>
              <a:ea typeface="Calibri"/>
              <a:cs typeface="Arial" panose="020B0604020202020204" pitchFamily="34" charset="0"/>
            </a:endParaRPr>
          </a:p>
          <a:p>
            <a:pPr marL="342900" indent="-342900">
              <a:lnSpc>
                <a:spcPct val="113999"/>
              </a:lnSpc>
              <a:buFont typeface="Arial" panose="020B0604020202020204" pitchFamily="34" charset="0"/>
              <a:buChar char="•"/>
            </a:pPr>
            <a:endParaRPr lang="vi-VN">
              <a:latin typeface="Arial" panose="020B0604020202020204" pitchFamily="34" charset="0"/>
              <a:ea typeface="Calibri"/>
              <a:cs typeface="Arial" panose="020B0604020202020204" pitchFamily="34" charset="0"/>
            </a:endParaRPr>
          </a:p>
          <a:p>
            <a:pPr marL="342900" indent="-342900">
              <a:lnSpc>
                <a:spcPct val="113999"/>
              </a:lnSpc>
              <a:buFont typeface="Arial" panose="020B0604020202020204" pitchFamily="34" charset="0"/>
              <a:buChar char="•"/>
            </a:pPr>
            <a:endParaRPr lang="vi-VN">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3539854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A148015-A925-691E-7C9C-4C56F9C198F4}"/>
              </a:ext>
            </a:extLst>
          </p:cNvPr>
          <p:cNvSpPr>
            <a:spLocks noGrp="1"/>
          </p:cNvSpPr>
          <p:nvPr>
            <p:ph type="title"/>
          </p:nvPr>
        </p:nvSpPr>
        <p:spPr>
          <a:xfrm>
            <a:off x="4314" y="5691"/>
            <a:ext cx="12183372" cy="1339940"/>
          </a:xfrm>
          <a:solidFill>
            <a:schemeClr val="accent1">
              <a:lumMod val="20000"/>
              <a:lumOff val="80000"/>
            </a:schemeClr>
          </a:solidFill>
        </p:spPr>
        <p:txBody>
          <a:bodyPr/>
          <a:lstStyle/>
          <a:p>
            <a:pPr algn="ctr"/>
            <a:r>
              <a:rPr lang="vi-VN" sz="6000" b="1">
                <a:latin typeface="Arial" panose="020B0604020202020204" pitchFamily="34" charset="0"/>
                <a:cs typeface="Arial" panose="020B0604020202020204" pitchFamily="34" charset="0"/>
              </a:rPr>
              <a:t>KẾT QUẢ</a:t>
            </a:r>
          </a:p>
        </p:txBody>
      </p:sp>
      <p:sp>
        <p:nvSpPr>
          <p:cNvPr id="3" name="Chỗ dành sẵn cho Nội dung 2">
            <a:extLst>
              <a:ext uri="{FF2B5EF4-FFF2-40B4-BE49-F238E27FC236}">
                <a16:creationId xmlns:a16="http://schemas.microsoft.com/office/drawing/2014/main" id="{AEFCBCA7-45D4-AEE1-5C55-C184DA18AF17}"/>
              </a:ext>
            </a:extLst>
          </p:cNvPr>
          <p:cNvSpPr>
            <a:spLocks noGrp="1"/>
          </p:cNvSpPr>
          <p:nvPr>
            <p:ph idx="1"/>
          </p:nvPr>
        </p:nvSpPr>
        <p:spPr>
          <a:xfrm>
            <a:off x="636917" y="1710606"/>
            <a:ext cx="10515600" cy="3747489"/>
          </a:xfrm>
          <a:ln>
            <a:solidFill>
              <a:schemeClr val="accent1"/>
            </a:solidFill>
          </a:ln>
        </p:spPr>
        <p:txBody>
          <a:bodyPr lIns="109728" tIns="109728" rIns="109728" bIns="91440" anchor="t"/>
          <a:lstStyle/>
          <a:p>
            <a:pPr marL="342900" indent="-342900">
              <a:lnSpc>
                <a:spcPct val="150000"/>
              </a:lnSpc>
              <a:buFont typeface="Arial" panose="020B0604020202020204" pitchFamily="34" charset="0"/>
              <a:buChar char="•"/>
            </a:pPr>
            <a:r>
              <a:rPr lang="vi-VN">
                <a:latin typeface="Arial"/>
                <a:ea typeface="Calibri"/>
                <a:cs typeface="Arial"/>
              </a:rPr>
              <a:t>Thành công: 88 –100%</a:t>
            </a:r>
            <a:endParaRPr lang="en-US">
              <a:latin typeface="Arial"/>
              <a:cs typeface="Arial"/>
            </a:endParaRPr>
          </a:p>
          <a:p>
            <a:pPr marL="342900" indent="-342900">
              <a:lnSpc>
                <a:spcPct val="150000"/>
              </a:lnSpc>
              <a:buFont typeface="Arial" panose="020B0604020202020204" pitchFamily="34" charset="0"/>
              <a:buChar char="•"/>
            </a:pPr>
            <a:r>
              <a:rPr lang="vi-VN">
                <a:latin typeface="Arial"/>
                <a:cs typeface="Arial"/>
              </a:rPr>
              <a:t>Giảm tỷ lệ tử vong (PT 17% </a:t>
            </a:r>
            <a:r>
              <a:rPr lang="vi-VN" err="1">
                <a:latin typeface="Arial"/>
                <a:cs typeface="Arial"/>
              </a:rPr>
              <a:t>vs</a:t>
            </a:r>
            <a:r>
              <a:rPr lang="vi-VN">
                <a:latin typeface="Arial"/>
                <a:cs typeface="Arial"/>
              </a:rPr>
              <a:t> tắc mạch 3%)</a:t>
            </a:r>
          </a:p>
        </p:txBody>
      </p:sp>
      <p:sp>
        <p:nvSpPr>
          <p:cNvPr id="4" name="Chỗ dành sẵn cho Nội dung 3">
            <a:extLst>
              <a:ext uri="{FF2B5EF4-FFF2-40B4-BE49-F238E27FC236}">
                <a16:creationId xmlns:a16="http://schemas.microsoft.com/office/drawing/2014/main" id="{3235938E-3DC4-37E5-76B5-094FF5E6BA30}"/>
              </a:ext>
            </a:extLst>
          </p:cNvPr>
          <p:cNvSpPr>
            <a:spLocks noGrp="1"/>
          </p:cNvSpPr>
          <p:nvPr>
            <p:ph sz="half" idx="4294967295"/>
          </p:nvPr>
        </p:nvSpPr>
        <p:spPr>
          <a:xfrm>
            <a:off x="951034" y="6381600"/>
            <a:ext cx="10651495" cy="614873"/>
          </a:xfrm>
        </p:spPr>
        <p:txBody>
          <a:bodyPr lIns="109728" tIns="109728" rIns="109728" bIns="91440" anchor="t"/>
          <a:lstStyle/>
          <a:p>
            <a:pPr marL="0" indent="0">
              <a:lnSpc>
                <a:spcPct val="150000"/>
              </a:lnSpc>
              <a:buNone/>
            </a:pPr>
            <a:r>
              <a:rPr lang="vi-VN" sz="1000" i="1" err="1">
                <a:latin typeface="Arial"/>
                <a:ea typeface="+mn-lt"/>
                <a:cs typeface="Arial"/>
              </a:rPr>
              <a:t>Krishna</a:t>
            </a:r>
            <a:r>
              <a:rPr lang="vi-VN" sz="1000" i="1">
                <a:latin typeface="Arial"/>
                <a:ea typeface="+mn-lt"/>
                <a:cs typeface="Arial"/>
              </a:rPr>
              <a:t> </a:t>
            </a:r>
            <a:r>
              <a:rPr lang="vi-VN" sz="1000" i="1" err="1">
                <a:latin typeface="Arial"/>
                <a:ea typeface="+mn-lt"/>
                <a:cs typeface="Arial"/>
              </a:rPr>
              <a:t>Kandarpa</a:t>
            </a:r>
            <a:r>
              <a:rPr lang="vi-VN" sz="1000" i="1">
                <a:latin typeface="Arial"/>
                <a:ea typeface="+mn-lt"/>
                <a:cs typeface="Arial"/>
              </a:rPr>
              <a:t>, </a:t>
            </a:r>
            <a:r>
              <a:rPr lang="vi-VN" sz="1000" i="1" err="1">
                <a:latin typeface="Arial"/>
                <a:ea typeface="+mn-lt"/>
                <a:cs typeface="Arial"/>
              </a:rPr>
              <a:t>Lindsay</a:t>
            </a:r>
            <a:r>
              <a:rPr lang="vi-VN" sz="1000" i="1">
                <a:latin typeface="Arial"/>
                <a:ea typeface="+mn-lt"/>
                <a:cs typeface="Arial"/>
              </a:rPr>
              <a:t> </a:t>
            </a:r>
            <a:r>
              <a:rPr lang="vi-VN" sz="1000" i="1" err="1">
                <a:latin typeface="Arial"/>
                <a:ea typeface="+mn-lt"/>
                <a:cs typeface="Arial"/>
              </a:rPr>
              <a:t>Machan</a:t>
            </a:r>
            <a:r>
              <a:rPr lang="vi-VN" sz="1000" i="1">
                <a:latin typeface="Arial"/>
                <a:ea typeface="+mn-lt"/>
                <a:cs typeface="Arial"/>
              </a:rPr>
              <a:t> MD, </a:t>
            </a:r>
            <a:r>
              <a:rPr lang="vi-VN" sz="1000" i="1" err="1">
                <a:latin typeface="Arial"/>
                <a:ea typeface="+mn-lt"/>
                <a:cs typeface="Arial"/>
              </a:rPr>
              <a:t>Janette</a:t>
            </a:r>
            <a:r>
              <a:rPr lang="vi-VN" sz="1000" i="1">
                <a:latin typeface="Arial"/>
                <a:ea typeface="+mn-lt"/>
                <a:cs typeface="Arial"/>
              </a:rPr>
              <a:t> </a:t>
            </a:r>
            <a:r>
              <a:rPr lang="vi-VN" sz="1000" i="1" err="1">
                <a:latin typeface="Arial"/>
                <a:ea typeface="+mn-lt"/>
                <a:cs typeface="Arial"/>
              </a:rPr>
              <a:t>Durham</a:t>
            </a:r>
            <a:r>
              <a:rPr lang="vi-VN" sz="1000" i="1">
                <a:latin typeface="Arial"/>
                <a:ea typeface="+mn-lt"/>
                <a:cs typeface="Arial"/>
              </a:rPr>
              <a:t>, </a:t>
            </a:r>
            <a:r>
              <a:rPr lang="vi-VN" sz="1000" i="1" err="1">
                <a:latin typeface="Arial"/>
                <a:ea typeface="+mn-lt"/>
                <a:cs typeface="Arial"/>
              </a:rPr>
              <a:t>eds.Handbook</a:t>
            </a:r>
            <a:r>
              <a:rPr lang="vi-VN" sz="1000" i="1">
                <a:latin typeface="Arial"/>
                <a:ea typeface="+mn-lt"/>
                <a:cs typeface="Arial"/>
              </a:rPr>
              <a:t> </a:t>
            </a:r>
            <a:r>
              <a:rPr lang="vi-VN" sz="1000" i="1" err="1">
                <a:latin typeface="Arial"/>
                <a:ea typeface="+mn-lt"/>
                <a:cs typeface="Arial"/>
              </a:rPr>
              <a:t>of</a:t>
            </a:r>
            <a:r>
              <a:rPr lang="vi-VN" sz="1000" i="1">
                <a:latin typeface="Arial"/>
                <a:ea typeface="+mn-lt"/>
                <a:cs typeface="Arial"/>
              </a:rPr>
              <a:t> </a:t>
            </a:r>
            <a:r>
              <a:rPr lang="vi-VN" sz="1000" i="1" err="1">
                <a:latin typeface="Arial"/>
                <a:ea typeface="+mn-lt"/>
                <a:cs typeface="Arial"/>
              </a:rPr>
              <a:t>Interventional</a:t>
            </a:r>
            <a:r>
              <a:rPr lang="vi-VN" sz="1000" i="1">
                <a:latin typeface="Arial"/>
                <a:ea typeface="+mn-lt"/>
                <a:cs typeface="Arial"/>
              </a:rPr>
              <a:t> </a:t>
            </a:r>
            <a:r>
              <a:rPr lang="vi-VN" sz="1000" i="1" err="1">
                <a:latin typeface="Arial"/>
                <a:ea typeface="+mn-lt"/>
                <a:cs typeface="Arial"/>
              </a:rPr>
              <a:t>Radiologic</a:t>
            </a:r>
            <a:r>
              <a:rPr lang="vi-VN" sz="1000" i="1">
                <a:latin typeface="Arial"/>
                <a:ea typeface="+mn-lt"/>
                <a:cs typeface="Arial"/>
              </a:rPr>
              <a:t> </a:t>
            </a:r>
            <a:r>
              <a:rPr lang="vi-VN" sz="1000" i="1" err="1">
                <a:latin typeface="Arial"/>
                <a:ea typeface="+mn-lt"/>
                <a:cs typeface="Arial"/>
              </a:rPr>
              <a:t>Procedures</a:t>
            </a:r>
            <a:r>
              <a:rPr lang="vi-VN" sz="1000" i="1">
                <a:latin typeface="Arial"/>
                <a:ea typeface="+mn-lt"/>
                <a:cs typeface="Arial"/>
              </a:rPr>
              <a:t>. 5th </a:t>
            </a:r>
            <a:r>
              <a:rPr lang="vi-VN" sz="1000" i="1" err="1">
                <a:latin typeface="Arial"/>
                <a:ea typeface="+mn-lt"/>
                <a:cs typeface="Arial"/>
              </a:rPr>
              <a:t>ed</a:t>
            </a:r>
            <a:r>
              <a:rPr lang="vi-VN" sz="1000" i="1">
                <a:latin typeface="Arial"/>
                <a:ea typeface="+mn-lt"/>
                <a:cs typeface="Arial"/>
              </a:rPr>
              <a:t>. </a:t>
            </a:r>
            <a:r>
              <a:rPr lang="vi-VN" sz="1000" i="1" err="1">
                <a:latin typeface="Arial"/>
                <a:ea typeface="+mn-lt"/>
                <a:cs typeface="Arial"/>
              </a:rPr>
              <a:t>Wolters</a:t>
            </a:r>
            <a:r>
              <a:rPr lang="vi-VN" sz="1000" i="1">
                <a:latin typeface="Arial"/>
                <a:ea typeface="+mn-lt"/>
                <a:cs typeface="Arial"/>
              </a:rPr>
              <a:t> </a:t>
            </a:r>
            <a:r>
              <a:rPr lang="vi-VN" sz="1000" i="1" err="1">
                <a:latin typeface="Arial"/>
                <a:ea typeface="+mn-lt"/>
                <a:cs typeface="Arial"/>
              </a:rPr>
              <a:t>Kluwer</a:t>
            </a:r>
            <a:r>
              <a:rPr lang="vi-VN" sz="1000" i="1">
                <a:latin typeface="Arial"/>
                <a:ea typeface="+mn-lt"/>
                <a:cs typeface="Arial"/>
              </a:rPr>
              <a:t>; 2016.</a:t>
            </a:r>
          </a:p>
          <a:p>
            <a:pPr>
              <a:lnSpc>
                <a:spcPct val="113999"/>
              </a:lnSpc>
            </a:pPr>
            <a:endParaRPr lang="vi-VN">
              <a:ea typeface="Calibri"/>
              <a:cs typeface="Calibri"/>
            </a:endParaRPr>
          </a:p>
        </p:txBody>
      </p:sp>
    </p:spTree>
    <p:extLst>
      <p:ext uri="{BB962C8B-B14F-4D97-AF65-F5344CB8AC3E}">
        <p14:creationId xmlns:p14="http://schemas.microsoft.com/office/powerpoint/2010/main" val="4194255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11CA6FC-958E-A67D-A328-259A36CD8E9D}"/>
              </a:ext>
            </a:extLst>
          </p:cNvPr>
          <p:cNvSpPr>
            <a:spLocks noGrp="1"/>
          </p:cNvSpPr>
          <p:nvPr>
            <p:ph type="title"/>
          </p:nvPr>
        </p:nvSpPr>
        <p:spPr>
          <a:xfrm>
            <a:off x="-53195" y="5691"/>
            <a:ext cx="12183373" cy="1339940"/>
          </a:xfrm>
          <a:solidFill>
            <a:schemeClr val="accent1">
              <a:lumMod val="20000"/>
              <a:lumOff val="80000"/>
            </a:schemeClr>
          </a:solidFill>
        </p:spPr>
        <p:txBody>
          <a:bodyPr/>
          <a:lstStyle/>
          <a:p>
            <a:pPr algn="ctr"/>
            <a:r>
              <a:rPr lang="vi-VN" sz="6000" b="1">
                <a:latin typeface="Arial" panose="020B0604020202020204" pitchFamily="34" charset="0"/>
                <a:cs typeface="Arial" panose="020B0604020202020204" pitchFamily="34" charset="0"/>
              </a:rPr>
              <a:t>CASE </a:t>
            </a:r>
          </a:p>
        </p:txBody>
      </p:sp>
      <p:pic>
        <p:nvPicPr>
          <p:cNvPr id="5" name="Hình ảnh 5" descr="Ảnh có chứa văn bản, hình ảnh, thiết bị đo&#10;&#10;Mô tả được tự động tạo">
            <a:extLst>
              <a:ext uri="{FF2B5EF4-FFF2-40B4-BE49-F238E27FC236}">
                <a16:creationId xmlns:a16="http://schemas.microsoft.com/office/drawing/2014/main" id="{41A1E556-8FFD-088F-D39B-A8DB6CB0F713}"/>
              </a:ext>
            </a:extLst>
          </p:cNvPr>
          <p:cNvPicPr>
            <a:picLocks noGrp="1" noChangeAspect="1"/>
          </p:cNvPicPr>
          <p:nvPr>
            <p:ph idx="1"/>
          </p:nvPr>
        </p:nvPicPr>
        <p:blipFill>
          <a:blip r:embed="rId3"/>
          <a:stretch>
            <a:fillRect/>
          </a:stretch>
        </p:blipFill>
        <p:spPr>
          <a:xfrm>
            <a:off x="781" y="1911889"/>
            <a:ext cx="4196624" cy="4106923"/>
          </a:xfrm>
        </p:spPr>
      </p:pic>
      <p:pic>
        <p:nvPicPr>
          <p:cNvPr id="6" name="Hình ảnh 6" descr="Ảnh có chứa văn bản&#10;&#10;Mô tả được tự động tạo">
            <a:extLst>
              <a:ext uri="{FF2B5EF4-FFF2-40B4-BE49-F238E27FC236}">
                <a16:creationId xmlns:a16="http://schemas.microsoft.com/office/drawing/2014/main" id="{5EA70DE1-6EDE-31BE-B8F6-89D560D95E74}"/>
              </a:ext>
            </a:extLst>
          </p:cNvPr>
          <p:cNvPicPr>
            <a:picLocks noGrp="1" noChangeAspect="1"/>
          </p:cNvPicPr>
          <p:nvPr>
            <p:ph sz="half" idx="4294967295"/>
          </p:nvPr>
        </p:nvPicPr>
        <p:blipFill>
          <a:blip r:embed="rId4"/>
          <a:stretch>
            <a:fillRect/>
          </a:stretch>
        </p:blipFill>
        <p:spPr>
          <a:xfrm>
            <a:off x="4128278" y="2825689"/>
            <a:ext cx="7934325" cy="2511425"/>
          </a:xfrm>
        </p:spPr>
      </p:pic>
    </p:spTree>
    <p:extLst>
      <p:ext uri="{BB962C8B-B14F-4D97-AF65-F5344CB8AC3E}">
        <p14:creationId xmlns:p14="http://schemas.microsoft.com/office/powerpoint/2010/main" val="2642354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ECF5DC1-6B0D-BAE7-6915-925AB5EF6EA2}"/>
              </a:ext>
            </a:extLst>
          </p:cNvPr>
          <p:cNvSpPr>
            <a:spLocks noGrp="1"/>
          </p:cNvSpPr>
          <p:nvPr>
            <p:ph type="title"/>
          </p:nvPr>
        </p:nvSpPr>
        <p:spPr>
          <a:xfrm>
            <a:off x="4314" y="1889125"/>
            <a:ext cx="12197749" cy="1339940"/>
          </a:xfrm>
          <a:solidFill>
            <a:schemeClr val="accent1">
              <a:lumMod val="20000"/>
              <a:lumOff val="80000"/>
            </a:schemeClr>
          </a:solidFill>
        </p:spPr>
        <p:txBody>
          <a:bodyPr/>
          <a:lstStyle/>
          <a:p>
            <a:pPr algn="ctr"/>
            <a:r>
              <a:rPr lang="vi-VN" sz="6000" b="1">
                <a:latin typeface="Arial" panose="020B0604020202020204" pitchFamily="34" charset="0"/>
                <a:cs typeface="Arial" panose="020B0604020202020204" pitchFamily="34" charset="0"/>
              </a:rPr>
              <a:t>BỆNH LÝ TĂNG ÁP CỬA</a:t>
            </a:r>
          </a:p>
        </p:txBody>
      </p:sp>
      <p:sp>
        <p:nvSpPr>
          <p:cNvPr id="3" name="Chỗ dành sẵn cho Nội dung 2">
            <a:extLst>
              <a:ext uri="{FF2B5EF4-FFF2-40B4-BE49-F238E27FC236}">
                <a16:creationId xmlns:a16="http://schemas.microsoft.com/office/drawing/2014/main" id="{52EAE6D8-5E94-2FF7-972D-786666C6A495}"/>
              </a:ext>
            </a:extLst>
          </p:cNvPr>
          <p:cNvSpPr>
            <a:spLocks noGrp="1"/>
          </p:cNvSpPr>
          <p:nvPr>
            <p:ph idx="1"/>
          </p:nvPr>
        </p:nvSpPr>
        <p:spPr>
          <a:xfrm>
            <a:off x="1255143" y="3852832"/>
            <a:ext cx="10515600" cy="4351338"/>
          </a:xfrm>
        </p:spPr>
        <p:txBody>
          <a:bodyPr vert="horz" lIns="91440" tIns="45720" rIns="91440" bIns="45720" rtlCol="0" anchor="t">
            <a:normAutofit/>
          </a:bodyPr>
          <a:lstStyle/>
          <a:p>
            <a:pPr marL="342900" indent="-342900">
              <a:lnSpc>
                <a:spcPct val="150000"/>
              </a:lnSpc>
              <a:buFont typeface="Arial" panose="020B0604020202020204" pitchFamily="34" charset="0"/>
              <a:buChar char="•"/>
            </a:pPr>
            <a:r>
              <a:rPr lang="vi-VN" sz="4000">
                <a:latin typeface="Arial"/>
                <a:cs typeface="Arial"/>
              </a:rPr>
              <a:t>TIPS</a:t>
            </a:r>
            <a:endParaRPr lang="en-US"/>
          </a:p>
          <a:p>
            <a:pPr marL="342900" indent="-342900">
              <a:lnSpc>
                <a:spcPct val="150000"/>
              </a:lnSpc>
              <a:buFont typeface="Arial" panose="020B0604020202020204" pitchFamily="34" charset="0"/>
              <a:buChar char="•"/>
            </a:pPr>
            <a:r>
              <a:rPr lang="vi-VN" sz="4000">
                <a:latin typeface="Arial"/>
                <a:cs typeface="Arial"/>
              </a:rPr>
              <a:t>BRTO</a:t>
            </a:r>
          </a:p>
        </p:txBody>
      </p:sp>
    </p:spTree>
    <p:extLst>
      <p:ext uri="{BB962C8B-B14F-4D97-AF65-F5344CB8AC3E}">
        <p14:creationId xmlns:p14="http://schemas.microsoft.com/office/powerpoint/2010/main" val="40765408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CEB89B4-5E24-DFE5-007C-DAC7478F12D8}"/>
              </a:ext>
            </a:extLst>
          </p:cNvPr>
          <p:cNvSpPr>
            <a:spLocks noGrp="1"/>
          </p:cNvSpPr>
          <p:nvPr>
            <p:ph type="title"/>
          </p:nvPr>
        </p:nvSpPr>
        <p:spPr>
          <a:xfrm>
            <a:off x="4315" y="5692"/>
            <a:ext cx="12183372" cy="1613109"/>
          </a:xfrm>
          <a:solidFill>
            <a:schemeClr val="accent1">
              <a:lumMod val="20000"/>
              <a:lumOff val="80000"/>
            </a:schemeClr>
          </a:solidFill>
        </p:spPr>
        <p:txBody>
          <a:bodyPr>
            <a:normAutofit fontScale="90000"/>
          </a:bodyPr>
          <a:lstStyle/>
          <a:p>
            <a:pPr algn="ctr">
              <a:lnSpc>
                <a:spcPct val="100000"/>
              </a:lnSpc>
            </a:pPr>
            <a:r>
              <a:rPr lang="vi-VN" sz="6000" b="1">
                <a:latin typeface="Arial" panose="020B0604020202020204" pitchFamily="34" charset="0"/>
                <a:cs typeface="Arial" panose="020B0604020202020204" pitchFamily="34" charset="0"/>
              </a:rPr>
              <a:t>TIPS</a:t>
            </a:r>
            <a:br>
              <a:rPr lang="vi-VN" sz="6000" b="1">
                <a:latin typeface="Arial" panose="020B0604020202020204" pitchFamily="34" charset="0"/>
                <a:cs typeface="Arial" panose="020B0604020202020204" pitchFamily="34" charset="0"/>
              </a:rPr>
            </a:br>
            <a:r>
              <a:rPr lang="vi-VN" sz="2800" b="1" i="1" err="1">
                <a:latin typeface="Arial" panose="020B0604020202020204" pitchFamily="34" charset="0"/>
                <a:ea typeface="+mn-lt"/>
                <a:cs typeface="Arial" panose="020B0604020202020204" pitchFamily="34" charset="0"/>
              </a:rPr>
              <a:t>Transjugular</a:t>
            </a:r>
            <a:r>
              <a:rPr lang="vi-VN" sz="2800" b="1" i="1">
                <a:latin typeface="Arial" panose="020B0604020202020204" pitchFamily="34" charset="0"/>
                <a:ea typeface="+mn-lt"/>
                <a:cs typeface="Arial" panose="020B0604020202020204" pitchFamily="34" charset="0"/>
              </a:rPr>
              <a:t> </a:t>
            </a:r>
            <a:r>
              <a:rPr lang="vi-VN" sz="2800" b="1" i="1" err="1">
                <a:latin typeface="Arial" panose="020B0604020202020204" pitchFamily="34" charset="0"/>
                <a:ea typeface="+mn-lt"/>
                <a:cs typeface="Arial" panose="020B0604020202020204" pitchFamily="34" charset="0"/>
              </a:rPr>
              <a:t>intrahepatic</a:t>
            </a:r>
            <a:r>
              <a:rPr lang="vi-VN" sz="2800" b="1" i="1">
                <a:latin typeface="Arial" panose="020B0604020202020204" pitchFamily="34" charset="0"/>
                <a:ea typeface="+mn-lt"/>
                <a:cs typeface="Arial" panose="020B0604020202020204" pitchFamily="34" charset="0"/>
              </a:rPr>
              <a:t> </a:t>
            </a:r>
            <a:r>
              <a:rPr lang="vi-VN" sz="2800" b="1" i="1" err="1">
                <a:latin typeface="Arial" panose="020B0604020202020204" pitchFamily="34" charset="0"/>
                <a:ea typeface="+mn-lt"/>
                <a:cs typeface="Arial" panose="020B0604020202020204" pitchFamily="34" charset="0"/>
              </a:rPr>
              <a:t>portosystemic</a:t>
            </a:r>
            <a:r>
              <a:rPr lang="vi-VN" sz="2800" b="1" i="1">
                <a:latin typeface="Arial" panose="020B0604020202020204" pitchFamily="34" charset="0"/>
                <a:ea typeface="+mn-lt"/>
                <a:cs typeface="Arial" panose="020B0604020202020204" pitchFamily="34" charset="0"/>
              </a:rPr>
              <a:t> </a:t>
            </a:r>
            <a:r>
              <a:rPr lang="vi-VN" sz="2800" b="1" i="1" err="1">
                <a:latin typeface="Arial" panose="020B0604020202020204" pitchFamily="34" charset="0"/>
                <a:ea typeface="+mn-lt"/>
                <a:cs typeface="Arial" panose="020B0604020202020204" pitchFamily="34" charset="0"/>
              </a:rPr>
              <a:t>shunt</a:t>
            </a:r>
            <a:r>
              <a:rPr lang="vi-VN" sz="6000" b="1">
                <a:latin typeface="Arial" panose="020B0604020202020204" pitchFamily="34" charset="0"/>
                <a:cs typeface="Arial" panose="020B0604020202020204" pitchFamily="34" charset="0"/>
              </a:rPr>
              <a:t> </a:t>
            </a:r>
            <a:endParaRPr lang="en-US">
              <a:cs typeface="Calibri Light" panose="020F0302020204030204"/>
            </a:endParaRPr>
          </a:p>
        </p:txBody>
      </p:sp>
      <p:pic>
        <p:nvPicPr>
          <p:cNvPr id="3" name="Hình ảnh 4" descr="Ảnh có chứa văn bản&#10;&#10;Mô tả được tự động tạo">
            <a:extLst>
              <a:ext uri="{FF2B5EF4-FFF2-40B4-BE49-F238E27FC236}">
                <a16:creationId xmlns:a16="http://schemas.microsoft.com/office/drawing/2014/main" id="{2C58BF9F-E894-4F02-24E2-0C0A01D05FED}"/>
              </a:ext>
            </a:extLst>
          </p:cNvPr>
          <p:cNvPicPr>
            <a:picLocks noGrp="1" noChangeAspect="1"/>
          </p:cNvPicPr>
          <p:nvPr>
            <p:ph idx="1"/>
          </p:nvPr>
        </p:nvPicPr>
        <p:blipFill>
          <a:blip r:embed="rId2"/>
          <a:stretch>
            <a:fillRect/>
          </a:stretch>
        </p:blipFill>
        <p:spPr>
          <a:xfrm>
            <a:off x="626762" y="1709364"/>
            <a:ext cx="4842474" cy="4799521"/>
          </a:xfrm>
        </p:spPr>
      </p:pic>
      <p:sp>
        <p:nvSpPr>
          <p:cNvPr id="4" name="Chỗ dành sẵn cho Nội dung 3">
            <a:extLst>
              <a:ext uri="{FF2B5EF4-FFF2-40B4-BE49-F238E27FC236}">
                <a16:creationId xmlns:a16="http://schemas.microsoft.com/office/drawing/2014/main" id="{5BCA9A10-B690-DA56-B652-3A1B5ED42E2D}"/>
              </a:ext>
            </a:extLst>
          </p:cNvPr>
          <p:cNvSpPr>
            <a:spLocks noGrp="1"/>
          </p:cNvSpPr>
          <p:nvPr>
            <p:ph sz="half" idx="4294967295"/>
          </p:nvPr>
        </p:nvSpPr>
        <p:spPr>
          <a:xfrm>
            <a:off x="5767448" y="2039639"/>
            <a:ext cx="6151383" cy="4338607"/>
          </a:xfrm>
          <a:ln>
            <a:solidFill>
              <a:schemeClr val="accent1"/>
            </a:solidFill>
          </a:ln>
        </p:spPr>
        <p:txBody>
          <a:bodyPr lIns="109728" tIns="109728" rIns="109728" bIns="91440" anchor="t"/>
          <a:lstStyle/>
          <a:p>
            <a:pPr marL="457200" indent="-457200">
              <a:lnSpc>
                <a:spcPct val="150000"/>
              </a:lnSpc>
            </a:pPr>
            <a:r>
              <a:rPr lang="vi-VN">
                <a:latin typeface="Arial"/>
                <a:ea typeface="Calibri"/>
                <a:cs typeface="Calibri"/>
              </a:rPr>
              <a:t>TIPS: </a:t>
            </a:r>
            <a:r>
              <a:rPr lang="vi-VN" err="1">
                <a:latin typeface="Arial"/>
                <a:ea typeface="+mn-lt"/>
                <a:cs typeface="Arial"/>
              </a:rPr>
              <a:t>Transjugular</a:t>
            </a:r>
            <a:r>
              <a:rPr lang="vi-VN">
                <a:latin typeface="Arial"/>
                <a:ea typeface="+mn-lt"/>
                <a:cs typeface="Arial"/>
              </a:rPr>
              <a:t> </a:t>
            </a:r>
            <a:r>
              <a:rPr lang="vi-VN" err="1">
                <a:latin typeface="Arial"/>
                <a:ea typeface="+mn-lt"/>
                <a:cs typeface="Arial"/>
              </a:rPr>
              <a:t>intrahepatic</a:t>
            </a:r>
            <a:r>
              <a:rPr lang="vi-VN">
                <a:latin typeface="Arial"/>
                <a:ea typeface="+mn-lt"/>
                <a:cs typeface="Arial"/>
              </a:rPr>
              <a:t> </a:t>
            </a:r>
            <a:r>
              <a:rPr lang="vi-VN" err="1">
                <a:latin typeface="Arial"/>
                <a:ea typeface="+mn-lt"/>
                <a:cs typeface="Arial"/>
              </a:rPr>
              <a:t>portosystemic</a:t>
            </a:r>
            <a:r>
              <a:rPr lang="vi-VN">
                <a:latin typeface="Arial"/>
                <a:ea typeface="+mn-lt"/>
                <a:cs typeface="Arial"/>
              </a:rPr>
              <a:t> </a:t>
            </a:r>
            <a:r>
              <a:rPr lang="vi-VN" err="1">
                <a:latin typeface="Arial"/>
                <a:ea typeface="+mn-lt"/>
                <a:cs typeface="Arial"/>
              </a:rPr>
              <a:t>shunt</a:t>
            </a:r>
            <a:endParaRPr lang="vi-VN">
              <a:latin typeface="Arial"/>
              <a:ea typeface="+mn-lt"/>
              <a:cs typeface="Arial"/>
            </a:endParaRPr>
          </a:p>
          <a:p>
            <a:pPr marL="457200" indent="-457200">
              <a:lnSpc>
                <a:spcPct val="150000"/>
              </a:lnSpc>
            </a:pPr>
            <a:r>
              <a:rPr lang="vi-VN">
                <a:latin typeface="Arial"/>
                <a:ea typeface="Calibri"/>
                <a:cs typeface="Calibri"/>
              </a:rPr>
              <a:t>Giảm áp lực tĩnh mạch cửa</a:t>
            </a:r>
          </a:p>
          <a:p>
            <a:pPr marL="457200" indent="-457200">
              <a:lnSpc>
                <a:spcPct val="150000"/>
              </a:lnSpc>
            </a:pPr>
            <a:r>
              <a:rPr lang="vi-VN">
                <a:latin typeface="Arial"/>
                <a:ea typeface="Calibri"/>
                <a:cs typeface="Calibri"/>
              </a:rPr>
              <a:t>Áp lực TMC mục tiêu: &lt;12 </a:t>
            </a:r>
            <a:r>
              <a:rPr lang="vi-VN" err="1">
                <a:latin typeface="Arial"/>
                <a:ea typeface="Calibri"/>
                <a:cs typeface="Calibri"/>
              </a:rPr>
              <a:t>mmHg</a:t>
            </a:r>
            <a:endParaRPr lang="vi-VN">
              <a:latin typeface="Arial"/>
              <a:ea typeface="Calibri"/>
              <a:cs typeface="Calibri"/>
            </a:endParaRPr>
          </a:p>
          <a:p>
            <a:pPr marL="342900" indent="-342900">
              <a:lnSpc>
                <a:spcPct val="113999"/>
              </a:lnSpc>
              <a:buFont typeface="Calibri" panose="020B0604020202020204" pitchFamily="34" charset="0"/>
              <a:buChar char="-"/>
            </a:pPr>
            <a:endParaRPr lang="vi-VN">
              <a:ea typeface="Calibri"/>
              <a:cs typeface="Calibri"/>
            </a:endParaRPr>
          </a:p>
        </p:txBody>
      </p:sp>
    </p:spTree>
    <p:extLst>
      <p:ext uri="{BB962C8B-B14F-4D97-AF65-F5344CB8AC3E}">
        <p14:creationId xmlns:p14="http://schemas.microsoft.com/office/powerpoint/2010/main" val="4043311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CAD47A5-DD86-580B-7640-6E8E4202A400}"/>
              </a:ext>
            </a:extLst>
          </p:cNvPr>
          <p:cNvSpPr>
            <a:spLocks noGrp="1"/>
          </p:cNvSpPr>
          <p:nvPr>
            <p:ph type="title"/>
          </p:nvPr>
        </p:nvSpPr>
        <p:spPr>
          <a:xfrm>
            <a:off x="4314" y="365125"/>
            <a:ext cx="12183372" cy="1339940"/>
          </a:xfrm>
          <a:solidFill>
            <a:schemeClr val="accent1">
              <a:lumMod val="20000"/>
              <a:lumOff val="80000"/>
            </a:schemeClr>
          </a:solidFill>
        </p:spPr>
        <p:txBody>
          <a:bodyPr/>
          <a:lstStyle/>
          <a:p>
            <a:pPr algn="ctr"/>
            <a:r>
              <a:rPr lang="vi-VN" sz="6000" b="1">
                <a:latin typeface="Arial" panose="020B0604020202020204" pitchFamily="34" charset="0"/>
                <a:cs typeface="Arial" panose="020B0604020202020204" pitchFamily="34" charset="0"/>
              </a:rPr>
              <a:t>CHỈ ĐỊNH</a:t>
            </a:r>
          </a:p>
        </p:txBody>
      </p:sp>
      <p:sp>
        <p:nvSpPr>
          <p:cNvPr id="3" name="Chỗ dành sẵn cho Nội dung 2">
            <a:extLst>
              <a:ext uri="{FF2B5EF4-FFF2-40B4-BE49-F238E27FC236}">
                <a16:creationId xmlns:a16="http://schemas.microsoft.com/office/drawing/2014/main" id="{129A80EA-2930-4992-6917-63EDE6A0F437}"/>
              </a:ext>
            </a:extLst>
          </p:cNvPr>
          <p:cNvSpPr>
            <a:spLocks noGrp="1"/>
          </p:cNvSpPr>
          <p:nvPr>
            <p:ph idx="1"/>
          </p:nvPr>
        </p:nvSpPr>
        <p:spPr>
          <a:xfrm>
            <a:off x="1384540" y="1825625"/>
            <a:ext cx="10012392" cy="4351338"/>
          </a:xfrm>
          <a:ln>
            <a:solidFill>
              <a:schemeClr val="accent1"/>
            </a:solidFill>
          </a:ln>
        </p:spPr>
        <p:txBody>
          <a:bodyPr lIns="109728" tIns="109728" rIns="109728" bIns="91440" anchor="t"/>
          <a:lstStyle/>
          <a:p>
            <a:pPr marL="342900" indent="-342900">
              <a:lnSpc>
                <a:spcPct val="150000"/>
              </a:lnSpc>
              <a:buFont typeface="Arial" panose="020B0604020202020204" pitchFamily="34" charset="0"/>
              <a:buChar char="•"/>
            </a:pPr>
            <a:r>
              <a:rPr lang="vi-VN">
                <a:latin typeface="Arial"/>
                <a:ea typeface="Calibri"/>
                <a:cs typeface="Arial"/>
              </a:rPr>
              <a:t>XHTH do tăng áp cửa (TAC) đã thất bại với điều trị nội khoa và chích xơ</a:t>
            </a:r>
            <a:endParaRPr lang="en-US"/>
          </a:p>
          <a:p>
            <a:pPr marL="342900" indent="-342900">
              <a:lnSpc>
                <a:spcPct val="150000"/>
              </a:lnSpc>
              <a:buFont typeface="Arial" panose="020B0604020202020204" pitchFamily="34" charset="0"/>
              <a:buChar char="•"/>
            </a:pPr>
            <a:r>
              <a:rPr lang="vi-VN">
                <a:latin typeface="Arial"/>
                <a:ea typeface="Calibri"/>
                <a:cs typeface="Arial"/>
              </a:rPr>
              <a:t>XHTH do TAC tái phát</a:t>
            </a:r>
          </a:p>
          <a:p>
            <a:pPr marL="342900" indent="-342900">
              <a:lnSpc>
                <a:spcPct val="150000"/>
              </a:lnSpc>
              <a:buFont typeface="Arial" panose="020B0604020202020204" pitchFamily="34" charset="0"/>
              <a:buChar char="•"/>
            </a:pPr>
            <a:r>
              <a:rPr lang="vi-VN">
                <a:latin typeface="Arial"/>
                <a:ea typeface="Calibri"/>
                <a:cs typeface="Arial"/>
              </a:rPr>
              <a:t>Báng bụng kháng trị</a:t>
            </a:r>
          </a:p>
          <a:p>
            <a:pPr marL="342900" indent="-342900">
              <a:lnSpc>
                <a:spcPct val="150000"/>
              </a:lnSpc>
              <a:buFont typeface="Arial" panose="020B0604020202020204" pitchFamily="34" charset="0"/>
              <a:buChar char="•"/>
            </a:pPr>
            <a:r>
              <a:rPr lang="vi-VN">
                <a:latin typeface="Arial"/>
                <a:ea typeface="Calibri"/>
                <a:cs typeface="Arial"/>
              </a:rPr>
              <a:t>HC gan - thận, gan - phổi</a:t>
            </a:r>
          </a:p>
        </p:txBody>
      </p:sp>
    </p:spTree>
    <p:extLst>
      <p:ext uri="{BB962C8B-B14F-4D97-AF65-F5344CB8AC3E}">
        <p14:creationId xmlns:p14="http://schemas.microsoft.com/office/powerpoint/2010/main" val="17461397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D436370-9BF3-7495-80A1-C4DB27BFEF3B}"/>
              </a:ext>
            </a:extLst>
          </p:cNvPr>
          <p:cNvSpPr>
            <a:spLocks noGrp="1"/>
          </p:cNvSpPr>
          <p:nvPr>
            <p:ph type="title" idx="4294967295"/>
          </p:nvPr>
        </p:nvSpPr>
        <p:spPr>
          <a:xfrm>
            <a:off x="0" y="239"/>
            <a:ext cx="12196971" cy="1727021"/>
          </a:xfrm>
          <a:solidFill>
            <a:schemeClr val="accent1">
              <a:lumMod val="20000"/>
              <a:lumOff val="80000"/>
            </a:schemeClr>
          </a:solidFill>
        </p:spPr>
        <p:txBody>
          <a:bodyPr/>
          <a:lstStyle/>
          <a:p>
            <a:pPr algn="ctr"/>
            <a:r>
              <a:rPr lang="vi-VN" sz="6000" b="1">
                <a:latin typeface="Arial" panose="020B0604020202020204" pitchFamily="34" charset="0"/>
                <a:cs typeface="Arial" panose="020B0604020202020204" pitchFamily="34" charset="0"/>
              </a:rPr>
              <a:t>CHỐNG CHỈ ĐỊNH</a:t>
            </a:r>
          </a:p>
        </p:txBody>
      </p:sp>
      <p:sp>
        <p:nvSpPr>
          <p:cNvPr id="3" name="Chỗ dành sẵn cho Nội dung 2">
            <a:extLst>
              <a:ext uri="{FF2B5EF4-FFF2-40B4-BE49-F238E27FC236}">
                <a16:creationId xmlns:a16="http://schemas.microsoft.com/office/drawing/2014/main" id="{4BC0738C-3629-C5DA-7775-63BF65ACAE8B}"/>
              </a:ext>
            </a:extLst>
          </p:cNvPr>
          <p:cNvSpPr>
            <a:spLocks noGrp="1"/>
          </p:cNvSpPr>
          <p:nvPr>
            <p:ph sz="half" idx="4294967295"/>
          </p:nvPr>
        </p:nvSpPr>
        <p:spPr>
          <a:xfrm>
            <a:off x="618227" y="1982129"/>
            <a:ext cx="5418138" cy="4324230"/>
          </a:xfrm>
          <a:ln>
            <a:solidFill>
              <a:srgbClr val="FF0000"/>
            </a:solidFill>
          </a:ln>
        </p:spPr>
        <p:txBody>
          <a:bodyPr lIns="109728" tIns="109728" rIns="109728" bIns="91440" anchor="t"/>
          <a:lstStyle/>
          <a:p>
            <a:pPr marL="342900" indent="-342900">
              <a:buFont typeface="Arial" panose="020B0604020202020204" pitchFamily="34" charset="0"/>
              <a:buChar char="•"/>
            </a:pPr>
            <a:r>
              <a:rPr lang="vi-VN">
                <a:latin typeface="Arial"/>
                <a:ea typeface="Calibri"/>
                <a:cs typeface="Arial"/>
              </a:rPr>
              <a:t>Suy gan nặng</a:t>
            </a:r>
            <a:endParaRPr lang="vi-VN">
              <a:latin typeface="Arial" panose="020B0604020202020204" pitchFamily="34" charset="0"/>
              <a:ea typeface="Calibri"/>
              <a:cs typeface="Arial" panose="020B0604020202020204" pitchFamily="34" charset="0"/>
            </a:endParaRPr>
          </a:p>
          <a:p>
            <a:pPr marL="342900" indent="-342900">
              <a:lnSpc>
                <a:spcPct val="113999"/>
              </a:lnSpc>
              <a:buFont typeface="Arial" panose="020B0604020202020204" pitchFamily="34" charset="0"/>
              <a:buChar char="•"/>
            </a:pPr>
            <a:r>
              <a:rPr lang="vi-VN">
                <a:latin typeface="Arial"/>
                <a:ea typeface="Calibri"/>
                <a:cs typeface="Arial"/>
              </a:rPr>
              <a:t>Dự phòng tiên phát XHTH do TAC</a:t>
            </a:r>
          </a:p>
          <a:p>
            <a:pPr marL="342900" indent="-342900">
              <a:lnSpc>
                <a:spcPct val="113999"/>
              </a:lnSpc>
              <a:buFont typeface="Arial" panose="020B0604020202020204" pitchFamily="34" charset="0"/>
              <a:buChar char="•"/>
            </a:pPr>
            <a:r>
              <a:rPr lang="vi-VN">
                <a:latin typeface="Arial"/>
                <a:ea typeface="Calibri"/>
                <a:cs typeface="Arial"/>
              </a:rPr>
              <a:t>Bệnh não gan nặng/không kiểm soát</a:t>
            </a:r>
          </a:p>
          <a:p>
            <a:pPr marL="342900" indent="-342900">
              <a:lnSpc>
                <a:spcPct val="113999"/>
              </a:lnSpc>
              <a:buFont typeface="Arial" panose="020B0604020202020204" pitchFamily="34" charset="0"/>
              <a:buChar char="•"/>
            </a:pPr>
            <a:r>
              <a:rPr lang="vi-VN">
                <a:latin typeface="Arial"/>
                <a:ea typeface="Calibri"/>
                <a:cs typeface="Arial"/>
              </a:rPr>
              <a:t>Suy tim</a:t>
            </a:r>
          </a:p>
          <a:p>
            <a:pPr marL="342900" indent="-342900">
              <a:lnSpc>
                <a:spcPct val="113999"/>
              </a:lnSpc>
              <a:buFont typeface="Arial" panose="020B0604020202020204" pitchFamily="34" charset="0"/>
              <a:buChar char="•"/>
            </a:pPr>
            <a:r>
              <a:rPr lang="vi-VN">
                <a:latin typeface="Arial"/>
                <a:ea typeface="Calibri"/>
                <a:cs typeface="Arial"/>
              </a:rPr>
              <a:t>Tăng áp phổi</a:t>
            </a:r>
          </a:p>
          <a:p>
            <a:pPr marL="342900" indent="-342900">
              <a:lnSpc>
                <a:spcPct val="113999"/>
              </a:lnSpc>
              <a:buFont typeface="Arial" panose="020B0604020202020204" pitchFamily="34" charset="0"/>
              <a:buChar char="•"/>
            </a:pPr>
            <a:endParaRPr lang="vi-VN">
              <a:latin typeface="Arial" panose="020B0604020202020204" pitchFamily="34" charset="0"/>
              <a:ea typeface="Calibri"/>
              <a:cs typeface="Arial" panose="020B0604020202020204" pitchFamily="34" charset="0"/>
            </a:endParaRPr>
          </a:p>
          <a:p>
            <a:pPr marL="342900" indent="-342900">
              <a:lnSpc>
                <a:spcPct val="113999"/>
              </a:lnSpc>
              <a:buFont typeface="Arial" panose="020B0604020202020204" pitchFamily="34" charset="0"/>
              <a:buChar char="•"/>
            </a:pPr>
            <a:endParaRPr lang="vi-VN">
              <a:latin typeface="Arial" panose="020B0604020202020204" pitchFamily="34" charset="0"/>
              <a:ea typeface="Calibri"/>
              <a:cs typeface="Arial" panose="020B0604020202020204" pitchFamily="34" charset="0"/>
            </a:endParaRPr>
          </a:p>
        </p:txBody>
      </p:sp>
      <p:sp>
        <p:nvSpPr>
          <p:cNvPr id="4" name="Chỗ dành sẵn cho Nội dung 3">
            <a:extLst>
              <a:ext uri="{FF2B5EF4-FFF2-40B4-BE49-F238E27FC236}">
                <a16:creationId xmlns:a16="http://schemas.microsoft.com/office/drawing/2014/main" id="{CEC340AA-D4ED-8F94-AAB2-47206F4FB8F1}"/>
              </a:ext>
            </a:extLst>
          </p:cNvPr>
          <p:cNvSpPr>
            <a:spLocks noGrp="1"/>
          </p:cNvSpPr>
          <p:nvPr>
            <p:ph sz="half" idx="4294967295"/>
          </p:nvPr>
        </p:nvSpPr>
        <p:spPr>
          <a:xfrm>
            <a:off x="6328165" y="2183413"/>
            <a:ext cx="5418137" cy="3073400"/>
          </a:xfrm>
          <a:ln>
            <a:solidFill>
              <a:srgbClr val="FF0000"/>
            </a:solidFill>
          </a:ln>
        </p:spPr>
        <p:txBody>
          <a:bodyPr lIns="109728" tIns="109728" rIns="109728" bIns="91440" anchor="t"/>
          <a:lstStyle/>
          <a:p>
            <a:pPr marL="342900" indent="-342900">
              <a:buFont typeface="Arial" panose="020B0604020202020204" pitchFamily="34" charset="0"/>
              <a:buChar char="•"/>
            </a:pPr>
            <a:r>
              <a:rPr lang="vi-VN">
                <a:latin typeface="Arial" panose="020B0604020202020204" pitchFamily="34" charset="0"/>
                <a:ea typeface="Calibri"/>
                <a:cs typeface="Arial" panose="020B0604020202020204" pitchFamily="34" charset="0"/>
              </a:rPr>
              <a:t>Nhiễm trùng</a:t>
            </a:r>
          </a:p>
          <a:p>
            <a:pPr marL="342900" indent="-342900">
              <a:lnSpc>
                <a:spcPct val="113999"/>
              </a:lnSpc>
              <a:buFont typeface="Arial" panose="020B0604020202020204" pitchFamily="34" charset="0"/>
              <a:buChar char="•"/>
            </a:pPr>
            <a:r>
              <a:rPr lang="vi-VN">
                <a:latin typeface="Arial" panose="020B0604020202020204" pitchFamily="34" charset="0"/>
                <a:ea typeface="Calibri"/>
                <a:cs typeface="Arial" panose="020B0604020202020204" pitchFamily="34" charset="0"/>
              </a:rPr>
              <a:t>Ung thư gan</a:t>
            </a:r>
          </a:p>
          <a:p>
            <a:pPr marL="342900" indent="-342900">
              <a:lnSpc>
                <a:spcPct val="113999"/>
              </a:lnSpc>
              <a:buFont typeface="Arial" panose="020B0604020202020204" pitchFamily="34" charset="0"/>
              <a:buChar char="•"/>
            </a:pPr>
            <a:r>
              <a:rPr lang="vi-VN">
                <a:latin typeface="Arial" panose="020B0604020202020204" pitchFamily="34" charset="0"/>
                <a:ea typeface="Calibri"/>
                <a:cs typeface="Arial" panose="020B0604020202020204" pitchFamily="34" charset="0"/>
              </a:rPr>
              <a:t>Huyết khối tĩnh mạch cửa</a:t>
            </a:r>
          </a:p>
          <a:p>
            <a:pPr marL="342900" indent="-342900">
              <a:lnSpc>
                <a:spcPct val="113999"/>
              </a:lnSpc>
              <a:buFont typeface="Arial" panose="020B0604020202020204" pitchFamily="34" charset="0"/>
              <a:buChar char="•"/>
            </a:pPr>
            <a:r>
              <a:rPr lang="vi-VN">
                <a:latin typeface="Arial" panose="020B0604020202020204" pitchFamily="34" charset="0"/>
                <a:ea typeface="Calibri"/>
                <a:cs typeface="Arial" panose="020B0604020202020204" pitchFamily="34" charset="0"/>
              </a:rPr>
              <a:t>Bệnh gan đa nang</a:t>
            </a:r>
          </a:p>
        </p:txBody>
      </p:sp>
    </p:spTree>
    <p:extLst>
      <p:ext uri="{BB962C8B-B14F-4D97-AF65-F5344CB8AC3E}">
        <p14:creationId xmlns:p14="http://schemas.microsoft.com/office/powerpoint/2010/main" val="1831598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C1F0-FED9-E4C0-BD6C-27EF5BED3951}"/>
              </a:ext>
            </a:extLst>
          </p:cNvPr>
          <p:cNvSpPr>
            <a:spLocks noGrp="1"/>
          </p:cNvSpPr>
          <p:nvPr>
            <p:ph type="title"/>
          </p:nvPr>
        </p:nvSpPr>
        <p:spPr>
          <a:xfrm>
            <a:off x="565030" y="250106"/>
            <a:ext cx="10515600" cy="1325563"/>
          </a:xfrm>
          <a:solidFill>
            <a:schemeClr val="accent1">
              <a:lumMod val="20000"/>
              <a:lumOff val="80000"/>
            </a:schemeClr>
          </a:solidFill>
        </p:spPr>
        <p:txBody>
          <a:bodyPr/>
          <a:lstStyle/>
          <a:p>
            <a:pPr algn="ctr"/>
            <a:r>
              <a:rPr lang="en-US" b="1">
                <a:latin typeface="Arial"/>
                <a:cs typeface="Arial"/>
              </a:rPr>
              <a:t>CHỈ ĐỊNH</a:t>
            </a:r>
            <a:endParaRPr lang="en-US">
              <a:latin typeface="Arial"/>
              <a:cs typeface="Arial"/>
            </a:endParaRPr>
          </a:p>
        </p:txBody>
      </p:sp>
      <p:sp>
        <p:nvSpPr>
          <p:cNvPr id="3" name="Content Placeholder 2">
            <a:extLst>
              <a:ext uri="{FF2B5EF4-FFF2-40B4-BE49-F238E27FC236}">
                <a16:creationId xmlns:a16="http://schemas.microsoft.com/office/drawing/2014/main" id="{611F7509-D884-6693-528C-5C67B2F9DD59}"/>
              </a:ext>
            </a:extLst>
          </p:cNvPr>
          <p:cNvSpPr>
            <a:spLocks noGrp="1"/>
          </p:cNvSpPr>
          <p:nvPr>
            <p:ph idx="1"/>
          </p:nvPr>
        </p:nvSpPr>
        <p:spPr>
          <a:xfrm>
            <a:off x="162464" y="1710606"/>
            <a:ext cx="11852694" cy="4753904"/>
          </a:xfrm>
          <a:noFill/>
          <a:ln>
            <a:solidFill>
              <a:srgbClr val="4472C4"/>
            </a:solidFill>
          </a:ln>
        </p:spPr>
        <p:txBody>
          <a:bodyPr vert="horz" lIns="91440" tIns="45720" rIns="91440" bIns="45720" rtlCol="0" anchor="t">
            <a:normAutofit/>
          </a:bodyPr>
          <a:lstStyle/>
          <a:p>
            <a:pPr>
              <a:lnSpc>
                <a:spcPct val="120000"/>
              </a:lnSpc>
            </a:pPr>
            <a:r>
              <a:rPr lang="vi-VN" sz="2400">
                <a:latin typeface="Arial"/>
                <a:ea typeface="+mn-lt"/>
                <a:cs typeface="Arial"/>
              </a:rPr>
              <a:t>Khi </a:t>
            </a:r>
            <a:r>
              <a:rPr lang="en-US" sz="2400" err="1">
                <a:latin typeface="Arial"/>
                <a:ea typeface="+mn-lt"/>
                <a:cs typeface="Arial"/>
              </a:rPr>
              <a:t>có</a:t>
            </a:r>
            <a:r>
              <a:rPr lang="en-US" sz="2400">
                <a:latin typeface="Arial"/>
                <a:ea typeface="+mn-lt"/>
                <a:cs typeface="Arial"/>
              </a:rPr>
              <a:t> </a:t>
            </a:r>
            <a:r>
              <a:rPr lang="en-US" sz="2400" err="1">
                <a:latin typeface="Arial"/>
                <a:ea typeface="+mn-lt"/>
                <a:cs typeface="Arial"/>
              </a:rPr>
              <a:t>chống</a:t>
            </a:r>
            <a:r>
              <a:rPr lang="en-US" sz="2400">
                <a:latin typeface="Arial"/>
                <a:ea typeface="+mn-lt"/>
                <a:cs typeface="Arial"/>
              </a:rPr>
              <a:t> chỉ </a:t>
            </a:r>
            <a:r>
              <a:rPr lang="en-US" sz="2400" err="1">
                <a:latin typeface="Arial"/>
                <a:ea typeface="+mn-lt"/>
                <a:cs typeface="Arial"/>
              </a:rPr>
              <a:t>định</a:t>
            </a:r>
            <a:r>
              <a:rPr lang="en-US" sz="2400">
                <a:latin typeface="Arial"/>
                <a:ea typeface="+mn-lt"/>
                <a:cs typeface="Arial"/>
              </a:rPr>
              <a:t> </a:t>
            </a:r>
            <a:r>
              <a:rPr lang="en-US" sz="2400" err="1">
                <a:latin typeface="Arial"/>
                <a:ea typeface="+mn-lt"/>
                <a:cs typeface="Arial"/>
              </a:rPr>
              <a:t>sinh</a:t>
            </a:r>
            <a:r>
              <a:rPr lang="en-US" sz="2400">
                <a:latin typeface="Arial"/>
                <a:ea typeface="+mn-lt"/>
                <a:cs typeface="Arial"/>
              </a:rPr>
              <a:t> thiết gan qua da cho </a:t>
            </a:r>
            <a:r>
              <a:rPr lang="en-US" sz="2400" err="1">
                <a:latin typeface="Arial"/>
                <a:ea typeface="+mn-lt"/>
                <a:cs typeface="Arial"/>
              </a:rPr>
              <a:t>bệnh</a:t>
            </a:r>
            <a:r>
              <a:rPr lang="en-US" sz="2400">
                <a:latin typeface="Arial"/>
                <a:ea typeface="+mn-lt"/>
                <a:cs typeface="Arial"/>
              </a:rPr>
              <a:t> gan lan tỏa</a:t>
            </a:r>
          </a:p>
          <a:p>
            <a:pPr>
              <a:lnSpc>
                <a:spcPct val="120000"/>
              </a:lnSpc>
            </a:pPr>
            <a:r>
              <a:rPr lang="en-US" sz="2400">
                <a:latin typeface="Arial"/>
                <a:ea typeface="+mn-lt"/>
                <a:cs typeface="Arial"/>
              </a:rPr>
              <a:t>Rối loạn </a:t>
            </a:r>
            <a:r>
              <a:rPr lang="en-US" sz="2400" err="1">
                <a:latin typeface="Arial"/>
                <a:ea typeface="+mn-lt"/>
                <a:cs typeface="Arial"/>
              </a:rPr>
              <a:t>đông</a:t>
            </a:r>
            <a:r>
              <a:rPr lang="en-US" sz="2400">
                <a:latin typeface="Arial"/>
                <a:ea typeface="+mn-lt"/>
                <a:cs typeface="Arial"/>
              </a:rPr>
              <a:t> </a:t>
            </a:r>
            <a:r>
              <a:rPr lang="en-US" sz="2400" err="1">
                <a:latin typeface="Arial"/>
                <a:ea typeface="+mn-lt"/>
                <a:cs typeface="Arial"/>
              </a:rPr>
              <a:t>máu</a:t>
            </a:r>
            <a:r>
              <a:rPr lang="en-US" sz="2400">
                <a:latin typeface="Arial"/>
                <a:ea typeface="+mn-lt"/>
                <a:cs typeface="Arial"/>
              </a:rPr>
              <a:t> </a:t>
            </a:r>
            <a:r>
              <a:rPr lang="en-US" sz="2400" err="1">
                <a:latin typeface="Arial"/>
                <a:ea typeface="+mn-lt"/>
                <a:cs typeface="Arial"/>
              </a:rPr>
              <a:t>nghiêm</a:t>
            </a:r>
            <a:r>
              <a:rPr lang="en-US" sz="2400">
                <a:latin typeface="Arial"/>
                <a:ea typeface="+mn-lt"/>
                <a:cs typeface="Arial"/>
              </a:rPr>
              <a:t> </a:t>
            </a:r>
            <a:r>
              <a:rPr lang="en-US" sz="2400" err="1">
                <a:latin typeface="Arial"/>
                <a:ea typeface="+mn-lt"/>
                <a:cs typeface="Arial"/>
              </a:rPr>
              <a:t>trọng</a:t>
            </a:r>
            <a:r>
              <a:rPr lang="en-US" sz="2400">
                <a:latin typeface="Arial"/>
                <a:ea typeface="+mn-lt"/>
                <a:cs typeface="Arial"/>
              </a:rPr>
              <a:t> (tiểu cầu &lt;60.000 hoặc INR ≥ 2) </a:t>
            </a:r>
          </a:p>
          <a:p>
            <a:pPr>
              <a:lnSpc>
                <a:spcPct val="120000"/>
              </a:lnSpc>
            </a:pPr>
            <a:r>
              <a:rPr lang="en-US" sz="2400" err="1">
                <a:latin typeface="Arial"/>
                <a:ea typeface="+mn-lt"/>
                <a:cs typeface="Arial"/>
              </a:rPr>
              <a:t>Báng</a:t>
            </a:r>
            <a:r>
              <a:rPr lang="en-US" sz="2400">
                <a:latin typeface="Arial"/>
                <a:ea typeface="+mn-lt"/>
                <a:cs typeface="Arial"/>
              </a:rPr>
              <a:t> </a:t>
            </a:r>
            <a:r>
              <a:rPr lang="en-US" sz="2400" err="1">
                <a:latin typeface="Arial"/>
                <a:ea typeface="+mn-lt"/>
                <a:cs typeface="Arial"/>
              </a:rPr>
              <a:t>bụng</a:t>
            </a:r>
            <a:r>
              <a:rPr lang="vi-VN" sz="2400">
                <a:latin typeface="Arial"/>
                <a:ea typeface="+mn-lt"/>
                <a:cs typeface="Arial"/>
              </a:rPr>
              <a:t> lượng</a:t>
            </a:r>
            <a:r>
              <a:rPr lang="en-US" sz="2400">
                <a:latin typeface="Arial"/>
                <a:ea typeface="+mn-lt"/>
                <a:cs typeface="Arial"/>
              </a:rPr>
              <a:t> trung </a:t>
            </a:r>
            <a:r>
              <a:rPr lang="en-US" sz="2400" err="1">
                <a:latin typeface="Arial"/>
                <a:ea typeface="+mn-lt"/>
                <a:cs typeface="Arial"/>
              </a:rPr>
              <a:t>bình</a:t>
            </a:r>
            <a:r>
              <a:rPr lang="en-US" sz="2400">
                <a:latin typeface="Arial"/>
                <a:ea typeface="+mn-lt"/>
                <a:cs typeface="Arial"/>
              </a:rPr>
              <a:t> hoặc n</a:t>
            </a:r>
            <a:r>
              <a:rPr lang="vi-VN" sz="2400" err="1">
                <a:latin typeface="Arial"/>
                <a:ea typeface="+mn-lt"/>
                <a:cs typeface="Arial"/>
              </a:rPr>
              <a:t>ặng</a:t>
            </a:r>
            <a:endParaRPr lang="en-US" sz="2400">
              <a:latin typeface="Arial"/>
              <a:ea typeface="+mn-lt"/>
              <a:cs typeface="Arial"/>
            </a:endParaRPr>
          </a:p>
          <a:p>
            <a:pPr>
              <a:lnSpc>
                <a:spcPct val="120000"/>
              </a:lnSpc>
            </a:pPr>
            <a:r>
              <a:rPr lang="en-US" sz="2400" err="1">
                <a:latin typeface="Arial"/>
                <a:cs typeface="Arial"/>
              </a:rPr>
              <a:t>Sau</a:t>
            </a:r>
            <a:r>
              <a:rPr lang="en-US" sz="2400">
                <a:latin typeface="Arial"/>
                <a:cs typeface="Arial"/>
              </a:rPr>
              <a:t> </a:t>
            </a:r>
            <a:r>
              <a:rPr lang="en-US" sz="2400" err="1">
                <a:latin typeface="Arial"/>
                <a:cs typeface="Arial"/>
              </a:rPr>
              <a:t>ghép</a:t>
            </a:r>
            <a:r>
              <a:rPr lang="en-US" sz="2400">
                <a:latin typeface="Arial"/>
                <a:cs typeface="Arial"/>
              </a:rPr>
              <a:t> gan, </a:t>
            </a:r>
            <a:r>
              <a:rPr lang="en-US" sz="2400" err="1">
                <a:latin typeface="Arial"/>
                <a:cs typeface="Arial"/>
              </a:rPr>
              <a:t>Suy</a:t>
            </a:r>
            <a:r>
              <a:rPr lang="en-US" sz="2400">
                <a:latin typeface="Arial"/>
                <a:cs typeface="Arial"/>
              </a:rPr>
              <a:t> gan cấp</a:t>
            </a:r>
          </a:p>
          <a:p>
            <a:pPr>
              <a:lnSpc>
                <a:spcPct val="120000"/>
              </a:lnSpc>
            </a:pPr>
            <a:r>
              <a:rPr lang="en-US" sz="2400" err="1">
                <a:latin typeface="Arial"/>
                <a:ea typeface="+mn-lt"/>
                <a:cs typeface="Arial"/>
              </a:rPr>
              <a:t>Suy</a:t>
            </a:r>
            <a:r>
              <a:rPr lang="en-US" sz="2400">
                <a:latin typeface="Arial"/>
                <a:ea typeface="+mn-lt"/>
                <a:cs typeface="Arial"/>
              </a:rPr>
              <a:t> </a:t>
            </a:r>
            <a:r>
              <a:rPr lang="en-US" sz="2400" err="1">
                <a:latin typeface="Arial"/>
                <a:ea typeface="+mn-lt"/>
                <a:cs typeface="Arial"/>
              </a:rPr>
              <a:t>thận</a:t>
            </a:r>
            <a:r>
              <a:rPr lang="en-US" sz="2400">
                <a:latin typeface="Arial"/>
                <a:ea typeface="+mn-lt"/>
                <a:cs typeface="Arial"/>
              </a:rPr>
              <a:t> đang chạy </a:t>
            </a:r>
            <a:r>
              <a:rPr lang="en-US" sz="2400" err="1">
                <a:latin typeface="Arial"/>
                <a:ea typeface="+mn-lt"/>
                <a:cs typeface="Arial"/>
              </a:rPr>
              <a:t>thận</a:t>
            </a:r>
            <a:r>
              <a:rPr lang="en-US" sz="2400">
                <a:latin typeface="Arial"/>
                <a:ea typeface="+mn-lt"/>
                <a:cs typeface="Arial"/>
              </a:rPr>
              <a:t> </a:t>
            </a:r>
            <a:r>
              <a:rPr lang="en-US" sz="2400" err="1">
                <a:latin typeface="Arial"/>
                <a:ea typeface="+mn-lt"/>
                <a:cs typeface="Arial"/>
              </a:rPr>
              <a:t>nhân</a:t>
            </a:r>
            <a:r>
              <a:rPr lang="en-US" sz="2400">
                <a:latin typeface="Arial"/>
                <a:ea typeface="+mn-lt"/>
                <a:cs typeface="Arial"/>
              </a:rPr>
              <a:t> tạo </a:t>
            </a:r>
            <a:r>
              <a:rPr lang="en-US" sz="2400" err="1">
                <a:latin typeface="Arial"/>
                <a:ea typeface="+mn-lt"/>
                <a:cs typeface="Arial"/>
              </a:rPr>
              <a:t>và</a:t>
            </a:r>
            <a:r>
              <a:rPr lang="en-US" sz="2400">
                <a:latin typeface="Arial"/>
                <a:ea typeface="+mn-lt"/>
                <a:cs typeface="Arial"/>
              </a:rPr>
              <a:t> </a:t>
            </a:r>
            <a:r>
              <a:rPr lang="en-US" sz="2400" err="1">
                <a:latin typeface="Arial"/>
                <a:ea typeface="+mn-lt"/>
                <a:cs typeface="Arial"/>
              </a:rPr>
              <a:t>dùng</a:t>
            </a:r>
            <a:r>
              <a:rPr lang="en-US" sz="2400">
                <a:latin typeface="Arial"/>
                <a:ea typeface="+mn-lt"/>
                <a:cs typeface="Arial"/>
              </a:rPr>
              <a:t> heparin</a:t>
            </a:r>
          </a:p>
          <a:p>
            <a:pPr>
              <a:lnSpc>
                <a:spcPct val="120000"/>
              </a:lnSpc>
            </a:pPr>
            <a:r>
              <a:rPr lang="en-US" sz="2400">
                <a:latin typeface="Arial"/>
                <a:ea typeface="+mn-lt"/>
                <a:cs typeface="Arial"/>
              </a:rPr>
              <a:t>Xơ gan </a:t>
            </a:r>
            <a:r>
              <a:rPr lang="en-US" sz="2400" err="1">
                <a:latin typeface="Arial"/>
                <a:ea typeface="+mn-lt"/>
                <a:cs typeface="Arial"/>
              </a:rPr>
              <a:t>teo</a:t>
            </a:r>
            <a:endParaRPr lang="en-US" sz="2400">
              <a:latin typeface="Arial"/>
              <a:ea typeface="+mn-lt"/>
              <a:cs typeface="Arial"/>
            </a:endParaRPr>
          </a:p>
          <a:p>
            <a:pPr>
              <a:lnSpc>
                <a:spcPct val="120000"/>
              </a:lnSpc>
            </a:pPr>
            <a:r>
              <a:rPr lang="en-US" sz="2400" err="1">
                <a:latin typeface="Arial"/>
                <a:ea typeface="+mn-lt"/>
                <a:cs typeface="Arial"/>
              </a:rPr>
              <a:t>Béo</a:t>
            </a:r>
            <a:r>
              <a:rPr lang="en-US" sz="2400">
                <a:latin typeface="Arial"/>
                <a:ea typeface="+mn-lt"/>
                <a:cs typeface="Arial"/>
              </a:rPr>
              <a:t> </a:t>
            </a:r>
            <a:r>
              <a:rPr lang="en-US" sz="2400" err="1">
                <a:latin typeface="Arial"/>
                <a:ea typeface="+mn-lt"/>
                <a:cs typeface="Arial"/>
              </a:rPr>
              <a:t>phì</a:t>
            </a:r>
            <a:endParaRPr lang="en-US" sz="2400">
              <a:latin typeface="Arial"/>
              <a:ea typeface="+mn-lt"/>
              <a:cs typeface="Arial"/>
            </a:endParaRPr>
          </a:p>
          <a:p>
            <a:pPr>
              <a:lnSpc>
                <a:spcPct val="120000"/>
              </a:lnSpc>
            </a:pPr>
            <a:r>
              <a:rPr lang="vi-VN" sz="2400">
                <a:latin typeface="Arial"/>
                <a:ea typeface="+mn-lt"/>
                <a:cs typeface="Arial"/>
              </a:rPr>
              <a:t>K</a:t>
            </a:r>
            <a:r>
              <a:rPr lang="en-US" sz="2400">
                <a:latin typeface="Arial"/>
                <a:ea typeface="+mn-lt"/>
                <a:cs typeface="Arial"/>
              </a:rPr>
              <a:t>hó </a:t>
            </a:r>
            <a:r>
              <a:rPr lang="en-US" sz="2400" err="1">
                <a:latin typeface="Arial"/>
                <a:ea typeface="+mn-lt"/>
                <a:cs typeface="Arial"/>
              </a:rPr>
              <a:t>sinh</a:t>
            </a:r>
            <a:r>
              <a:rPr lang="en-US" sz="2400">
                <a:latin typeface="Arial"/>
                <a:ea typeface="+mn-lt"/>
                <a:cs typeface="Arial"/>
              </a:rPr>
              <a:t> thiết qua da</a:t>
            </a:r>
            <a:endParaRPr lang="en-US" sz="2400">
              <a:latin typeface="Arial"/>
              <a:cs typeface="Arial"/>
            </a:endParaRPr>
          </a:p>
        </p:txBody>
      </p:sp>
    </p:spTree>
    <p:extLst>
      <p:ext uri="{BB962C8B-B14F-4D97-AF65-F5344CB8AC3E}">
        <p14:creationId xmlns:p14="http://schemas.microsoft.com/office/powerpoint/2010/main" val="2995676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C1693D0-945D-FEFB-A7FD-18B77D712EF4}"/>
              </a:ext>
            </a:extLst>
          </p:cNvPr>
          <p:cNvSpPr>
            <a:spLocks noGrp="1"/>
          </p:cNvSpPr>
          <p:nvPr>
            <p:ph type="title" idx="4294967295"/>
          </p:nvPr>
        </p:nvSpPr>
        <p:spPr>
          <a:xfrm>
            <a:off x="0" y="-42893"/>
            <a:ext cx="12196972" cy="1755775"/>
          </a:xfrm>
          <a:solidFill>
            <a:schemeClr val="accent1">
              <a:lumMod val="20000"/>
              <a:lumOff val="80000"/>
            </a:schemeClr>
          </a:solidFill>
          <a:ln>
            <a:noFill/>
          </a:ln>
        </p:spPr>
        <p:txBody>
          <a:bodyPr/>
          <a:lstStyle/>
          <a:p>
            <a:pPr algn="ctr"/>
            <a:r>
              <a:rPr lang="vi-VN" sz="6000" b="1">
                <a:latin typeface="Arial" panose="020B0604020202020204" pitchFamily="34" charset="0"/>
                <a:cs typeface="Arial" panose="020B0604020202020204" pitchFamily="34" charset="0"/>
              </a:rPr>
              <a:t>KỸ THUẬT</a:t>
            </a:r>
          </a:p>
        </p:txBody>
      </p:sp>
      <p:sp>
        <p:nvSpPr>
          <p:cNvPr id="3" name="Chỗ dành sẵn cho Nội dung 2">
            <a:extLst>
              <a:ext uri="{FF2B5EF4-FFF2-40B4-BE49-F238E27FC236}">
                <a16:creationId xmlns:a16="http://schemas.microsoft.com/office/drawing/2014/main" id="{53E48221-5016-CF0F-81F7-F9E657837CE2}"/>
              </a:ext>
            </a:extLst>
          </p:cNvPr>
          <p:cNvSpPr>
            <a:spLocks noGrp="1"/>
          </p:cNvSpPr>
          <p:nvPr>
            <p:ph sz="half" idx="4294967295"/>
          </p:nvPr>
        </p:nvSpPr>
        <p:spPr>
          <a:xfrm>
            <a:off x="258792" y="1895865"/>
            <a:ext cx="12132364" cy="3073400"/>
          </a:xfrm>
        </p:spPr>
        <p:txBody>
          <a:bodyPr lIns="109728" tIns="109728" rIns="109728" bIns="91440" anchor="t"/>
          <a:lstStyle/>
          <a:p>
            <a:pPr>
              <a:lnSpc>
                <a:spcPct val="113999"/>
              </a:lnSpc>
            </a:pPr>
            <a:r>
              <a:rPr lang="vi-VN">
                <a:ea typeface="+mn-lt"/>
                <a:cs typeface="+mn-lt"/>
                <a:hlinkClick r:id="rId2"/>
              </a:rPr>
              <a:t>(4) TIPSS, </a:t>
            </a:r>
            <a:r>
              <a:rPr lang="vi-VN" err="1">
                <a:ea typeface="+mn-lt"/>
                <a:cs typeface="+mn-lt"/>
                <a:hlinkClick r:id="rId2"/>
              </a:rPr>
              <a:t>Transjugular</a:t>
            </a:r>
            <a:r>
              <a:rPr lang="vi-VN">
                <a:ea typeface="+mn-lt"/>
                <a:cs typeface="+mn-lt"/>
                <a:hlinkClick r:id="rId2"/>
              </a:rPr>
              <a:t> </a:t>
            </a:r>
            <a:r>
              <a:rPr lang="vi-VN" err="1">
                <a:ea typeface="+mn-lt"/>
                <a:cs typeface="+mn-lt"/>
                <a:hlinkClick r:id="rId2"/>
              </a:rPr>
              <a:t>Intrahepatic</a:t>
            </a:r>
            <a:r>
              <a:rPr lang="vi-VN">
                <a:ea typeface="+mn-lt"/>
                <a:cs typeface="+mn-lt"/>
                <a:hlinkClick r:id="rId2"/>
              </a:rPr>
              <a:t> </a:t>
            </a:r>
            <a:r>
              <a:rPr lang="vi-VN" err="1">
                <a:ea typeface="+mn-lt"/>
                <a:cs typeface="+mn-lt"/>
                <a:hlinkClick r:id="rId2"/>
              </a:rPr>
              <a:t>Porto-Systemic</a:t>
            </a:r>
            <a:r>
              <a:rPr lang="vi-VN">
                <a:ea typeface="+mn-lt"/>
                <a:cs typeface="+mn-lt"/>
                <a:hlinkClick r:id="rId2"/>
              </a:rPr>
              <a:t> </a:t>
            </a:r>
            <a:r>
              <a:rPr lang="vi-VN" err="1">
                <a:ea typeface="+mn-lt"/>
                <a:cs typeface="+mn-lt"/>
                <a:hlinkClick r:id="rId2"/>
              </a:rPr>
              <a:t>Shunt</a:t>
            </a:r>
            <a:r>
              <a:rPr lang="vi-VN">
                <a:ea typeface="+mn-lt"/>
                <a:cs typeface="+mn-lt"/>
                <a:hlinkClick r:id="rId2"/>
              </a:rPr>
              <a:t> - YouTube</a:t>
            </a:r>
            <a:endParaRPr lang="vi-VN"/>
          </a:p>
        </p:txBody>
      </p:sp>
      <p:pic>
        <p:nvPicPr>
          <p:cNvPr id="4" name="Hình ảnh 4">
            <a:extLst>
              <a:ext uri="{FF2B5EF4-FFF2-40B4-BE49-F238E27FC236}">
                <a16:creationId xmlns:a16="http://schemas.microsoft.com/office/drawing/2014/main" id="{87BC108C-54C0-A54C-1B83-A881ECF3A3EB}"/>
              </a:ext>
            </a:extLst>
          </p:cNvPr>
          <p:cNvPicPr>
            <a:picLocks noChangeAspect="1"/>
          </p:cNvPicPr>
          <p:nvPr/>
        </p:nvPicPr>
        <p:blipFill>
          <a:blip r:embed="rId3"/>
          <a:stretch>
            <a:fillRect/>
          </a:stretch>
        </p:blipFill>
        <p:spPr>
          <a:xfrm>
            <a:off x="1877684" y="2690706"/>
            <a:ext cx="7631501" cy="3791342"/>
          </a:xfrm>
          <a:prstGeom prst="rect">
            <a:avLst/>
          </a:prstGeom>
        </p:spPr>
      </p:pic>
    </p:spTree>
    <p:extLst>
      <p:ext uri="{BB962C8B-B14F-4D97-AF65-F5344CB8AC3E}">
        <p14:creationId xmlns:p14="http://schemas.microsoft.com/office/powerpoint/2010/main" val="2467254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0F9222E-B9E8-6837-72E5-5798FC1FF75B}"/>
              </a:ext>
            </a:extLst>
          </p:cNvPr>
          <p:cNvSpPr>
            <a:spLocks noGrp="1"/>
          </p:cNvSpPr>
          <p:nvPr>
            <p:ph type="title" idx="4294967295"/>
          </p:nvPr>
        </p:nvSpPr>
        <p:spPr>
          <a:xfrm>
            <a:off x="0" y="240"/>
            <a:ext cx="12196971" cy="1727021"/>
          </a:xfrm>
          <a:solidFill>
            <a:schemeClr val="accent1">
              <a:lumMod val="20000"/>
              <a:lumOff val="80000"/>
            </a:schemeClr>
          </a:solidFill>
        </p:spPr>
        <p:txBody>
          <a:bodyPr/>
          <a:lstStyle/>
          <a:p>
            <a:pPr algn="ctr"/>
            <a:r>
              <a:rPr lang="vi-VN" sz="6000" b="1">
                <a:latin typeface="Arial" panose="020B0604020202020204" pitchFamily="34" charset="0"/>
                <a:cs typeface="Arial" panose="020B0604020202020204" pitchFamily="34" charset="0"/>
              </a:rPr>
              <a:t>KẾT QUẢ</a:t>
            </a:r>
          </a:p>
        </p:txBody>
      </p:sp>
      <p:sp>
        <p:nvSpPr>
          <p:cNvPr id="3" name="Chỗ dành sẵn cho Nội dung 2">
            <a:extLst>
              <a:ext uri="{FF2B5EF4-FFF2-40B4-BE49-F238E27FC236}">
                <a16:creationId xmlns:a16="http://schemas.microsoft.com/office/drawing/2014/main" id="{D610D4D2-ED57-3F0C-4631-AD299999BBB1}"/>
              </a:ext>
            </a:extLst>
          </p:cNvPr>
          <p:cNvSpPr>
            <a:spLocks noGrp="1"/>
          </p:cNvSpPr>
          <p:nvPr>
            <p:ph sz="half" idx="4294967295"/>
          </p:nvPr>
        </p:nvSpPr>
        <p:spPr>
          <a:xfrm>
            <a:off x="1" y="1723337"/>
            <a:ext cx="12189873" cy="3073400"/>
          </a:xfrm>
          <a:ln>
            <a:solidFill>
              <a:schemeClr val="accent1"/>
            </a:solidFill>
          </a:ln>
        </p:spPr>
        <p:txBody>
          <a:bodyPr lIns="109728" tIns="109728" rIns="109728" bIns="91440" anchor="t"/>
          <a:lstStyle/>
          <a:p>
            <a:pPr marL="342900" indent="-342900">
              <a:lnSpc>
                <a:spcPct val="150000"/>
              </a:lnSpc>
              <a:buFont typeface="Arial" panose="020B0604020202020204" pitchFamily="34" charset="0"/>
              <a:buChar char="•"/>
            </a:pPr>
            <a:r>
              <a:rPr lang="vi-VN">
                <a:latin typeface="Arial" panose="020B0604020202020204" pitchFamily="34" charset="0"/>
                <a:ea typeface="Calibri"/>
                <a:cs typeface="Arial" panose="020B0604020202020204" pitchFamily="34" charset="0"/>
              </a:rPr>
              <a:t>Thành công: 95 %</a:t>
            </a:r>
            <a:endParaRPr lang="en-US"/>
          </a:p>
          <a:p>
            <a:pPr marL="342900" indent="-342900">
              <a:lnSpc>
                <a:spcPct val="150000"/>
              </a:lnSpc>
              <a:buFont typeface="Arial" panose="020B0604020202020204" pitchFamily="34" charset="0"/>
              <a:buChar char="•"/>
            </a:pPr>
            <a:r>
              <a:rPr lang="vi-VN">
                <a:latin typeface="Arial" panose="020B0604020202020204" pitchFamily="34" charset="0"/>
                <a:ea typeface="Calibri"/>
                <a:cs typeface="Arial" panose="020B0604020202020204" pitchFamily="34" charset="0"/>
              </a:rPr>
              <a:t>Xuất huyết tái phát 19% (Điều trị NS: 47%)</a:t>
            </a:r>
          </a:p>
          <a:p>
            <a:pPr marL="342900" indent="-342900">
              <a:lnSpc>
                <a:spcPct val="150000"/>
              </a:lnSpc>
              <a:buFont typeface="Arial" panose="020B0604020202020204" pitchFamily="34" charset="0"/>
              <a:buChar char="•"/>
            </a:pPr>
            <a:endParaRPr lang="vi-VN">
              <a:latin typeface="Arial" panose="020B0604020202020204" pitchFamily="34" charset="0"/>
              <a:ea typeface="Calibri"/>
              <a:cs typeface="Arial" panose="020B0604020202020204" pitchFamily="34" charset="0"/>
            </a:endParaRPr>
          </a:p>
          <a:p>
            <a:pPr marL="342900" indent="-342900">
              <a:lnSpc>
                <a:spcPct val="150000"/>
              </a:lnSpc>
              <a:buFont typeface="Arial" panose="020B0604020202020204" pitchFamily="34" charset="0"/>
              <a:buChar char="•"/>
            </a:pPr>
            <a:endParaRPr lang="vi-VN">
              <a:latin typeface="Arial" panose="020B0604020202020204" pitchFamily="34" charset="0"/>
              <a:ea typeface="Calibri"/>
              <a:cs typeface="Arial" panose="020B0604020202020204" pitchFamily="34" charset="0"/>
            </a:endParaRPr>
          </a:p>
        </p:txBody>
      </p:sp>
      <p:sp>
        <p:nvSpPr>
          <p:cNvPr id="6" name="TextBox 5">
            <a:extLst>
              <a:ext uri="{FF2B5EF4-FFF2-40B4-BE49-F238E27FC236}">
                <a16:creationId xmlns:a16="http://schemas.microsoft.com/office/drawing/2014/main" id="{A5F6CD94-F0E3-DB09-1B19-18C525A8A3C5}"/>
              </a:ext>
            </a:extLst>
          </p:cNvPr>
          <p:cNvSpPr txBox="1"/>
          <p:nvPr/>
        </p:nvSpPr>
        <p:spPr>
          <a:xfrm>
            <a:off x="95250" y="5119687"/>
            <a:ext cx="107632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b="1">
              <a:latin typeface="Arial"/>
              <a:cs typeface="Calibri"/>
            </a:endParaRPr>
          </a:p>
        </p:txBody>
      </p:sp>
      <p:sp>
        <p:nvSpPr>
          <p:cNvPr id="7" name="Hộp Văn bản 6">
            <a:extLst>
              <a:ext uri="{FF2B5EF4-FFF2-40B4-BE49-F238E27FC236}">
                <a16:creationId xmlns:a16="http://schemas.microsoft.com/office/drawing/2014/main" id="{C627F065-4C40-B0AF-4B5C-9B1908B936A8}"/>
              </a:ext>
            </a:extLst>
          </p:cNvPr>
          <p:cNvSpPr txBox="1"/>
          <p:nvPr/>
        </p:nvSpPr>
        <p:spPr>
          <a:xfrm>
            <a:off x="267418" y="6205265"/>
            <a:ext cx="117865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i="1" err="1">
                <a:latin typeface="Arial"/>
              </a:rPr>
              <a:t>Krishna</a:t>
            </a:r>
            <a:r>
              <a:rPr lang="vi-VN" i="1">
                <a:latin typeface="Arial"/>
              </a:rPr>
              <a:t> </a:t>
            </a:r>
            <a:r>
              <a:rPr lang="vi-VN" i="1" err="1">
                <a:latin typeface="Arial"/>
              </a:rPr>
              <a:t>Kandarpa</a:t>
            </a:r>
            <a:r>
              <a:rPr lang="vi-VN" i="1">
                <a:latin typeface="Arial"/>
              </a:rPr>
              <a:t>, </a:t>
            </a:r>
            <a:r>
              <a:rPr lang="vi-VN" i="1" err="1">
                <a:latin typeface="Arial"/>
              </a:rPr>
              <a:t>Lindsay</a:t>
            </a:r>
            <a:r>
              <a:rPr lang="vi-VN" i="1">
                <a:latin typeface="Arial"/>
              </a:rPr>
              <a:t> </a:t>
            </a:r>
            <a:r>
              <a:rPr lang="vi-VN" i="1" err="1">
                <a:latin typeface="Arial"/>
              </a:rPr>
              <a:t>Machan</a:t>
            </a:r>
            <a:r>
              <a:rPr lang="vi-VN" i="1">
                <a:latin typeface="Arial"/>
              </a:rPr>
              <a:t> MD, </a:t>
            </a:r>
            <a:r>
              <a:rPr lang="vi-VN" i="1" err="1">
                <a:latin typeface="Arial"/>
              </a:rPr>
              <a:t>Janette</a:t>
            </a:r>
            <a:r>
              <a:rPr lang="vi-VN" i="1">
                <a:latin typeface="Arial"/>
              </a:rPr>
              <a:t> </a:t>
            </a:r>
            <a:r>
              <a:rPr lang="vi-VN" i="1" err="1">
                <a:latin typeface="Arial"/>
              </a:rPr>
              <a:t>Durham</a:t>
            </a:r>
            <a:r>
              <a:rPr lang="vi-VN" i="1">
                <a:latin typeface="Arial"/>
              </a:rPr>
              <a:t>, </a:t>
            </a:r>
            <a:r>
              <a:rPr lang="vi-VN" i="1" err="1">
                <a:latin typeface="Arial"/>
              </a:rPr>
              <a:t>eds</a:t>
            </a:r>
            <a:r>
              <a:rPr lang="vi-VN" i="1">
                <a:latin typeface="Arial"/>
              </a:rPr>
              <a:t>. </a:t>
            </a:r>
            <a:r>
              <a:rPr lang="vi-VN" i="1" err="1">
                <a:latin typeface="Arial"/>
              </a:rPr>
              <a:t>Handbook</a:t>
            </a:r>
            <a:r>
              <a:rPr lang="vi-VN" i="1">
                <a:latin typeface="Arial"/>
              </a:rPr>
              <a:t> </a:t>
            </a:r>
            <a:r>
              <a:rPr lang="vi-VN" i="1" err="1">
                <a:latin typeface="Arial"/>
              </a:rPr>
              <a:t>of</a:t>
            </a:r>
            <a:r>
              <a:rPr lang="vi-VN" i="1">
                <a:latin typeface="Arial"/>
              </a:rPr>
              <a:t> </a:t>
            </a:r>
            <a:r>
              <a:rPr lang="vi-VN" i="1" err="1">
                <a:latin typeface="Arial"/>
              </a:rPr>
              <a:t>Interventional</a:t>
            </a:r>
            <a:r>
              <a:rPr lang="vi-VN" i="1">
                <a:latin typeface="Arial"/>
              </a:rPr>
              <a:t> </a:t>
            </a:r>
            <a:r>
              <a:rPr lang="vi-VN" i="1" err="1">
                <a:latin typeface="Arial"/>
              </a:rPr>
              <a:t>Radiologic</a:t>
            </a:r>
            <a:r>
              <a:rPr lang="vi-VN" i="1">
                <a:latin typeface="Arial"/>
              </a:rPr>
              <a:t> </a:t>
            </a:r>
            <a:r>
              <a:rPr lang="vi-VN" i="1" err="1">
                <a:latin typeface="Arial"/>
              </a:rPr>
              <a:t>Procedures</a:t>
            </a:r>
            <a:r>
              <a:rPr lang="vi-VN" i="1">
                <a:latin typeface="Arial"/>
              </a:rPr>
              <a:t>. 5th </a:t>
            </a:r>
            <a:r>
              <a:rPr lang="vi-VN" i="1" err="1">
                <a:latin typeface="Arial"/>
              </a:rPr>
              <a:t>ed</a:t>
            </a:r>
            <a:r>
              <a:rPr lang="vi-VN" i="1">
                <a:latin typeface="Arial"/>
              </a:rPr>
              <a:t>. </a:t>
            </a:r>
            <a:r>
              <a:rPr lang="vi-VN" i="1" err="1">
                <a:latin typeface="Arial"/>
              </a:rPr>
              <a:t>Wolters</a:t>
            </a:r>
            <a:r>
              <a:rPr lang="vi-VN" i="1">
                <a:latin typeface="Arial"/>
              </a:rPr>
              <a:t> </a:t>
            </a:r>
            <a:r>
              <a:rPr lang="vi-VN" i="1" err="1">
                <a:latin typeface="Arial"/>
              </a:rPr>
              <a:t>Kluwer</a:t>
            </a:r>
            <a:r>
              <a:rPr lang="vi-VN" i="1">
                <a:latin typeface="Arial"/>
              </a:rPr>
              <a:t>; 2016.</a:t>
            </a:r>
            <a:endParaRPr lang="vi-VN" i="1"/>
          </a:p>
        </p:txBody>
      </p:sp>
    </p:spTree>
    <p:extLst>
      <p:ext uri="{BB962C8B-B14F-4D97-AF65-F5344CB8AC3E}">
        <p14:creationId xmlns:p14="http://schemas.microsoft.com/office/powerpoint/2010/main" val="2875178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0F9222E-B9E8-6837-72E5-5798FC1FF75B}"/>
              </a:ext>
            </a:extLst>
          </p:cNvPr>
          <p:cNvSpPr>
            <a:spLocks noGrp="1"/>
          </p:cNvSpPr>
          <p:nvPr>
            <p:ph type="title" idx="4294967295"/>
          </p:nvPr>
        </p:nvSpPr>
        <p:spPr>
          <a:xfrm>
            <a:off x="0" y="240"/>
            <a:ext cx="12196971" cy="1727021"/>
          </a:xfrm>
          <a:solidFill>
            <a:schemeClr val="accent1">
              <a:lumMod val="20000"/>
              <a:lumOff val="80000"/>
            </a:schemeClr>
          </a:solidFill>
        </p:spPr>
        <p:txBody>
          <a:bodyPr/>
          <a:lstStyle/>
          <a:p>
            <a:pPr algn="ctr"/>
            <a:r>
              <a:rPr lang="vi-VN" sz="6000" b="1">
                <a:latin typeface="Arial"/>
                <a:cs typeface="Arial"/>
              </a:rPr>
              <a:t>CASE</a:t>
            </a:r>
            <a:endParaRPr lang="vi-VN"/>
          </a:p>
        </p:txBody>
      </p:sp>
      <p:sp>
        <p:nvSpPr>
          <p:cNvPr id="3" name="Chỗ dành sẵn cho Nội dung 2">
            <a:extLst>
              <a:ext uri="{FF2B5EF4-FFF2-40B4-BE49-F238E27FC236}">
                <a16:creationId xmlns:a16="http://schemas.microsoft.com/office/drawing/2014/main" id="{D610D4D2-ED57-3F0C-4631-AD299999BBB1}"/>
              </a:ext>
            </a:extLst>
          </p:cNvPr>
          <p:cNvSpPr>
            <a:spLocks noGrp="1"/>
          </p:cNvSpPr>
          <p:nvPr>
            <p:ph sz="half" idx="4294967295"/>
          </p:nvPr>
        </p:nvSpPr>
        <p:spPr>
          <a:xfrm>
            <a:off x="1" y="1723337"/>
            <a:ext cx="12189873" cy="3073400"/>
          </a:xfrm>
          <a:ln>
            <a:solidFill>
              <a:schemeClr val="accent1"/>
            </a:solidFill>
          </a:ln>
        </p:spPr>
        <p:txBody>
          <a:bodyPr lIns="109728" tIns="109728" rIns="109728" bIns="91440" anchor="t"/>
          <a:lstStyle/>
          <a:p>
            <a:pPr marL="342900" indent="-342900">
              <a:lnSpc>
                <a:spcPct val="150000"/>
              </a:lnSpc>
              <a:buFont typeface="Arial" panose="020B0604020202020204" pitchFamily="34" charset="0"/>
              <a:buChar char="•"/>
            </a:pPr>
            <a:endParaRPr lang="vi-VN">
              <a:latin typeface="Arial" panose="020B0604020202020204" pitchFamily="34" charset="0"/>
              <a:ea typeface="Calibri"/>
              <a:cs typeface="Arial" panose="020B0604020202020204" pitchFamily="34" charset="0"/>
            </a:endParaRPr>
          </a:p>
          <a:p>
            <a:pPr marL="342900" indent="-342900">
              <a:lnSpc>
                <a:spcPct val="150000"/>
              </a:lnSpc>
              <a:buFont typeface="Arial" panose="020B0604020202020204" pitchFamily="34" charset="0"/>
              <a:buChar char="•"/>
            </a:pPr>
            <a:endParaRPr lang="vi-VN">
              <a:latin typeface="Arial" panose="020B0604020202020204" pitchFamily="34" charset="0"/>
              <a:ea typeface="Calibri"/>
              <a:cs typeface="Arial" panose="020B0604020202020204" pitchFamily="34" charset="0"/>
            </a:endParaRPr>
          </a:p>
        </p:txBody>
      </p:sp>
      <p:sp>
        <p:nvSpPr>
          <p:cNvPr id="5" name="TextBox 4">
            <a:extLst>
              <a:ext uri="{FF2B5EF4-FFF2-40B4-BE49-F238E27FC236}">
                <a16:creationId xmlns:a16="http://schemas.microsoft.com/office/drawing/2014/main" id="{72A2C873-3F92-2BD1-F592-A195ECA1787B}"/>
              </a:ext>
            </a:extLst>
          </p:cNvPr>
          <p:cNvSpPr txBox="1"/>
          <p:nvPr/>
        </p:nvSpPr>
        <p:spPr>
          <a:xfrm>
            <a:off x="914400" y="5960852"/>
            <a:ext cx="118296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ea typeface="Calibri"/>
              <a:cs typeface="Calibri"/>
            </a:endParaRPr>
          </a:p>
        </p:txBody>
      </p:sp>
      <p:sp>
        <p:nvSpPr>
          <p:cNvPr id="6" name="TextBox 5">
            <a:extLst>
              <a:ext uri="{FF2B5EF4-FFF2-40B4-BE49-F238E27FC236}">
                <a16:creationId xmlns:a16="http://schemas.microsoft.com/office/drawing/2014/main" id="{A5F6CD94-F0E3-DB09-1B19-18C525A8A3C5}"/>
              </a:ext>
            </a:extLst>
          </p:cNvPr>
          <p:cNvSpPr txBox="1"/>
          <p:nvPr/>
        </p:nvSpPr>
        <p:spPr>
          <a:xfrm>
            <a:off x="95250" y="5119687"/>
            <a:ext cx="107632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b="1">
              <a:latin typeface="Arial"/>
              <a:cs typeface="Calibri"/>
            </a:endParaRPr>
          </a:p>
        </p:txBody>
      </p:sp>
      <p:sp>
        <p:nvSpPr>
          <p:cNvPr id="8" name="Hộp Văn bản 7">
            <a:extLst>
              <a:ext uri="{FF2B5EF4-FFF2-40B4-BE49-F238E27FC236}">
                <a16:creationId xmlns:a16="http://schemas.microsoft.com/office/drawing/2014/main" id="{2BEEE225-320A-AD80-842A-3E35E06787F9}"/>
              </a:ext>
            </a:extLst>
          </p:cNvPr>
          <p:cNvSpPr txBox="1"/>
          <p:nvPr/>
        </p:nvSpPr>
        <p:spPr>
          <a:xfrm>
            <a:off x="2524665" y="1877682"/>
            <a:ext cx="5949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hlinkClick r:id="rId2"/>
              </a:rPr>
              <a:t>Radiology Quiz 14292 | Radiopaedia.org</a:t>
            </a:r>
            <a:endParaRPr lang="en-US" sz="2400">
              <a:ea typeface="Calibri"/>
              <a:cs typeface="Calibri"/>
            </a:endParaRPr>
          </a:p>
        </p:txBody>
      </p:sp>
    </p:spTree>
    <p:extLst>
      <p:ext uri="{BB962C8B-B14F-4D97-AF65-F5344CB8AC3E}">
        <p14:creationId xmlns:p14="http://schemas.microsoft.com/office/powerpoint/2010/main" val="12766622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16EFF61-D327-8AF3-5AF9-BAEC8ABA1C40}"/>
              </a:ext>
            </a:extLst>
          </p:cNvPr>
          <p:cNvSpPr>
            <a:spLocks noGrp="1"/>
          </p:cNvSpPr>
          <p:nvPr>
            <p:ph type="title" idx="4294967295"/>
          </p:nvPr>
        </p:nvSpPr>
        <p:spPr>
          <a:xfrm>
            <a:off x="-14377" y="240"/>
            <a:ext cx="12211348" cy="1755775"/>
          </a:xfrm>
          <a:solidFill>
            <a:schemeClr val="accent1">
              <a:lumMod val="20000"/>
              <a:lumOff val="80000"/>
            </a:schemeClr>
          </a:solidFill>
        </p:spPr>
        <p:txBody>
          <a:bodyPr/>
          <a:lstStyle/>
          <a:p>
            <a:pPr algn="ctr"/>
            <a:r>
              <a:rPr lang="vi-VN" sz="6000" b="1">
                <a:latin typeface="Arial"/>
                <a:cs typeface="Arial"/>
              </a:rPr>
              <a:t>BRTO</a:t>
            </a:r>
            <a:br>
              <a:rPr lang="vi-VN" sz="6000" b="1">
                <a:latin typeface="Arial" panose="020B0604020202020204" pitchFamily="34" charset="0"/>
                <a:cs typeface="Arial" panose="020B0604020202020204" pitchFamily="34" charset="0"/>
              </a:rPr>
            </a:br>
            <a:r>
              <a:rPr lang="vi-VN" sz="3300" b="1" i="1">
                <a:latin typeface="Arial"/>
                <a:ea typeface="+mn-lt"/>
                <a:cs typeface="Arial"/>
              </a:rPr>
              <a:t>(</a:t>
            </a:r>
            <a:r>
              <a:rPr lang="vi-VN" sz="3300" b="1" i="1" err="1">
                <a:latin typeface="Arial"/>
                <a:ea typeface="+mn-lt"/>
                <a:cs typeface="Arial"/>
              </a:rPr>
              <a:t>Balloon-occluded</a:t>
            </a:r>
            <a:r>
              <a:rPr lang="vi-VN" sz="3300" b="1" i="1">
                <a:latin typeface="Arial"/>
                <a:ea typeface="+mn-lt"/>
                <a:cs typeface="Arial"/>
              </a:rPr>
              <a:t> </a:t>
            </a:r>
            <a:r>
              <a:rPr lang="vi-VN" sz="3300" b="1" i="1" err="1">
                <a:latin typeface="Arial"/>
                <a:ea typeface="+mn-lt"/>
                <a:cs typeface="Arial"/>
              </a:rPr>
              <a:t>retrograde</a:t>
            </a:r>
            <a:r>
              <a:rPr lang="vi-VN" sz="3300" b="1" i="1">
                <a:latin typeface="Arial"/>
                <a:ea typeface="+mn-lt"/>
                <a:cs typeface="Arial"/>
              </a:rPr>
              <a:t> </a:t>
            </a:r>
            <a:r>
              <a:rPr lang="vi-VN" sz="3300" b="1" i="1" err="1">
                <a:latin typeface="Arial"/>
                <a:ea typeface="+mn-lt"/>
                <a:cs typeface="Arial"/>
              </a:rPr>
              <a:t>transvenous</a:t>
            </a:r>
            <a:r>
              <a:rPr lang="vi-VN" sz="3300" b="1" i="1">
                <a:latin typeface="Arial"/>
                <a:ea typeface="+mn-lt"/>
                <a:cs typeface="Arial"/>
              </a:rPr>
              <a:t> </a:t>
            </a:r>
            <a:r>
              <a:rPr lang="vi-VN" sz="3300" b="1" i="1" err="1">
                <a:latin typeface="Arial"/>
                <a:ea typeface="+mn-lt"/>
                <a:cs typeface="Arial"/>
              </a:rPr>
              <a:t>obliteration</a:t>
            </a:r>
            <a:r>
              <a:rPr lang="vi-VN" sz="3300" b="1" i="1">
                <a:latin typeface="Arial"/>
                <a:ea typeface="+mn-lt"/>
                <a:cs typeface="Arial"/>
              </a:rPr>
              <a:t>)</a:t>
            </a:r>
            <a:endParaRPr lang="vi-VN" sz="3300" b="1" i="1">
              <a:latin typeface="Arial"/>
              <a:cs typeface="Arial"/>
            </a:endParaRPr>
          </a:p>
        </p:txBody>
      </p:sp>
      <p:sp>
        <p:nvSpPr>
          <p:cNvPr id="3" name="Chỗ dành sẵn cho Nội dung 2">
            <a:extLst>
              <a:ext uri="{FF2B5EF4-FFF2-40B4-BE49-F238E27FC236}">
                <a16:creationId xmlns:a16="http://schemas.microsoft.com/office/drawing/2014/main" id="{1E9DF18D-E32B-EB61-1EA3-B896EF4E8D6D}"/>
              </a:ext>
            </a:extLst>
          </p:cNvPr>
          <p:cNvSpPr>
            <a:spLocks noGrp="1"/>
          </p:cNvSpPr>
          <p:nvPr>
            <p:ph sz="half" idx="4294967295"/>
          </p:nvPr>
        </p:nvSpPr>
        <p:spPr>
          <a:xfrm>
            <a:off x="891396" y="2039639"/>
            <a:ext cx="10392704" cy="3073400"/>
          </a:xfrm>
          <a:ln>
            <a:solidFill>
              <a:schemeClr val="accent1"/>
            </a:solidFill>
          </a:ln>
        </p:spPr>
        <p:txBody>
          <a:bodyPr lIns="109728" tIns="109728" rIns="109728" bIns="91440" anchor="t"/>
          <a:lstStyle/>
          <a:p>
            <a:pPr marL="342900" indent="-342900">
              <a:lnSpc>
                <a:spcPct val="150000"/>
              </a:lnSpc>
              <a:buFont typeface="Arial" panose="020B0604020202020204" pitchFamily="34" charset="0"/>
              <a:buChar char="•"/>
            </a:pPr>
            <a:r>
              <a:rPr lang="vi-VN">
                <a:latin typeface="Arial"/>
                <a:cs typeface="Arial"/>
              </a:rPr>
              <a:t>BRTO: </a:t>
            </a:r>
            <a:r>
              <a:rPr lang="vi-VN">
                <a:latin typeface="Arial"/>
                <a:ea typeface="+mn-lt"/>
                <a:cs typeface="Arial"/>
              </a:rPr>
              <a:t> </a:t>
            </a:r>
            <a:r>
              <a:rPr lang="vi-VN" err="1">
                <a:latin typeface="Arial"/>
                <a:ea typeface="+mn-lt"/>
                <a:cs typeface="Arial"/>
              </a:rPr>
              <a:t>Balloon-occluded</a:t>
            </a:r>
            <a:r>
              <a:rPr lang="vi-VN">
                <a:latin typeface="Arial"/>
                <a:ea typeface="+mn-lt"/>
                <a:cs typeface="Arial"/>
              </a:rPr>
              <a:t> </a:t>
            </a:r>
            <a:r>
              <a:rPr lang="vi-VN" err="1">
                <a:latin typeface="Arial"/>
                <a:ea typeface="+mn-lt"/>
                <a:cs typeface="Arial"/>
              </a:rPr>
              <a:t>retrograde</a:t>
            </a:r>
            <a:r>
              <a:rPr lang="vi-VN">
                <a:latin typeface="Arial"/>
                <a:ea typeface="+mn-lt"/>
                <a:cs typeface="Arial"/>
              </a:rPr>
              <a:t> </a:t>
            </a:r>
            <a:r>
              <a:rPr lang="vi-VN" err="1">
                <a:latin typeface="Arial"/>
                <a:ea typeface="+mn-lt"/>
                <a:cs typeface="Arial"/>
              </a:rPr>
              <a:t>transvenous</a:t>
            </a:r>
            <a:r>
              <a:rPr lang="vi-VN">
                <a:latin typeface="Arial"/>
                <a:ea typeface="+mn-lt"/>
                <a:cs typeface="Arial"/>
              </a:rPr>
              <a:t> </a:t>
            </a:r>
            <a:r>
              <a:rPr lang="vi-VN" err="1">
                <a:latin typeface="Arial"/>
                <a:ea typeface="+mn-lt"/>
                <a:cs typeface="Arial"/>
              </a:rPr>
              <a:t>obliteration</a:t>
            </a:r>
            <a:endParaRPr lang="vi-VN">
              <a:latin typeface="Arial"/>
              <a:ea typeface="+mn-lt"/>
              <a:cs typeface="Arial"/>
            </a:endParaRPr>
          </a:p>
          <a:p>
            <a:pPr marL="342900" indent="-342900">
              <a:lnSpc>
                <a:spcPct val="150000"/>
              </a:lnSpc>
              <a:buFont typeface="Arial" panose="020B0604020202020204" pitchFamily="34" charset="0"/>
              <a:buChar char="•"/>
            </a:pPr>
            <a:r>
              <a:rPr lang="vi-VN">
                <a:latin typeface="Arial"/>
                <a:cs typeface="Arial"/>
              </a:rPr>
              <a:t>Nút TM ngược dòng bằng bóng chèn</a:t>
            </a:r>
          </a:p>
          <a:p>
            <a:pPr marL="342900" indent="-342900">
              <a:lnSpc>
                <a:spcPct val="150000"/>
              </a:lnSpc>
              <a:buFont typeface="Arial" panose="020B0604020202020204" pitchFamily="34" charset="0"/>
              <a:buChar char="•"/>
            </a:pPr>
            <a:r>
              <a:rPr lang="vi-VN">
                <a:latin typeface="Arial"/>
                <a:cs typeface="Arial"/>
              </a:rPr>
              <a:t>Sử dụng trong điều trị dãn TM dạ dày</a:t>
            </a:r>
          </a:p>
          <a:p>
            <a:pPr marL="342900" indent="-342900">
              <a:lnSpc>
                <a:spcPct val="150000"/>
              </a:lnSpc>
              <a:buFont typeface="Arial" panose="020B0604020202020204" pitchFamily="34" charset="0"/>
              <a:buChar char="•"/>
            </a:pPr>
            <a:endParaRPr lang="vi-VN">
              <a:latin typeface="Arial" panose="020B0604020202020204" pitchFamily="34" charset="0"/>
              <a:cs typeface="Arial" panose="020B0604020202020204" pitchFamily="34" charset="0"/>
            </a:endParaRPr>
          </a:p>
          <a:p>
            <a:pPr marL="342900" indent="-342900">
              <a:lnSpc>
                <a:spcPct val="113999"/>
              </a:lnSpc>
            </a:pPr>
            <a:endParaRPr lang="vi-V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8766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21793661-38B3-F182-0DBC-07ECC417FA47}"/>
              </a:ext>
            </a:extLst>
          </p:cNvPr>
          <p:cNvSpPr>
            <a:spLocks noGrp="1"/>
          </p:cNvSpPr>
          <p:nvPr>
            <p:ph sz="half" idx="4294967295"/>
          </p:nvPr>
        </p:nvSpPr>
        <p:spPr>
          <a:xfrm>
            <a:off x="776378" y="946959"/>
            <a:ext cx="5418138" cy="3950418"/>
          </a:xfrm>
          <a:ln>
            <a:solidFill>
              <a:schemeClr val="accent1"/>
            </a:solidFill>
          </a:ln>
        </p:spPr>
        <p:txBody>
          <a:bodyPr lIns="109728" tIns="109728" rIns="109728" bIns="91440" anchor="t">
            <a:normAutofit/>
          </a:bodyPr>
          <a:lstStyle/>
          <a:p>
            <a:pPr marL="0" indent="0" algn="ctr">
              <a:lnSpc>
                <a:spcPct val="150000"/>
              </a:lnSpc>
              <a:buNone/>
            </a:pPr>
            <a:r>
              <a:rPr lang="vi-VN" b="1">
                <a:latin typeface="Arial"/>
                <a:cs typeface="Arial"/>
              </a:rPr>
              <a:t>CHỈ ĐỊNH</a:t>
            </a:r>
            <a:endParaRPr lang="en-US" b="1">
              <a:cs typeface="Calibri" panose="020F0502020204030204"/>
            </a:endParaRPr>
          </a:p>
          <a:p>
            <a:pPr marL="342900" indent="-342900">
              <a:lnSpc>
                <a:spcPct val="150000"/>
              </a:lnSpc>
              <a:buFont typeface="Arial" panose="020B0604020202020204" pitchFamily="34" charset="0"/>
              <a:buChar char="•"/>
            </a:pPr>
            <a:r>
              <a:rPr lang="vi-VN">
                <a:latin typeface="Arial"/>
                <a:cs typeface="Arial"/>
              </a:rPr>
              <a:t>XH do dãn TM dạ dày</a:t>
            </a:r>
          </a:p>
          <a:p>
            <a:pPr marL="342900" indent="-342900">
              <a:lnSpc>
                <a:spcPct val="150000"/>
              </a:lnSpc>
              <a:buFont typeface="Arial" panose="020B0604020202020204" pitchFamily="34" charset="0"/>
              <a:buChar char="•"/>
            </a:pPr>
            <a:r>
              <a:rPr lang="vi-VN">
                <a:latin typeface="Arial"/>
                <a:cs typeface="Arial"/>
              </a:rPr>
              <a:t>XH của "</a:t>
            </a:r>
            <a:r>
              <a:rPr lang="vi-VN" err="1">
                <a:latin typeface="Arial"/>
                <a:cs typeface="Arial"/>
              </a:rPr>
              <a:t>ectopic</a:t>
            </a:r>
            <a:r>
              <a:rPr lang="vi-VN">
                <a:latin typeface="Arial"/>
                <a:cs typeface="Arial"/>
              </a:rPr>
              <a:t> </a:t>
            </a:r>
            <a:r>
              <a:rPr lang="vi-VN" err="1">
                <a:latin typeface="Arial"/>
                <a:cs typeface="Arial"/>
              </a:rPr>
              <a:t>varices</a:t>
            </a:r>
            <a:r>
              <a:rPr lang="vi-VN">
                <a:latin typeface="Arial"/>
                <a:cs typeface="Arial"/>
              </a:rPr>
              <a:t>"</a:t>
            </a:r>
          </a:p>
          <a:p>
            <a:pPr marL="342900" indent="-342900">
              <a:lnSpc>
                <a:spcPct val="150000"/>
              </a:lnSpc>
              <a:buFont typeface="Arial" panose="020B0604020202020204" pitchFamily="34" charset="0"/>
              <a:buChar char="•"/>
            </a:pPr>
            <a:r>
              <a:rPr lang="vi-VN">
                <a:latin typeface="Arial"/>
                <a:cs typeface="Arial"/>
              </a:rPr>
              <a:t>Bệnh não gan kháng trị</a:t>
            </a:r>
          </a:p>
          <a:p>
            <a:pPr marL="342900" indent="-342900">
              <a:lnSpc>
                <a:spcPct val="113999"/>
              </a:lnSpc>
              <a:buFont typeface="Arial" panose="020B0604020202020204" pitchFamily="34" charset="0"/>
              <a:buChar char="•"/>
            </a:pPr>
            <a:endParaRPr lang="vi-VN">
              <a:latin typeface="Arial" panose="020B0604020202020204" pitchFamily="34" charset="0"/>
              <a:cs typeface="Arial" panose="020B0604020202020204" pitchFamily="34" charset="0"/>
            </a:endParaRPr>
          </a:p>
          <a:p>
            <a:pPr marL="342900" indent="-342900">
              <a:lnSpc>
                <a:spcPct val="113999"/>
              </a:lnSpc>
              <a:buFont typeface="Arial" panose="020B0604020202020204" pitchFamily="34" charset="0"/>
              <a:buChar char="•"/>
            </a:pPr>
            <a:endParaRPr lang="vi-VN">
              <a:latin typeface="Arial" panose="020B0604020202020204" pitchFamily="34" charset="0"/>
              <a:cs typeface="Arial" panose="020B0604020202020204" pitchFamily="34" charset="0"/>
            </a:endParaRPr>
          </a:p>
          <a:p>
            <a:pPr marL="342900" indent="-342900">
              <a:lnSpc>
                <a:spcPct val="113999"/>
              </a:lnSpc>
              <a:buFont typeface="Arial" panose="020B0604020202020204" pitchFamily="34" charset="0"/>
              <a:buChar char="•"/>
            </a:pPr>
            <a:endParaRPr lang="vi-VN">
              <a:latin typeface="Arial" panose="020B0604020202020204" pitchFamily="34" charset="0"/>
              <a:cs typeface="Arial" panose="020B0604020202020204" pitchFamily="34" charset="0"/>
            </a:endParaRPr>
          </a:p>
          <a:p>
            <a:pPr marL="342900" indent="-342900">
              <a:lnSpc>
                <a:spcPct val="113999"/>
              </a:lnSpc>
              <a:buFont typeface="Arial" panose="020B0604020202020204" pitchFamily="34" charset="0"/>
              <a:buChar char="•"/>
            </a:pPr>
            <a:endParaRPr lang="vi-VN">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334E70E-2273-7310-527C-C5388B55F777}"/>
              </a:ext>
            </a:extLst>
          </p:cNvPr>
          <p:cNvSpPr txBox="1"/>
          <p:nvPr/>
        </p:nvSpPr>
        <p:spPr>
          <a:xfrm>
            <a:off x="6691312" y="833437"/>
            <a:ext cx="4500562" cy="4760278"/>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b="1">
                <a:latin typeface="Arial"/>
                <a:cs typeface="Arial"/>
              </a:rPr>
              <a:t>CHỐNG CHỈ ĐỊNH</a:t>
            </a:r>
            <a:endParaRPr lang="en-US"/>
          </a:p>
          <a:p>
            <a:pPr marL="342900" indent="-342900">
              <a:lnSpc>
                <a:spcPct val="150000"/>
              </a:lnSpc>
              <a:spcBef>
                <a:spcPts val="1000"/>
              </a:spcBef>
              <a:buFont typeface="Arial,Sans-Serif"/>
              <a:buChar char="•"/>
            </a:pPr>
            <a:r>
              <a:rPr lang="vi-VN" sz="2800">
                <a:latin typeface="Arial"/>
                <a:cs typeface="Arial"/>
              </a:rPr>
              <a:t>Rối loạn đông máu</a:t>
            </a:r>
            <a:endParaRPr lang="vi-VN" sz="2800">
              <a:latin typeface="Arial"/>
              <a:ea typeface="+mn-lt"/>
              <a:cs typeface="Arial"/>
            </a:endParaRPr>
          </a:p>
          <a:p>
            <a:pPr marL="342900" indent="-342900">
              <a:lnSpc>
                <a:spcPct val="150000"/>
              </a:lnSpc>
              <a:spcBef>
                <a:spcPts val="1000"/>
              </a:spcBef>
              <a:buFont typeface="Arial,Sans-Serif"/>
              <a:buChar char="•"/>
            </a:pPr>
            <a:r>
              <a:rPr lang="vi-VN" sz="2800">
                <a:latin typeface="Arial"/>
                <a:cs typeface="Arial"/>
              </a:rPr>
              <a:t>Báng bụng kháng trị</a:t>
            </a:r>
            <a:endParaRPr lang="en-US" sz="2800">
              <a:ea typeface="+mn-lt"/>
              <a:cs typeface="+mn-lt"/>
            </a:endParaRPr>
          </a:p>
          <a:p>
            <a:pPr marL="342900" indent="-342900">
              <a:lnSpc>
                <a:spcPct val="150000"/>
              </a:lnSpc>
              <a:spcBef>
                <a:spcPts val="1000"/>
              </a:spcBef>
              <a:buFont typeface="Arial,Sans-Serif"/>
              <a:buChar char="•"/>
            </a:pPr>
            <a:r>
              <a:rPr lang="vi-VN" sz="2800">
                <a:latin typeface="Arial"/>
                <a:cs typeface="Arial"/>
              </a:rPr>
              <a:t>Rối loạn CN gan nặng</a:t>
            </a:r>
            <a:endParaRPr lang="en-US" sz="2800">
              <a:ea typeface="+mn-lt"/>
              <a:cs typeface="+mn-lt"/>
            </a:endParaRPr>
          </a:p>
          <a:p>
            <a:pPr marL="342900" indent="-342900">
              <a:lnSpc>
                <a:spcPct val="150000"/>
              </a:lnSpc>
              <a:spcBef>
                <a:spcPts val="1000"/>
              </a:spcBef>
              <a:buFont typeface="Arial,Sans-Serif"/>
              <a:buChar char="•"/>
            </a:pPr>
            <a:r>
              <a:rPr lang="vi-VN" sz="2800">
                <a:latin typeface="Arial"/>
                <a:cs typeface="Arial"/>
              </a:rPr>
              <a:t>Có nguy cơ cao của dãn TM TQ</a:t>
            </a:r>
            <a:endParaRPr lang="vi-VN" sz="2800">
              <a:cs typeface="Arial" panose="020B0604020202020204" pitchFamily="34" charset="0"/>
            </a:endParaRPr>
          </a:p>
          <a:p>
            <a:endParaRPr lang="en-US">
              <a:latin typeface="Arial"/>
              <a:cs typeface="Arial"/>
            </a:endParaRPr>
          </a:p>
        </p:txBody>
      </p:sp>
    </p:spTree>
    <p:extLst>
      <p:ext uri="{BB962C8B-B14F-4D97-AF65-F5344CB8AC3E}">
        <p14:creationId xmlns:p14="http://schemas.microsoft.com/office/powerpoint/2010/main" val="2032562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D4211454-5DCF-79A3-3778-202856FBF424}"/>
              </a:ext>
            </a:extLst>
          </p:cNvPr>
          <p:cNvSpPr>
            <a:spLocks noGrp="1"/>
          </p:cNvSpPr>
          <p:nvPr/>
        </p:nvSpPr>
        <p:spPr>
          <a:xfrm>
            <a:off x="611996" y="173277"/>
            <a:ext cx="10600732" cy="1755263"/>
          </a:xfrm>
          <a:prstGeom prst="rect">
            <a:avLst/>
          </a:prstGeom>
          <a:solidFill>
            <a:schemeClr val="accent1">
              <a:lumMod val="20000"/>
              <a:lumOff val="80000"/>
            </a:schemeClr>
          </a:solidFill>
        </p:spPr>
        <p:txBody>
          <a:bodyPr lIns="109728" tIns="109728" rIns="109728" bIns="91440" anchor="ctr"/>
          <a:lstStyle>
            <a:lvl1pPr algn="l" defTabSz="914400" rtl="0" eaLnBrk="1" latinLnBrk="0" hangingPunct="1">
              <a:lnSpc>
                <a:spcPct val="110000"/>
              </a:lnSpc>
              <a:spcBef>
                <a:spcPct val="0"/>
              </a:spcBef>
              <a:buNone/>
              <a:defRPr sz="6600" kern="1200">
                <a:solidFill>
                  <a:schemeClr val="tx1"/>
                </a:solidFill>
                <a:latin typeface="+mj-lt"/>
                <a:ea typeface="+mj-ea"/>
                <a:cs typeface="+mj-cs"/>
              </a:defRPr>
            </a:lvl1pPr>
          </a:lstStyle>
          <a:p>
            <a:pPr algn="ctr"/>
            <a:r>
              <a:rPr lang="vi-VN" sz="6000" b="1">
                <a:latin typeface="Arial"/>
                <a:cs typeface="Arial"/>
              </a:rPr>
              <a:t>KỸ THUẬT</a:t>
            </a:r>
            <a:endParaRPr lang="vi-VN" sz="6000">
              <a:latin typeface="Arial"/>
              <a:cs typeface="Arial"/>
            </a:endParaRPr>
          </a:p>
        </p:txBody>
      </p:sp>
      <p:sp>
        <p:nvSpPr>
          <p:cNvPr id="7" name="Chỗ dành sẵn cho Nội dung 2">
            <a:extLst>
              <a:ext uri="{FF2B5EF4-FFF2-40B4-BE49-F238E27FC236}">
                <a16:creationId xmlns:a16="http://schemas.microsoft.com/office/drawing/2014/main" id="{91DA110B-B66F-FC44-2B6F-04AD073AB0D6}"/>
              </a:ext>
            </a:extLst>
          </p:cNvPr>
          <p:cNvSpPr txBox="1">
            <a:spLocks/>
          </p:cNvSpPr>
          <p:nvPr/>
        </p:nvSpPr>
        <p:spPr>
          <a:xfrm>
            <a:off x="885167" y="1392226"/>
            <a:ext cx="11155117" cy="3073831"/>
          </a:xfrm>
          <a:prstGeom prst="rect">
            <a:avLst/>
          </a:prstGeom>
        </p:spPr>
        <p:txBody>
          <a:bodyPr lIns="109728" tIns="109728" rIns="109728" bIns="91440" anchor="t"/>
          <a:lst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vi-VN">
                <a:ea typeface="+mn-lt"/>
                <a:cs typeface="+mn-lt"/>
                <a:hlinkClick r:id="rId2"/>
              </a:rPr>
              <a:t>(4) Balloon Retrograde Transvenous Occlusion (BRTO) - YouTube</a:t>
            </a:r>
            <a:endParaRPr lang="vi-VN"/>
          </a:p>
        </p:txBody>
      </p:sp>
      <p:pic>
        <p:nvPicPr>
          <p:cNvPr id="8" name="Hình ảnh 8">
            <a:extLst>
              <a:ext uri="{FF2B5EF4-FFF2-40B4-BE49-F238E27FC236}">
                <a16:creationId xmlns:a16="http://schemas.microsoft.com/office/drawing/2014/main" id="{8790F815-A13E-4490-0A95-B9DFC435DE73}"/>
              </a:ext>
            </a:extLst>
          </p:cNvPr>
          <p:cNvPicPr>
            <a:picLocks noChangeAspect="1"/>
          </p:cNvPicPr>
          <p:nvPr/>
        </p:nvPicPr>
        <p:blipFill>
          <a:blip r:embed="rId3"/>
          <a:stretch>
            <a:fillRect/>
          </a:stretch>
        </p:blipFill>
        <p:spPr>
          <a:xfrm>
            <a:off x="2495910" y="2309211"/>
            <a:ext cx="5704935" cy="4338672"/>
          </a:xfrm>
          <a:prstGeom prst="rect">
            <a:avLst/>
          </a:prstGeom>
        </p:spPr>
      </p:pic>
    </p:spTree>
    <p:extLst>
      <p:ext uri="{BB962C8B-B14F-4D97-AF65-F5344CB8AC3E}">
        <p14:creationId xmlns:p14="http://schemas.microsoft.com/office/powerpoint/2010/main" val="27784348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DE9CD35-7B38-199A-EBA2-8B20F40F47DB}"/>
              </a:ext>
            </a:extLst>
          </p:cNvPr>
          <p:cNvSpPr>
            <a:spLocks noGrp="1"/>
          </p:cNvSpPr>
          <p:nvPr>
            <p:ph sz="half" idx="4294967295"/>
          </p:nvPr>
        </p:nvSpPr>
        <p:spPr>
          <a:xfrm>
            <a:off x="618226" y="1924619"/>
            <a:ext cx="10593986" cy="3073400"/>
          </a:xfrm>
          <a:solidFill>
            <a:schemeClr val="accent6">
              <a:lumMod val="20000"/>
              <a:lumOff val="80000"/>
            </a:schemeClr>
          </a:solidFill>
        </p:spPr>
        <p:txBody>
          <a:bodyPr lIns="109728" tIns="109728" rIns="109728" bIns="91440" anchor="t"/>
          <a:lstStyle/>
          <a:p>
            <a:pPr marL="0" indent="0">
              <a:buNone/>
            </a:pPr>
            <a:endParaRPr lang="vi-VN" b="1">
              <a:latin typeface="Arial"/>
              <a:cs typeface="Arial"/>
            </a:endParaRPr>
          </a:p>
          <a:p>
            <a:pPr marL="342900" indent="-342900">
              <a:buFont typeface="Arial" panose="020B0604020202020204" pitchFamily="34" charset="0"/>
              <a:buChar char="•"/>
            </a:pPr>
            <a:r>
              <a:rPr lang="vi-VN">
                <a:latin typeface="Arial"/>
                <a:cs typeface="Arial"/>
              </a:rPr>
              <a:t>Thành công: 80-100%</a:t>
            </a:r>
          </a:p>
          <a:p>
            <a:pPr marL="342900" indent="-342900">
              <a:lnSpc>
                <a:spcPct val="113999"/>
              </a:lnSpc>
              <a:buFont typeface="Arial" panose="020B0604020202020204" pitchFamily="34" charset="0"/>
              <a:buChar char="•"/>
            </a:pPr>
            <a:r>
              <a:rPr lang="vi-VN">
                <a:latin typeface="Arial"/>
                <a:cs typeface="Arial"/>
              </a:rPr>
              <a:t>XH tái phát: 0-9%</a:t>
            </a:r>
          </a:p>
        </p:txBody>
      </p:sp>
      <p:sp>
        <p:nvSpPr>
          <p:cNvPr id="4" name="Chỗ dành sẵn cho Nội dung 3">
            <a:extLst>
              <a:ext uri="{FF2B5EF4-FFF2-40B4-BE49-F238E27FC236}">
                <a16:creationId xmlns:a16="http://schemas.microsoft.com/office/drawing/2014/main" id="{641A147B-516E-1429-CC6A-EE4011D3AE5E}"/>
              </a:ext>
            </a:extLst>
          </p:cNvPr>
          <p:cNvSpPr>
            <a:spLocks noGrp="1"/>
          </p:cNvSpPr>
          <p:nvPr>
            <p:ph sz="half" idx="4294967295"/>
          </p:nvPr>
        </p:nvSpPr>
        <p:spPr>
          <a:xfrm>
            <a:off x="1265207" y="6424732"/>
            <a:ext cx="11125559" cy="427967"/>
          </a:xfrm>
        </p:spPr>
        <p:txBody>
          <a:bodyPr lIns="109728" tIns="109728" rIns="109728" bIns="91440" anchor="t"/>
          <a:lstStyle/>
          <a:p>
            <a:pPr marL="0" indent="0">
              <a:buNone/>
            </a:pPr>
            <a:r>
              <a:rPr lang="vi-VN" sz="1000" i="1" err="1">
                <a:latin typeface="Arial"/>
                <a:ea typeface="+mn-lt"/>
                <a:cs typeface="Arial"/>
              </a:rPr>
              <a:t>Krishna</a:t>
            </a:r>
            <a:r>
              <a:rPr lang="vi-VN" sz="1000" i="1">
                <a:latin typeface="Arial"/>
                <a:ea typeface="+mn-lt"/>
                <a:cs typeface="Arial"/>
              </a:rPr>
              <a:t> </a:t>
            </a:r>
            <a:r>
              <a:rPr lang="vi-VN" sz="1000" i="1" err="1">
                <a:latin typeface="Arial"/>
                <a:ea typeface="+mn-lt"/>
                <a:cs typeface="Arial"/>
              </a:rPr>
              <a:t>Kandarpa</a:t>
            </a:r>
            <a:r>
              <a:rPr lang="vi-VN" sz="1000" i="1">
                <a:latin typeface="Arial"/>
                <a:ea typeface="+mn-lt"/>
                <a:cs typeface="Arial"/>
              </a:rPr>
              <a:t>, </a:t>
            </a:r>
            <a:r>
              <a:rPr lang="vi-VN" sz="1000" i="1" err="1">
                <a:latin typeface="Arial"/>
                <a:ea typeface="+mn-lt"/>
                <a:cs typeface="Arial"/>
              </a:rPr>
              <a:t>Lindsay</a:t>
            </a:r>
            <a:r>
              <a:rPr lang="vi-VN" sz="1000" i="1">
                <a:latin typeface="Arial"/>
                <a:ea typeface="+mn-lt"/>
                <a:cs typeface="Arial"/>
              </a:rPr>
              <a:t> </a:t>
            </a:r>
            <a:r>
              <a:rPr lang="vi-VN" sz="1000" i="1" err="1">
                <a:latin typeface="Arial"/>
                <a:ea typeface="+mn-lt"/>
                <a:cs typeface="Arial"/>
              </a:rPr>
              <a:t>Machan</a:t>
            </a:r>
            <a:r>
              <a:rPr lang="vi-VN" sz="1000" i="1">
                <a:latin typeface="Arial"/>
                <a:ea typeface="+mn-lt"/>
                <a:cs typeface="Arial"/>
              </a:rPr>
              <a:t> MD, </a:t>
            </a:r>
            <a:r>
              <a:rPr lang="vi-VN" sz="1000" i="1" err="1">
                <a:latin typeface="Arial"/>
                <a:ea typeface="+mn-lt"/>
                <a:cs typeface="Arial"/>
              </a:rPr>
              <a:t>Janette</a:t>
            </a:r>
            <a:r>
              <a:rPr lang="vi-VN" sz="1000" i="1">
                <a:latin typeface="Arial"/>
                <a:ea typeface="+mn-lt"/>
                <a:cs typeface="Arial"/>
              </a:rPr>
              <a:t> </a:t>
            </a:r>
            <a:r>
              <a:rPr lang="vi-VN" sz="1000" i="1" err="1">
                <a:latin typeface="Arial"/>
                <a:ea typeface="+mn-lt"/>
                <a:cs typeface="Arial"/>
              </a:rPr>
              <a:t>Durham</a:t>
            </a:r>
            <a:r>
              <a:rPr lang="vi-VN" sz="1000" i="1">
                <a:latin typeface="Arial"/>
                <a:ea typeface="+mn-lt"/>
                <a:cs typeface="Arial"/>
              </a:rPr>
              <a:t>, </a:t>
            </a:r>
            <a:r>
              <a:rPr lang="vi-VN" sz="1000" i="1" err="1">
                <a:latin typeface="Arial"/>
                <a:ea typeface="+mn-lt"/>
                <a:cs typeface="Arial"/>
              </a:rPr>
              <a:t>eds.Handbook</a:t>
            </a:r>
            <a:r>
              <a:rPr lang="vi-VN" sz="1000" i="1">
                <a:latin typeface="Arial"/>
                <a:ea typeface="+mn-lt"/>
                <a:cs typeface="Arial"/>
              </a:rPr>
              <a:t> </a:t>
            </a:r>
            <a:r>
              <a:rPr lang="vi-VN" sz="1000" i="1" err="1">
                <a:latin typeface="Arial"/>
                <a:ea typeface="+mn-lt"/>
                <a:cs typeface="Arial"/>
              </a:rPr>
              <a:t>of</a:t>
            </a:r>
            <a:r>
              <a:rPr lang="vi-VN" sz="1000" i="1">
                <a:latin typeface="Arial"/>
                <a:ea typeface="+mn-lt"/>
                <a:cs typeface="Arial"/>
              </a:rPr>
              <a:t> </a:t>
            </a:r>
            <a:r>
              <a:rPr lang="vi-VN" sz="1000" i="1" err="1">
                <a:latin typeface="Arial"/>
                <a:ea typeface="+mn-lt"/>
                <a:cs typeface="Arial"/>
              </a:rPr>
              <a:t>Interventional</a:t>
            </a:r>
            <a:r>
              <a:rPr lang="vi-VN" sz="1000" i="1">
                <a:latin typeface="Arial"/>
                <a:ea typeface="+mn-lt"/>
                <a:cs typeface="Arial"/>
              </a:rPr>
              <a:t> </a:t>
            </a:r>
            <a:r>
              <a:rPr lang="vi-VN" sz="1000" i="1" err="1">
                <a:latin typeface="Arial"/>
                <a:ea typeface="+mn-lt"/>
                <a:cs typeface="Arial"/>
              </a:rPr>
              <a:t>Radiologic</a:t>
            </a:r>
            <a:r>
              <a:rPr lang="vi-VN" sz="1000" i="1">
                <a:latin typeface="Arial"/>
                <a:ea typeface="+mn-lt"/>
                <a:cs typeface="Arial"/>
              </a:rPr>
              <a:t> </a:t>
            </a:r>
            <a:r>
              <a:rPr lang="vi-VN" sz="1000" i="1" err="1">
                <a:latin typeface="Arial"/>
                <a:ea typeface="+mn-lt"/>
                <a:cs typeface="Arial"/>
              </a:rPr>
              <a:t>Procedures</a:t>
            </a:r>
            <a:r>
              <a:rPr lang="vi-VN" sz="1000" i="1">
                <a:latin typeface="Arial"/>
                <a:ea typeface="+mn-lt"/>
                <a:cs typeface="Arial"/>
              </a:rPr>
              <a:t>. 5th </a:t>
            </a:r>
            <a:r>
              <a:rPr lang="vi-VN" sz="1000" i="1" err="1">
                <a:latin typeface="Arial"/>
                <a:ea typeface="+mn-lt"/>
                <a:cs typeface="Arial"/>
              </a:rPr>
              <a:t>ed</a:t>
            </a:r>
            <a:r>
              <a:rPr lang="vi-VN" sz="1000" i="1">
                <a:latin typeface="Arial"/>
                <a:ea typeface="+mn-lt"/>
                <a:cs typeface="Arial"/>
              </a:rPr>
              <a:t>. </a:t>
            </a:r>
            <a:r>
              <a:rPr lang="vi-VN" sz="1000" i="1" err="1">
                <a:latin typeface="Arial"/>
                <a:ea typeface="+mn-lt"/>
                <a:cs typeface="Arial"/>
              </a:rPr>
              <a:t>Wolters</a:t>
            </a:r>
            <a:r>
              <a:rPr lang="vi-VN" sz="1000" i="1">
                <a:latin typeface="Arial"/>
                <a:ea typeface="+mn-lt"/>
                <a:cs typeface="Arial"/>
              </a:rPr>
              <a:t> </a:t>
            </a:r>
            <a:r>
              <a:rPr lang="vi-VN" sz="1000" i="1" err="1">
                <a:latin typeface="Arial"/>
                <a:ea typeface="+mn-lt"/>
                <a:cs typeface="Arial"/>
              </a:rPr>
              <a:t>Kluwer</a:t>
            </a:r>
            <a:r>
              <a:rPr lang="vi-VN" sz="1000" i="1">
                <a:latin typeface="Arial"/>
                <a:ea typeface="+mn-lt"/>
                <a:cs typeface="Arial"/>
              </a:rPr>
              <a:t>; 2016.</a:t>
            </a:r>
            <a:endParaRPr lang="vi-VN" sz="1000" i="1">
              <a:latin typeface="Arial"/>
              <a:cs typeface="Arial"/>
            </a:endParaRPr>
          </a:p>
        </p:txBody>
      </p:sp>
      <p:sp>
        <p:nvSpPr>
          <p:cNvPr id="5" name="Tiêu đề 1">
            <a:extLst>
              <a:ext uri="{FF2B5EF4-FFF2-40B4-BE49-F238E27FC236}">
                <a16:creationId xmlns:a16="http://schemas.microsoft.com/office/drawing/2014/main" id="{D4211454-5DCF-79A3-3778-202856FBF424}"/>
              </a:ext>
            </a:extLst>
          </p:cNvPr>
          <p:cNvSpPr>
            <a:spLocks noGrp="1"/>
          </p:cNvSpPr>
          <p:nvPr/>
        </p:nvSpPr>
        <p:spPr>
          <a:xfrm>
            <a:off x="611996" y="173277"/>
            <a:ext cx="10600732" cy="1755263"/>
          </a:xfrm>
          <a:prstGeom prst="rect">
            <a:avLst/>
          </a:prstGeom>
          <a:solidFill>
            <a:schemeClr val="accent1">
              <a:lumMod val="20000"/>
              <a:lumOff val="80000"/>
            </a:schemeClr>
          </a:solidFill>
        </p:spPr>
        <p:txBody>
          <a:bodyPr lIns="109728" tIns="109728" rIns="109728" bIns="91440" anchor="ctr"/>
          <a:lstStyle>
            <a:lvl1pPr algn="l" defTabSz="914400" rtl="0" eaLnBrk="1" latinLnBrk="0" hangingPunct="1">
              <a:lnSpc>
                <a:spcPct val="110000"/>
              </a:lnSpc>
              <a:spcBef>
                <a:spcPct val="0"/>
              </a:spcBef>
              <a:buNone/>
              <a:defRPr sz="6600" kern="1200">
                <a:solidFill>
                  <a:schemeClr val="tx1"/>
                </a:solidFill>
                <a:latin typeface="+mj-lt"/>
                <a:ea typeface="+mj-ea"/>
                <a:cs typeface="+mj-cs"/>
              </a:defRPr>
            </a:lvl1pPr>
          </a:lstStyle>
          <a:p>
            <a:pPr algn="ctr"/>
            <a:r>
              <a:rPr lang="vi-VN" sz="6000" b="1">
                <a:latin typeface="Arial"/>
                <a:cs typeface="Arial"/>
              </a:rPr>
              <a:t>KẾT QUẢ</a:t>
            </a:r>
            <a:endParaRPr lang="vi-VN" sz="6000" b="1">
              <a:latin typeface="Arial" panose="020B0604020202020204" pitchFamily="34" charset="0"/>
              <a:cs typeface="Arial" panose="020B0604020202020204" pitchFamily="34" charset="0"/>
            </a:endParaRPr>
          </a:p>
        </p:txBody>
      </p:sp>
      <p:sp>
        <p:nvSpPr>
          <p:cNvPr id="7" name="Chỗ dành sẵn cho Nội dung 2">
            <a:extLst>
              <a:ext uri="{FF2B5EF4-FFF2-40B4-BE49-F238E27FC236}">
                <a16:creationId xmlns:a16="http://schemas.microsoft.com/office/drawing/2014/main" id="{91DA110B-B66F-FC44-2B6F-04AD073AB0D6}"/>
              </a:ext>
            </a:extLst>
          </p:cNvPr>
          <p:cNvSpPr txBox="1">
            <a:spLocks/>
          </p:cNvSpPr>
          <p:nvPr/>
        </p:nvSpPr>
        <p:spPr>
          <a:xfrm>
            <a:off x="885167" y="1392226"/>
            <a:ext cx="11155117" cy="3073831"/>
          </a:xfrm>
          <a:prstGeom prst="rect">
            <a:avLst/>
          </a:prstGeom>
        </p:spPr>
        <p:txBody>
          <a:bodyPr lIns="109728" tIns="109728" rIns="109728" bIns="91440" anchor="t"/>
          <a:lstStyle>
            <a:lvl1pPr marL="0" indent="0" algn="l" defTabSz="914400" rtl="0" eaLnBrk="1" latinLnBrk="0" hangingPunct="1">
              <a:lnSpc>
                <a:spcPct val="114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endParaRPr lang="vi-VN">
              <a:latin typeface="Arial"/>
              <a:cs typeface="Arial"/>
            </a:endParaRPr>
          </a:p>
        </p:txBody>
      </p:sp>
    </p:spTree>
    <p:extLst>
      <p:ext uri="{BB962C8B-B14F-4D97-AF65-F5344CB8AC3E}">
        <p14:creationId xmlns:p14="http://schemas.microsoft.com/office/powerpoint/2010/main" val="20265890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CD27937-A265-0C32-EFD5-B07D545EA847}"/>
              </a:ext>
            </a:extLst>
          </p:cNvPr>
          <p:cNvSpPr>
            <a:spLocks noGrp="1"/>
          </p:cNvSpPr>
          <p:nvPr>
            <p:ph type="title"/>
          </p:nvPr>
        </p:nvSpPr>
        <p:spPr>
          <a:xfrm>
            <a:off x="4314" y="5691"/>
            <a:ext cx="12183372" cy="1325563"/>
          </a:xfrm>
          <a:solidFill>
            <a:schemeClr val="accent1">
              <a:lumMod val="20000"/>
              <a:lumOff val="80000"/>
            </a:schemeClr>
          </a:solidFill>
        </p:spPr>
        <p:txBody>
          <a:bodyPr/>
          <a:lstStyle/>
          <a:p>
            <a:pPr algn="ctr"/>
            <a:r>
              <a:rPr lang="vi-VN" sz="6000" b="1">
                <a:latin typeface="Arial"/>
                <a:cs typeface="Arial"/>
              </a:rPr>
              <a:t>TIPS VS BRTO</a:t>
            </a:r>
          </a:p>
        </p:txBody>
      </p:sp>
      <p:pic>
        <p:nvPicPr>
          <p:cNvPr id="4" name="Hình ảnh 4" descr="Ảnh có chứa văn bản&#10;&#10;Mô tả được tự động tạo">
            <a:extLst>
              <a:ext uri="{FF2B5EF4-FFF2-40B4-BE49-F238E27FC236}">
                <a16:creationId xmlns:a16="http://schemas.microsoft.com/office/drawing/2014/main" id="{F9CD8D03-48A5-EB5B-D51F-D273D3A63ECE}"/>
              </a:ext>
            </a:extLst>
          </p:cNvPr>
          <p:cNvPicPr>
            <a:picLocks noGrp="1" noChangeAspect="1"/>
          </p:cNvPicPr>
          <p:nvPr>
            <p:ph idx="1"/>
          </p:nvPr>
        </p:nvPicPr>
        <p:blipFill>
          <a:blip r:embed="rId3"/>
          <a:stretch>
            <a:fillRect/>
          </a:stretch>
        </p:blipFill>
        <p:spPr>
          <a:xfrm>
            <a:off x="783214" y="1331408"/>
            <a:ext cx="10487025" cy="3238500"/>
          </a:xfrm>
        </p:spPr>
      </p:pic>
      <p:pic>
        <p:nvPicPr>
          <p:cNvPr id="5" name="Hình ảnh 5" descr="Ảnh có chứa văn bản&#10;&#10;Mô tả được tự động tạo">
            <a:extLst>
              <a:ext uri="{FF2B5EF4-FFF2-40B4-BE49-F238E27FC236}">
                <a16:creationId xmlns:a16="http://schemas.microsoft.com/office/drawing/2014/main" id="{1AFD22A4-070E-3A52-A48C-2774F187794C}"/>
              </a:ext>
            </a:extLst>
          </p:cNvPr>
          <p:cNvPicPr>
            <a:picLocks noChangeAspect="1"/>
          </p:cNvPicPr>
          <p:nvPr/>
        </p:nvPicPr>
        <p:blipFill>
          <a:blip r:embed="rId4"/>
          <a:stretch>
            <a:fillRect/>
          </a:stretch>
        </p:blipFill>
        <p:spPr>
          <a:xfrm>
            <a:off x="787400" y="4393164"/>
            <a:ext cx="10674927" cy="1893217"/>
          </a:xfrm>
          <a:prstGeom prst="rect">
            <a:avLst/>
          </a:prstGeom>
        </p:spPr>
      </p:pic>
    </p:spTree>
    <p:extLst>
      <p:ext uri="{BB962C8B-B14F-4D97-AF65-F5344CB8AC3E}">
        <p14:creationId xmlns:p14="http://schemas.microsoft.com/office/powerpoint/2010/main" val="24565748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0525-B9BF-5A87-6DD1-7688C54842E7}"/>
              </a:ext>
            </a:extLst>
          </p:cNvPr>
          <p:cNvSpPr>
            <a:spLocks noGrp="1"/>
          </p:cNvSpPr>
          <p:nvPr>
            <p:ph type="title" idx="4294967295"/>
          </p:nvPr>
        </p:nvSpPr>
        <p:spPr>
          <a:xfrm>
            <a:off x="57509" y="-488591"/>
            <a:ext cx="11147425" cy="1755775"/>
          </a:xfrm>
        </p:spPr>
        <p:txBody>
          <a:bodyPr/>
          <a:lstStyle/>
          <a:p>
            <a:pPr algn="ctr"/>
            <a:r>
              <a:rPr lang="en-US" b="1">
                <a:latin typeface="Arial"/>
                <a:cs typeface="Arial"/>
              </a:rPr>
              <a:t>TÀI LIỆU THAM KHẢO</a:t>
            </a:r>
            <a:endParaRPr lang="en-US">
              <a:latin typeface="Arial"/>
              <a:cs typeface="Arial"/>
            </a:endParaRPr>
          </a:p>
        </p:txBody>
      </p:sp>
      <p:sp>
        <p:nvSpPr>
          <p:cNvPr id="5" name="TextBox 4">
            <a:extLst>
              <a:ext uri="{FF2B5EF4-FFF2-40B4-BE49-F238E27FC236}">
                <a16:creationId xmlns:a16="http://schemas.microsoft.com/office/drawing/2014/main" id="{3E70EC6E-0DC8-EDA7-976E-67E0D22FF36C}"/>
              </a:ext>
            </a:extLst>
          </p:cNvPr>
          <p:cNvSpPr txBox="1"/>
          <p:nvPr/>
        </p:nvSpPr>
        <p:spPr>
          <a:xfrm>
            <a:off x="88596" y="636877"/>
            <a:ext cx="12006648" cy="7802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500" i="1" err="1">
                <a:cs typeface="Calibri" panose="020F0502020204030204"/>
              </a:rPr>
              <a:t>Kalambokis</a:t>
            </a:r>
            <a:r>
              <a:rPr lang="en-US" sz="1500" i="1">
                <a:cs typeface="Calibri" panose="020F0502020204030204"/>
              </a:rPr>
              <a:t> G, </a:t>
            </a:r>
            <a:r>
              <a:rPr lang="en-US" sz="1500" i="1" err="1">
                <a:cs typeface="Calibri" panose="020F0502020204030204"/>
              </a:rPr>
              <a:t>Manousou</a:t>
            </a:r>
            <a:r>
              <a:rPr lang="en-US" sz="1500" i="1">
                <a:cs typeface="Calibri" panose="020F0502020204030204"/>
              </a:rPr>
              <a:t> P, </a:t>
            </a:r>
            <a:r>
              <a:rPr lang="en-US" sz="1500" i="1" err="1">
                <a:cs typeface="Calibri" panose="020F0502020204030204"/>
              </a:rPr>
              <a:t>Vibhakorn</a:t>
            </a:r>
            <a:r>
              <a:rPr lang="en-US" sz="1500" i="1">
                <a:cs typeface="Calibri" panose="020F0502020204030204"/>
              </a:rPr>
              <a:t> S. et al. </a:t>
            </a:r>
            <a:r>
              <a:rPr lang="en-US" sz="1500" i="1" err="1">
                <a:cs typeface="Calibri" panose="020F0502020204030204"/>
              </a:rPr>
              <a:t>Transjugular</a:t>
            </a:r>
            <a:r>
              <a:rPr lang="en-US" sz="1500" i="1">
                <a:cs typeface="Calibri" panose="020F0502020204030204"/>
              </a:rPr>
              <a:t> liver biopsy—indications, adequacy, quality of specimens, and complications—a systematic review. J Hepatol. 2007;47(2):284–294.</a:t>
            </a:r>
          </a:p>
          <a:p>
            <a:pPr marL="342900" indent="-342900">
              <a:buAutoNum type="arabicPeriod"/>
            </a:pPr>
            <a:r>
              <a:rPr lang="en-US" sz="1500" i="1">
                <a:cs typeface="Calibri" panose="020F0502020204030204"/>
              </a:rPr>
              <a:t>George Behrens, Hector Ferral. </a:t>
            </a:r>
            <a:r>
              <a:rPr lang="en-US" sz="1500" i="1" err="1">
                <a:cs typeface="Calibri" panose="020F0502020204030204"/>
              </a:rPr>
              <a:t>Transjugular</a:t>
            </a:r>
            <a:r>
              <a:rPr lang="en-US" sz="1500" i="1">
                <a:cs typeface="Calibri" panose="020F0502020204030204"/>
              </a:rPr>
              <a:t> Liver Biopsy.  2012; 29(2): 111–117.</a:t>
            </a:r>
          </a:p>
          <a:p>
            <a:pPr marL="342900" indent="-342900">
              <a:buAutoNum type="arabicPeriod"/>
            </a:pPr>
            <a:r>
              <a:rPr lang="en-US" sz="1500" i="1">
                <a:cs typeface="Calibri" panose="020F0502020204030204"/>
              </a:rPr>
              <a:t>M.D. Baum, Stanley (2014). Abram’s Angiography Interventional Radiology 3rd ed: </a:t>
            </a:r>
            <a:r>
              <a:rPr lang="en-US" sz="1500" i="1" err="1">
                <a:cs typeface="Calibri" panose="020F0502020204030204"/>
              </a:rPr>
              <a:t>Transjugular</a:t>
            </a:r>
            <a:r>
              <a:rPr lang="en-US" sz="1500" i="1">
                <a:cs typeface="Calibri" panose="020F0502020204030204"/>
              </a:rPr>
              <a:t> Liver Biopsy. </a:t>
            </a:r>
          </a:p>
          <a:p>
            <a:pPr marL="342900" indent="-342900">
              <a:buAutoNum type="arabicPeriod"/>
            </a:pPr>
            <a:r>
              <a:rPr lang="en-US" sz="1500" i="1">
                <a:cs typeface="Calibri" panose="020F0502020204030204"/>
              </a:rPr>
              <a:t>Lê Thanh </a:t>
            </a:r>
            <a:r>
              <a:rPr lang="en-US" sz="1500" i="1" err="1">
                <a:cs typeface="Calibri" panose="020F0502020204030204"/>
              </a:rPr>
              <a:t>Dũng</a:t>
            </a:r>
            <a:r>
              <a:rPr lang="en-US" sz="1500" i="1">
                <a:cs typeface="Calibri" panose="020F0502020204030204"/>
              </a:rPr>
              <a:t>, Ngô </a:t>
            </a:r>
            <a:r>
              <a:rPr lang="en-US" sz="1500" i="1" err="1">
                <a:cs typeface="Calibri" panose="020F0502020204030204"/>
              </a:rPr>
              <a:t>Vĩnh</a:t>
            </a:r>
            <a:r>
              <a:rPr lang="en-US" sz="1500" i="1">
                <a:cs typeface="Calibri" panose="020F0502020204030204"/>
              </a:rPr>
              <a:t> </a:t>
            </a:r>
            <a:r>
              <a:rPr lang="en-US" sz="1500" i="1" err="1">
                <a:cs typeface="Calibri" panose="020F0502020204030204"/>
              </a:rPr>
              <a:t>Hoài</a:t>
            </a:r>
            <a:r>
              <a:rPr lang="en-US" sz="1500" i="1">
                <a:cs typeface="Calibri" panose="020F0502020204030204"/>
              </a:rPr>
              <a:t>, </a:t>
            </a:r>
            <a:r>
              <a:rPr lang="en-US" sz="1500" i="1" err="1">
                <a:cs typeface="Calibri" panose="020F0502020204030204"/>
              </a:rPr>
              <a:t>Phạm</a:t>
            </a:r>
            <a:r>
              <a:rPr lang="en-US" sz="1500" i="1">
                <a:cs typeface="Calibri" panose="020F0502020204030204"/>
              </a:rPr>
              <a:t> </a:t>
            </a:r>
            <a:r>
              <a:rPr lang="en-US" sz="1500" i="1" err="1">
                <a:cs typeface="Calibri" panose="020F0502020204030204"/>
              </a:rPr>
              <a:t>Hữu</a:t>
            </a:r>
            <a:r>
              <a:rPr lang="en-US" sz="1500" i="1">
                <a:cs typeface="Calibri" panose="020F0502020204030204"/>
              </a:rPr>
              <a:t> </a:t>
            </a:r>
            <a:r>
              <a:rPr lang="en-US" sz="1500" i="1" err="1">
                <a:cs typeface="Calibri" panose="020F0502020204030204"/>
              </a:rPr>
              <a:t>Khuyên</a:t>
            </a:r>
            <a:r>
              <a:rPr lang="en-US" sz="1500" i="1">
                <a:cs typeface="Calibri" panose="020F0502020204030204"/>
              </a:rPr>
              <a:t>, </a:t>
            </a:r>
            <a:r>
              <a:rPr lang="en-US" sz="1500" i="1" err="1">
                <a:cs typeface="Calibri" panose="020F0502020204030204"/>
              </a:rPr>
              <a:t>Nguyễn</a:t>
            </a:r>
            <a:r>
              <a:rPr lang="en-US" sz="1500" i="1">
                <a:cs typeface="Calibri" panose="020F0502020204030204"/>
              </a:rPr>
              <a:t> Duy </a:t>
            </a:r>
            <a:r>
              <a:rPr lang="en-US" sz="1500" i="1" err="1">
                <a:cs typeface="Calibri" panose="020F0502020204030204"/>
              </a:rPr>
              <a:t>Huê</a:t>
            </a:r>
            <a:r>
              <a:rPr lang="en-US" sz="1500" i="1">
                <a:cs typeface="Calibri" panose="020F0502020204030204"/>
              </a:rPr>
              <a:t>̀ (2022). </a:t>
            </a:r>
            <a:r>
              <a:rPr lang="en-US" sz="1500" i="1" err="1">
                <a:cs typeface="Calibri" panose="020F0502020204030204"/>
              </a:rPr>
              <a:t>Biến</a:t>
            </a:r>
            <a:r>
              <a:rPr lang="en-US" sz="1500" i="1">
                <a:cs typeface="Calibri" panose="020F0502020204030204"/>
              </a:rPr>
              <a:t> </a:t>
            </a:r>
            <a:r>
              <a:rPr lang="en-US" sz="1500" i="1" err="1">
                <a:cs typeface="Calibri" panose="020F0502020204030204"/>
              </a:rPr>
              <a:t>thể</a:t>
            </a:r>
            <a:r>
              <a:rPr lang="en-US" sz="1500" i="1">
                <a:cs typeface="Calibri" panose="020F0502020204030204"/>
              </a:rPr>
              <a:t> </a:t>
            </a:r>
            <a:r>
              <a:rPr lang="en-US" sz="1500" i="1" err="1">
                <a:cs typeface="Calibri" panose="020F0502020204030204"/>
              </a:rPr>
              <a:t>giải</a:t>
            </a:r>
            <a:r>
              <a:rPr lang="en-US" sz="1500" i="1">
                <a:cs typeface="Calibri" panose="020F0502020204030204"/>
              </a:rPr>
              <a:t> </a:t>
            </a:r>
            <a:r>
              <a:rPr lang="en-US" sz="1500" i="1" err="1">
                <a:cs typeface="Calibri" panose="020F0502020204030204"/>
              </a:rPr>
              <a:t>phẫu</a:t>
            </a:r>
            <a:r>
              <a:rPr lang="en-US" sz="1500" i="1">
                <a:cs typeface="Calibri" panose="020F0502020204030204"/>
              </a:rPr>
              <a:t> </a:t>
            </a:r>
            <a:r>
              <a:rPr lang="en-US" sz="1500" i="1" err="1">
                <a:cs typeface="Calibri" panose="020F0502020204030204"/>
              </a:rPr>
              <a:t>động</a:t>
            </a:r>
            <a:r>
              <a:rPr lang="en-US" sz="1500" i="1">
                <a:cs typeface="Calibri" panose="020F0502020204030204"/>
              </a:rPr>
              <a:t> </a:t>
            </a:r>
            <a:r>
              <a:rPr lang="en-US" sz="1500" i="1" err="1">
                <a:cs typeface="Calibri" panose="020F0502020204030204"/>
              </a:rPr>
              <a:t>mạch</a:t>
            </a:r>
            <a:r>
              <a:rPr lang="en-US" sz="1500" i="1">
                <a:cs typeface="Calibri" panose="020F0502020204030204"/>
              </a:rPr>
              <a:t> </a:t>
            </a:r>
            <a:r>
              <a:rPr lang="en-US" sz="1500" i="1" err="1">
                <a:cs typeface="Calibri" panose="020F0502020204030204"/>
              </a:rPr>
              <a:t>gan</a:t>
            </a:r>
            <a:r>
              <a:rPr lang="en-US" sz="1500" i="1">
                <a:cs typeface="Calibri" panose="020F0502020204030204"/>
              </a:rPr>
              <a:t> </a:t>
            </a:r>
            <a:r>
              <a:rPr lang="en-US" sz="1500" i="1" err="1">
                <a:cs typeface="Calibri" panose="020F0502020204030204"/>
              </a:rPr>
              <a:t>trên</a:t>
            </a:r>
            <a:r>
              <a:rPr lang="en-US" sz="1500" i="1">
                <a:cs typeface="Calibri" panose="020F0502020204030204"/>
              </a:rPr>
              <a:t> 300 </a:t>
            </a:r>
            <a:r>
              <a:rPr lang="en-US" sz="1500" i="1" err="1">
                <a:cs typeface="Calibri" panose="020F0502020204030204"/>
              </a:rPr>
              <a:t>trường</a:t>
            </a:r>
            <a:r>
              <a:rPr lang="en-US" sz="1500" i="1">
                <a:cs typeface="Calibri" panose="020F0502020204030204"/>
              </a:rPr>
              <a:t> </a:t>
            </a:r>
            <a:r>
              <a:rPr lang="en-US" sz="1500" i="1" err="1">
                <a:cs typeface="Calibri" panose="020F0502020204030204"/>
              </a:rPr>
              <a:t>hợp</a:t>
            </a:r>
            <a:r>
              <a:rPr lang="en-US" sz="1500" i="1">
                <a:cs typeface="Calibri" panose="020F0502020204030204"/>
              </a:rPr>
              <a:t> </a:t>
            </a:r>
            <a:r>
              <a:rPr lang="en-US" sz="1500" i="1" err="1">
                <a:cs typeface="Calibri" panose="020F0502020204030204"/>
              </a:rPr>
              <a:t>chụp</a:t>
            </a:r>
            <a:r>
              <a:rPr lang="en-US" sz="1500" i="1">
                <a:cs typeface="Calibri" panose="020F0502020204030204"/>
              </a:rPr>
              <a:t> </a:t>
            </a:r>
            <a:r>
              <a:rPr lang="en-US" sz="1500" i="1" err="1">
                <a:cs typeface="Calibri" panose="020F0502020204030204"/>
              </a:rPr>
              <a:t>mạch</a:t>
            </a:r>
            <a:r>
              <a:rPr lang="en-US" sz="1500" i="1">
                <a:cs typeface="Calibri" panose="020F0502020204030204"/>
              </a:rPr>
              <a:t> </a:t>
            </a:r>
            <a:r>
              <a:rPr lang="en-US" sz="1500" i="1" err="1">
                <a:cs typeface="Calibri" panose="020F0502020204030204"/>
              </a:rPr>
              <a:t>máu</a:t>
            </a:r>
            <a:r>
              <a:rPr lang="en-US" sz="1500" i="1">
                <a:cs typeface="Calibri" panose="020F0502020204030204"/>
              </a:rPr>
              <a:t> </a:t>
            </a:r>
            <a:r>
              <a:rPr lang="en-US" sz="1500" i="1" err="1">
                <a:cs typeface="Calibri" panose="020F0502020204030204"/>
              </a:rPr>
              <a:t>số</a:t>
            </a:r>
            <a:r>
              <a:rPr lang="en-US" sz="1500" i="1">
                <a:cs typeface="Calibri" panose="020F0502020204030204"/>
              </a:rPr>
              <a:t> </a:t>
            </a:r>
            <a:r>
              <a:rPr lang="en-US" sz="1500" i="1" err="1">
                <a:cs typeface="Calibri" panose="020F0502020204030204"/>
              </a:rPr>
              <a:t>hóa</a:t>
            </a:r>
            <a:r>
              <a:rPr lang="en-US" sz="1500" i="1">
                <a:cs typeface="Calibri" panose="020F0502020204030204"/>
              </a:rPr>
              <a:t> </a:t>
            </a:r>
            <a:r>
              <a:rPr lang="en-US" sz="1500" i="1" err="1">
                <a:cs typeface="Calibri" panose="020F0502020204030204"/>
              </a:rPr>
              <a:t>xóa</a:t>
            </a:r>
            <a:r>
              <a:rPr lang="en-US" sz="1500" i="1">
                <a:cs typeface="Calibri" panose="020F0502020204030204"/>
              </a:rPr>
              <a:t> </a:t>
            </a:r>
            <a:r>
              <a:rPr lang="en-US" sz="1500" i="1" err="1">
                <a:cs typeface="Calibri" panose="020F0502020204030204"/>
              </a:rPr>
              <a:t>nền</a:t>
            </a:r>
            <a:r>
              <a:rPr lang="en-US" sz="1500" i="1">
                <a:cs typeface="Calibri" panose="020F0502020204030204"/>
              </a:rPr>
              <a:t>. (26), 32-39.</a:t>
            </a:r>
          </a:p>
          <a:p>
            <a:pPr marL="342900" indent="-342900">
              <a:buAutoNum type="arabicPeriod"/>
            </a:pPr>
            <a:r>
              <a:rPr lang="en-US" sz="1500" i="1">
                <a:cs typeface="Calibri" panose="020F0502020204030204"/>
              </a:rPr>
              <a:t>Valek V. (2013). Quality Improvement Guidelines for Transcatheter Embolization for Acute Gastrointestinal Nonvariceal Hemorrhage. 36: 608–612</a:t>
            </a:r>
          </a:p>
          <a:p>
            <a:pPr marL="342900" indent="-342900">
              <a:buAutoNum type="arabicPeriod"/>
            </a:pPr>
            <a:r>
              <a:rPr lang="en-US" sz="1500" i="1">
                <a:cs typeface="Calibri" panose="020F0502020204030204"/>
              </a:rPr>
              <a:t>M.D. Baum, Stanley (2014). Abram’s Angiography Interventional Radiology 3rd ed: Gastrointestinal Hemorrhage.</a:t>
            </a:r>
            <a:endParaRPr lang="vi-VN" sz="1500" i="1">
              <a:latin typeface="Arial"/>
              <a:cs typeface="Calibri" panose="020F0502020204030204"/>
            </a:endParaRPr>
          </a:p>
          <a:p>
            <a:pPr marL="342900" indent="-342900">
              <a:buAutoNum type="arabicPeriod"/>
            </a:pPr>
            <a:r>
              <a:rPr lang="en-US" sz="1500" i="1">
                <a:cs typeface="Calibri" panose="020F0502020204030204"/>
              </a:rPr>
              <a:t>Báo </a:t>
            </a:r>
            <a:r>
              <a:rPr lang="en-US" sz="1500" i="1" err="1">
                <a:cs typeface="Calibri" panose="020F0502020204030204"/>
              </a:rPr>
              <a:t>Điện</a:t>
            </a:r>
            <a:r>
              <a:rPr lang="en-US" sz="1500" i="1">
                <a:cs typeface="Calibri" panose="020F0502020204030204"/>
              </a:rPr>
              <a:t> </a:t>
            </a:r>
            <a:r>
              <a:rPr lang="en-US" sz="1500" i="1" err="1">
                <a:cs typeface="Calibri" panose="020F0502020204030204"/>
              </a:rPr>
              <a:t>quang</a:t>
            </a:r>
            <a:r>
              <a:rPr lang="en-US" sz="1500" i="1">
                <a:cs typeface="Calibri" panose="020F0502020204030204"/>
              </a:rPr>
              <a:t> Việt Nam, </a:t>
            </a:r>
            <a:r>
              <a:rPr lang="en-US" sz="1500" i="1" err="1">
                <a:cs typeface="Calibri" panose="020F0502020204030204"/>
              </a:rPr>
              <a:t>Số</a:t>
            </a:r>
            <a:r>
              <a:rPr lang="en-US" sz="1500" i="1">
                <a:cs typeface="Calibri" panose="020F0502020204030204"/>
              </a:rPr>
              <a:t> 27 - 3/201</a:t>
            </a:r>
            <a:r>
              <a:rPr lang="vi-VN" sz="1500" i="1">
                <a:latin typeface="Arial"/>
                <a:cs typeface="Calibri" panose="020F0502020204030204"/>
              </a:rPr>
              <a:t>7</a:t>
            </a:r>
          </a:p>
          <a:p>
            <a:pPr marL="342900" indent="-342900">
              <a:buAutoNum type="arabicPeriod"/>
            </a:pPr>
            <a:r>
              <a:rPr lang="en-US" sz="1500" i="1">
                <a:cs typeface="Calibri" panose="020F0502020204030204"/>
              </a:rPr>
              <a:t>Slide </a:t>
            </a:r>
            <a:r>
              <a:rPr lang="en-US" sz="1500" i="1" err="1">
                <a:cs typeface="Calibri" panose="020F0502020204030204"/>
              </a:rPr>
              <a:t>bài</a:t>
            </a:r>
            <a:r>
              <a:rPr lang="en-US" sz="1500" i="1">
                <a:cs typeface="Calibri" panose="020F0502020204030204"/>
              </a:rPr>
              <a:t> </a:t>
            </a:r>
            <a:r>
              <a:rPr lang="en-US" sz="1500" i="1" err="1">
                <a:cs typeface="Calibri" panose="020F0502020204030204"/>
              </a:rPr>
              <a:t>giảng</a:t>
            </a:r>
            <a:r>
              <a:rPr lang="en-US" sz="1500" i="1">
                <a:cs typeface="Calibri" panose="020F0502020204030204"/>
              </a:rPr>
              <a:t>- BM CĐHA- UMP</a:t>
            </a:r>
            <a:endParaRPr lang="vi-VN" sz="1500" i="1">
              <a:latin typeface="Arial"/>
              <a:cs typeface="Calibri" panose="020F0502020204030204"/>
            </a:endParaRPr>
          </a:p>
          <a:p>
            <a:pPr marL="342900" indent="-342900">
              <a:buAutoNum type="arabicPeriod"/>
            </a:pPr>
            <a:r>
              <a:rPr lang="en-US" sz="1500" i="1">
                <a:cs typeface="Calibri" panose="020F0502020204030204"/>
              </a:rPr>
              <a:t>Rajat Chand, Essential interventional radiology review</a:t>
            </a:r>
            <a:endParaRPr lang="vi-VN" sz="1500" i="1">
              <a:latin typeface="Arial"/>
              <a:cs typeface="Calibri" panose="020F0502020204030204"/>
            </a:endParaRPr>
          </a:p>
          <a:p>
            <a:pPr marL="342900" indent="-342900">
              <a:buAutoNum type="arabicPeriod"/>
            </a:pPr>
            <a:r>
              <a:rPr lang="en-US" sz="1500" i="1">
                <a:cs typeface="Calibri" panose="020F0502020204030204"/>
              </a:rPr>
              <a:t>Diagnostic Imaging: Interventional Procedures 2ed 2018</a:t>
            </a:r>
            <a:endParaRPr lang="vi-VN" sz="1500" i="1">
              <a:latin typeface="Arial"/>
              <a:cs typeface="Calibri" panose="020F0502020204030204"/>
            </a:endParaRPr>
          </a:p>
          <a:p>
            <a:pPr marL="342900" indent="-342900">
              <a:buAutoNum type="arabicPeriod"/>
            </a:pPr>
            <a:r>
              <a:rPr lang="en-US" sz="1500" i="1">
                <a:cs typeface="Calibri" panose="020F0502020204030204"/>
              </a:rPr>
              <a:t>Lencioni R (2016) </a:t>
            </a:r>
            <a:r>
              <a:rPr lang="en-US" sz="1500" i="1" err="1">
                <a:cs typeface="Calibri" panose="020F0502020204030204"/>
              </a:rPr>
              <a:t>Hepatology.Golfieri</a:t>
            </a:r>
            <a:r>
              <a:rPr lang="en-US" sz="1500" i="1">
                <a:cs typeface="Calibri" panose="020F0502020204030204"/>
              </a:rPr>
              <a:t> R (2011) Hepatology</a:t>
            </a:r>
            <a:endParaRPr lang="vi-VN" sz="1500" i="1">
              <a:latin typeface="Arial"/>
              <a:cs typeface="Calibri" panose="020F0502020204030204"/>
            </a:endParaRPr>
          </a:p>
          <a:p>
            <a:pPr marL="342900" indent="-342900">
              <a:buAutoNum type="arabicPeriod"/>
            </a:pPr>
            <a:r>
              <a:rPr lang="en-US" sz="1500" i="1">
                <a:cs typeface="Calibri" panose="020F0502020204030204"/>
              </a:rPr>
              <a:t>Poon RT (2007), Clin Gastroenterol Hepatol, 5: 1100-1108 </a:t>
            </a:r>
            <a:r>
              <a:rPr lang="en-US" sz="1500" i="1" err="1">
                <a:cs typeface="Calibri" panose="020F0502020204030204"/>
              </a:rPr>
              <a:t>Malagari</a:t>
            </a:r>
            <a:r>
              <a:rPr lang="en-US" sz="1500" i="1">
                <a:cs typeface="Calibri" panose="020F0502020204030204"/>
              </a:rPr>
              <a:t> K (2008) </a:t>
            </a:r>
            <a:r>
              <a:rPr lang="en-US" sz="1500" i="1" err="1">
                <a:cs typeface="Calibri" panose="020F0502020204030204"/>
              </a:rPr>
              <a:t>Abdom</a:t>
            </a:r>
            <a:r>
              <a:rPr lang="en-US" sz="1500" i="1">
                <a:cs typeface="Calibri" panose="020F0502020204030204"/>
              </a:rPr>
              <a:t> Imaging, 33: 512-519 Song MJ (2011) </a:t>
            </a:r>
            <a:r>
              <a:rPr lang="en-US" sz="1500" i="1" err="1">
                <a:cs typeface="Calibri" panose="020F0502020204030204"/>
              </a:rPr>
              <a:t>Eur</a:t>
            </a:r>
            <a:r>
              <a:rPr lang="en-US" sz="1500" i="1">
                <a:cs typeface="Calibri" panose="020F0502020204030204"/>
              </a:rPr>
              <a:t> J Gastroenterol Hepatol, 23: 521-527 </a:t>
            </a:r>
            <a:r>
              <a:rPr lang="en-US" sz="1500" i="1" err="1">
                <a:cs typeface="Calibri" panose="020F0502020204030204"/>
              </a:rPr>
              <a:t>Spreafico</a:t>
            </a:r>
            <a:r>
              <a:rPr lang="en-US" sz="1500" i="1">
                <a:cs typeface="Calibri" panose="020F0502020204030204"/>
              </a:rPr>
              <a:t> C (2015). Cardiovasc </a:t>
            </a:r>
            <a:r>
              <a:rPr lang="en-US" sz="1500" i="1" err="1">
                <a:cs typeface="Calibri" panose="020F0502020204030204"/>
              </a:rPr>
              <a:t>Intervent</a:t>
            </a:r>
            <a:r>
              <a:rPr lang="en-US" sz="1500" i="1">
                <a:cs typeface="Calibri" panose="020F0502020204030204"/>
              </a:rPr>
              <a:t> </a:t>
            </a:r>
            <a:r>
              <a:rPr lang="en-US" sz="1500" i="1" err="1">
                <a:cs typeface="Calibri" panose="020F0502020204030204"/>
              </a:rPr>
              <a:t>Radiol</a:t>
            </a:r>
            <a:r>
              <a:rPr lang="en-US" sz="1500" i="1">
                <a:cs typeface="Calibri" panose="020F0502020204030204"/>
              </a:rPr>
              <a:t>, 38: 129-134 </a:t>
            </a:r>
            <a:r>
              <a:rPr lang="en-US" sz="1500" i="1" err="1">
                <a:cs typeface="Calibri" panose="020F0502020204030204"/>
              </a:rPr>
              <a:t>Malagari</a:t>
            </a:r>
            <a:r>
              <a:rPr lang="en-US" sz="1500" i="1">
                <a:cs typeface="Calibri" panose="020F0502020204030204"/>
              </a:rPr>
              <a:t> K (2014). Cardiovasc </a:t>
            </a:r>
            <a:r>
              <a:rPr lang="en-US" sz="1500" i="1" err="1">
                <a:cs typeface="Calibri" panose="020F0502020204030204"/>
              </a:rPr>
              <a:t>Intervent</a:t>
            </a:r>
            <a:r>
              <a:rPr lang="en-US" sz="1500" i="1">
                <a:cs typeface="Calibri" panose="020F0502020204030204"/>
              </a:rPr>
              <a:t> </a:t>
            </a:r>
            <a:r>
              <a:rPr lang="en-US" sz="1500" i="1" err="1">
                <a:cs typeface="Calibri" panose="020F0502020204030204"/>
              </a:rPr>
              <a:t>Radiol</a:t>
            </a:r>
            <a:r>
              <a:rPr lang="en-US" sz="1500" i="1">
                <a:cs typeface="Calibri" panose="020F0502020204030204"/>
              </a:rPr>
              <a:t>, 37: 165-175</a:t>
            </a:r>
          </a:p>
          <a:p>
            <a:pPr marL="342900" indent="-342900">
              <a:buAutoNum type="arabicPeriod"/>
            </a:pPr>
            <a:r>
              <a:rPr lang="vi-VN" sz="1500" i="1" err="1">
                <a:latin typeface="Arial"/>
                <a:cs typeface="Calibri" panose="020F0502020204030204"/>
              </a:rPr>
              <a:t>Abulkhir</a:t>
            </a:r>
            <a:r>
              <a:rPr lang="vi-VN" sz="1500" i="1">
                <a:latin typeface="Arial"/>
                <a:cs typeface="Calibri" panose="020F0502020204030204"/>
              </a:rPr>
              <a:t> A, </a:t>
            </a:r>
            <a:r>
              <a:rPr lang="vi-VN" sz="1500" i="1" err="1">
                <a:latin typeface="Arial"/>
                <a:cs typeface="Calibri" panose="020F0502020204030204"/>
              </a:rPr>
              <a:t>Limongelli</a:t>
            </a:r>
            <a:r>
              <a:rPr lang="vi-VN" sz="1500" i="1">
                <a:latin typeface="Arial"/>
                <a:cs typeface="Calibri" panose="020F0502020204030204"/>
              </a:rPr>
              <a:t> P, </a:t>
            </a:r>
            <a:r>
              <a:rPr lang="vi-VN" sz="1500" i="1" err="1">
                <a:latin typeface="Arial"/>
                <a:cs typeface="Calibri" panose="020F0502020204030204"/>
              </a:rPr>
              <a:t>Healey</a:t>
            </a:r>
            <a:r>
              <a:rPr lang="vi-VN" sz="1500" i="1">
                <a:latin typeface="Arial"/>
                <a:cs typeface="Calibri" panose="020F0502020204030204"/>
              </a:rPr>
              <a:t> AJ, </a:t>
            </a:r>
            <a:r>
              <a:rPr lang="vi-VN" sz="1500" i="1" err="1">
                <a:latin typeface="Arial"/>
                <a:cs typeface="Calibri" panose="020F0502020204030204"/>
              </a:rPr>
              <a:t>Damrah</a:t>
            </a:r>
            <a:r>
              <a:rPr lang="vi-VN" sz="1500" i="1">
                <a:latin typeface="Arial"/>
                <a:cs typeface="Calibri" panose="020F0502020204030204"/>
              </a:rPr>
              <a:t> O, </a:t>
            </a:r>
            <a:r>
              <a:rPr lang="vi-VN" sz="1500" i="1" err="1">
                <a:latin typeface="Arial"/>
                <a:cs typeface="Calibri" panose="020F0502020204030204"/>
              </a:rPr>
              <a:t>Tait</a:t>
            </a:r>
            <a:r>
              <a:rPr lang="vi-VN" sz="1500" i="1">
                <a:latin typeface="Arial"/>
                <a:cs typeface="Calibri" panose="020F0502020204030204"/>
              </a:rPr>
              <a:t> P, </a:t>
            </a:r>
            <a:r>
              <a:rPr lang="vi-VN" sz="1500" i="1" err="1">
                <a:latin typeface="Arial"/>
                <a:cs typeface="Calibri" panose="020F0502020204030204"/>
              </a:rPr>
              <a:t>Jackson</a:t>
            </a:r>
            <a:r>
              <a:rPr lang="vi-VN" sz="1500" i="1">
                <a:latin typeface="Arial"/>
                <a:cs typeface="Calibri" panose="020F0502020204030204"/>
              </a:rPr>
              <a:t> J, </a:t>
            </a:r>
            <a:r>
              <a:rPr lang="vi-VN" sz="1500" i="1" err="1">
                <a:latin typeface="Arial"/>
                <a:cs typeface="Calibri" panose="020F0502020204030204"/>
              </a:rPr>
              <a:t>Habib</a:t>
            </a:r>
            <a:r>
              <a:rPr lang="vi-VN" sz="1500" i="1">
                <a:latin typeface="Arial"/>
                <a:cs typeface="Calibri" panose="020F0502020204030204"/>
              </a:rPr>
              <a:t> N, </a:t>
            </a:r>
            <a:r>
              <a:rPr lang="vi-VN" sz="1500" i="1" err="1">
                <a:latin typeface="Arial"/>
                <a:cs typeface="Calibri" panose="020F0502020204030204"/>
              </a:rPr>
              <a:t>Jiao</a:t>
            </a:r>
            <a:r>
              <a:rPr lang="vi-VN" sz="1500" i="1">
                <a:latin typeface="Arial"/>
                <a:cs typeface="Calibri" panose="020F0502020204030204"/>
              </a:rPr>
              <a:t> LR. </a:t>
            </a:r>
            <a:r>
              <a:rPr lang="vi-VN" sz="1500" i="1" err="1">
                <a:latin typeface="Arial"/>
                <a:cs typeface="Calibri" panose="020F0502020204030204"/>
              </a:rPr>
              <a:t>Preoperative</a:t>
            </a:r>
            <a:r>
              <a:rPr lang="vi-VN" sz="1500" i="1">
                <a:latin typeface="Arial"/>
                <a:cs typeface="Calibri" panose="020F0502020204030204"/>
              </a:rPr>
              <a:t> </a:t>
            </a:r>
            <a:r>
              <a:rPr lang="vi-VN" sz="1500" i="1" err="1">
                <a:latin typeface="Arial"/>
                <a:cs typeface="Calibri" panose="020F0502020204030204"/>
              </a:rPr>
              <a:t>portal</a:t>
            </a:r>
            <a:r>
              <a:rPr lang="vi-VN" sz="1500" i="1">
                <a:latin typeface="Arial"/>
                <a:cs typeface="Calibri" panose="020F0502020204030204"/>
              </a:rPr>
              <a:t> </a:t>
            </a:r>
            <a:r>
              <a:rPr lang="vi-VN" sz="1500" i="1" err="1">
                <a:latin typeface="Arial"/>
                <a:cs typeface="Calibri" panose="020F0502020204030204"/>
              </a:rPr>
              <a:t>vein</a:t>
            </a:r>
            <a:r>
              <a:rPr lang="vi-VN" sz="1500" i="1">
                <a:latin typeface="Arial"/>
                <a:cs typeface="Calibri" panose="020F0502020204030204"/>
              </a:rPr>
              <a:t> </a:t>
            </a:r>
            <a:r>
              <a:rPr lang="vi-VN" sz="1500" i="1" err="1">
                <a:latin typeface="Arial"/>
                <a:cs typeface="Calibri" panose="020F0502020204030204"/>
              </a:rPr>
              <a:t>embolization</a:t>
            </a:r>
            <a:r>
              <a:rPr lang="vi-VN" sz="1500" i="1">
                <a:latin typeface="Arial"/>
                <a:cs typeface="Calibri" panose="020F0502020204030204"/>
              </a:rPr>
              <a:t> </a:t>
            </a:r>
            <a:r>
              <a:rPr lang="vi-VN" sz="1500" i="1" err="1">
                <a:latin typeface="Arial"/>
                <a:cs typeface="Calibri" panose="020F0502020204030204"/>
              </a:rPr>
              <a:t>for</a:t>
            </a:r>
            <a:r>
              <a:rPr lang="vi-VN" sz="1500" i="1">
                <a:latin typeface="Arial"/>
                <a:cs typeface="Calibri" panose="020F0502020204030204"/>
              </a:rPr>
              <a:t> </a:t>
            </a:r>
            <a:r>
              <a:rPr lang="vi-VN" sz="1500" i="1" err="1">
                <a:latin typeface="Arial"/>
                <a:cs typeface="Calibri" panose="020F0502020204030204"/>
              </a:rPr>
              <a:t>major</a:t>
            </a:r>
            <a:r>
              <a:rPr lang="vi-VN" sz="1500" i="1">
                <a:latin typeface="Arial"/>
                <a:cs typeface="Calibri" panose="020F0502020204030204"/>
              </a:rPr>
              <a:t> </a:t>
            </a:r>
            <a:r>
              <a:rPr lang="vi-VN" sz="1500" i="1" err="1">
                <a:latin typeface="Arial"/>
                <a:cs typeface="Calibri" panose="020F0502020204030204"/>
              </a:rPr>
              <a:t>liver</a:t>
            </a:r>
            <a:r>
              <a:rPr lang="vi-VN" sz="1500" i="1">
                <a:latin typeface="Arial"/>
                <a:cs typeface="Calibri" panose="020F0502020204030204"/>
              </a:rPr>
              <a:t> </a:t>
            </a:r>
            <a:r>
              <a:rPr lang="vi-VN" sz="1500" i="1" err="1">
                <a:latin typeface="Arial"/>
                <a:cs typeface="Calibri" panose="020F0502020204030204"/>
              </a:rPr>
              <a:t>resection</a:t>
            </a:r>
            <a:r>
              <a:rPr lang="vi-VN" sz="1500" i="1">
                <a:latin typeface="Arial"/>
                <a:cs typeface="Calibri" panose="020F0502020204030204"/>
              </a:rPr>
              <a:t>: a </a:t>
            </a:r>
            <a:r>
              <a:rPr lang="vi-VN" sz="1500" i="1" err="1">
                <a:latin typeface="Arial"/>
                <a:cs typeface="Calibri" panose="020F0502020204030204"/>
              </a:rPr>
              <a:t>meta-analysis</a:t>
            </a:r>
            <a:r>
              <a:rPr lang="vi-VN" sz="1500" i="1">
                <a:latin typeface="Arial"/>
                <a:cs typeface="Calibri" panose="020F0502020204030204"/>
              </a:rPr>
              <a:t>. </a:t>
            </a:r>
            <a:r>
              <a:rPr lang="vi-VN" sz="1500" i="1" err="1">
                <a:latin typeface="Arial"/>
                <a:cs typeface="Calibri" panose="020F0502020204030204"/>
              </a:rPr>
              <a:t>Ann</a:t>
            </a:r>
            <a:r>
              <a:rPr lang="vi-VN" sz="1500" i="1">
                <a:latin typeface="Arial"/>
                <a:cs typeface="Calibri" panose="020F0502020204030204"/>
              </a:rPr>
              <a:t> </a:t>
            </a:r>
            <a:r>
              <a:rPr lang="vi-VN" sz="1500" i="1" err="1">
                <a:latin typeface="Arial"/>
                <a:cs typeface="Calibri" panose="020F0502020204030204"/>
              </a:rPr>
              <a:t>Surg</a:t>
            </a:r>
            <a:r>
              <a:rPr lang="vi-VN" sz="1500" i="1">
                <a:latin typeface="Arial"/>
                <a:cs typeface="Calibri" panose="020F0502020204030204"/>
              </a:rPr>
              <a:t>. 2008 Jan;247(1):49-57. doi: 10.1097/SLA.0b013e31815f6e5b.</a:t>
            </a:r>
            <a:endParaRPr lang="en-US" sz="1500" i="1">
              <a:latin typeface="Arial"/>
              <a:cs typeface="Calibri" panose="020F0502020204030204"/>
            </a:endParaRPr>
          </a:p>
          <a:p>
            <a:pPr marL="342900" indent="-342900">
              <a:buAutoNum type="arabicPeriod"/>
            </a:pPr>
            <a:r>
              <a:rPr lang="vi-VN" sz="1500" i="1" err="1">
                <a:latin typeface="Arial"/>
                <a:cs typeface="Calibri" panose="020F0502020204030204"/>
              </a:rPr>
              <a:t>Ribero</a:t>
            </a:r>
            <a:r>
              <a:rPr lang="vi-VN" sz="1500" i="1">
                <a:latin typeface="Arial"/>
                <a:cs typeface="Calibri" panose="020F0502020204030204"/>
              </a:rPr>
              <a:t> D, </a:t>
            </a:r>
            <a:r>
              <a:rPr lang="vi-VN" sz="1500" i="1" err="1">
                <a:latin typeface="Arial"/>
                <a:cs typeface="Calibri" panose="020F0502020204030204"/>
              </a:rPr>
              <a:t>Abdalla</a:t>
            </a:r>
            <a:r>
              <a:rPr lang="vi-VN" sz="1500" i="1">
                <a:latin typeface="Arial"/>
                <a:cs typeface="Calibri" panose="020F0502020204030204"/>
              </a:rPr>
              <a:t> EK, </a:t>
            </a:r>
            <a:r>
              <a:rPr lang="vi-VN" sz="1500" i="1" err="1">
                <a:latin typeface="Arial"/>
                <a:cs typeface="Calibri" panose="020F0502020204030204"/>
              </a:rPr>
              <a:t>Madoff</a:t>
            </a:r>
            <a:r>
              <a:rPr lang="vi-VN" sz="1500" i="1">
                <a:latin typeface="Arial"/>
                <a:cs typeface="Calibri" panose="020F0502020204030204"/>
              </a:rPr>
              <a:t> DC, </a:t>
            </a:r>
            <a:r>
              <a:rPr lang="vi-VN" sz="1500" i="1" err="1">
                <a:latin typeface="Arial"/>
                <a:cs typeface="Calibri" panose="020F0502020204030204"/>
              </a:rPr>
              <a:t>Donadon</a:t>
            </a:r>
            <a:r>
              <a:rPr lang="vi-VN" sz="1500" i="1">
                <a:latin typeface="Arial"/>
                <a:cs typeface="Calibri" panose="020F0502020204030204"/>
              </a:rPr>
              <a:t> M, </a:t>
            </a:r>
            <a:r>
              <a:rPr lang="vi-VN" sz="1500" i="1" err="1">
                <a:latin typeface="Arial"/>
                <a:cs typeface="Calibri" panose="020F0502020204030204"/>
              </a:rPr>
              <a:t>Loyer</a:t>
            </a:r>
            <a:r>
              <a:rPr lang="vi-VN" sz="1500" i="1">
                <a:latin typeface="Arial"/>
                <a:cs typeface="Calibri" panose="020F0502020204030204"/>
              </a:rPr>
              <a:t> EM, </a:t>
            </a:r>
            <a:r>
              <a:rPr lang="vi-VN" sz="1500" i="1" err="1">
                <a:latin typeface="Arial"/>
                <a:cs typeface="Calibri" panose="020F0502020204030204"/>
              </a:rPr>
              <a:t>Vauthey</a:t>
            </a:r>
            <a:r>
              <a:rPr lang="vi-VN" sz="1500" i="1">
                <a:latin typeface="Arial"/>
                <a:cs typeface="Calibri" panose="020F0502020204030204"/>
              </a:rPr>
              <a:t> JN. </a:t>
            </a:r>
            <a:r>
              <a:rPr lang="vi-VN" sz="1500" i="1" err="1">
                <a:latin typeface="Arial"/>
                <a:cs typeface="Calibri" panose="020F0502020204030204"/>
              </a:rPr>
              <a:t>Portal</a:t>
            </a:r>
            <a:r>
              <a:rPr lang="vi-VN" sz="1500" i="1">
                <a:latin typeface="Arial"/>
                <a:cs typeface="Calibri" panose="020F0502020204030204"/>
              </a:rPr>
              <a:t> </a:t>
            </a:r>
            <a:r>
              <a:rPr lang="vi-VN" sz="1500" i="1" err="1">
                <a:latin typeface="Arial"/>
                <a:cs typeface="Calibri" panose="020F0502020204030204"/>
              </a:rPr>
              <a:t>vein</a:t>
            </a:r>
            <a:r>
              <a:rPr lang="vi-VN" sz="1500" i="1">
                <a:latin typeface="Arial"/>
                <a:cs typeface="Calibri" panose="020F0502020204030204"/>
              </a:rPr>
              <a:t> </a:t>
            </a:r>
            <a:r>
              <a:rPr lang="vi-VN" sz="1500" i="1" err="1">
                <a:latin typeface="Arial"/>
                <a:cs typeface="Calibri" panose="020F0502020204030204"/>
              </a:rPr>
              <a:t>embolization</a:t>
            </a:r>
            <a:r>
              <a:rPr lang="vi-VN" sz="1500" i="1">
                <a:latin typeface="Arial"/>
                <a:cs typeface="Calibri" panose="020F0502020204030204"/>
              </a:rPr>
              <a:t> </a:t>
            </a:r>
            <a:r>
              <a:rPr lang="vi-VN" sz="1500" i="1" err="1">
                <a:latin typeface="Arial"/>
                <a:cs typeface="Calibri" panose="020F0502020204030204"/>
              </a:rPr>
              <a:t>before</a:t>
            </a:r>
            <a:r>
              <a:rPr lang="vi-VN" sz="1500" i="1">
                <a:latin typeface="Arial"/>
                <a:cs typeface="Calibri" panose="020F0502020204030204"/>
              </a:rPr>
              <a:t> </a:t>
            </a:r>
            <a:r>
              <a:rPr lang="vi-VN" sz="1500" i="1" err="1">
                <a:latin typeface="Arial"/>
                <a:cs typeface="Calibri" panose="020F0502020204030204"/>
              </a:rPr>
              <a:t>major</a:t>
            </a:r>
            <a:r>
              <a:rPr lang="vi-VN" sz="1500" i="1">
                <a:latin typeface="Arial"/>
                <a:cs typeface="Calibri" panose="020F0502020204030204"/>
              </a:rPr>
              <a:t> </a:t>
            </a:r>
            <a:r>
              <a:rPr lang="vi-VN" sz="1500" i="1" err="1">
                <a:latin typeface="Arial"/>
                <a:cs typeface="Calibri" panose="020F0502020204030204"/>
              </a:rPr>
              <a:t>hepatectomy</a:t>
            </a:r>
            <a:r>
              <a:rPr lang="vi-VN" sz="1500" i="1">
                <a:latin typeface="Arial"/>
                <a:cs typeface="Calibri" panose="020F0502020204030204"/>
              </a:rPr>
              <a:t> </a:t>
            </a:r>
            <a:r>
              <a:rPr lang="vi-VN" sz="1500" i="1" err="1">
                <a:latin typeface="Arial"/>
                <a:cs typeface="Calibri" panose="020F0502020204030204"/>
              </a:rPr>
              <a:t>and</a:t>
            </a:r>
            <a:r>
              <a:rPr lang="vi-VN" sz="1500" i="1">
                <a:latin typeface="Arial"/>
                <a:cs typeface="Calibri" panose="020F0502020204030204"/>
              </a:rPr>
              <a:t> </a:t>
            </a:r>
            <a:r>
              <a:rPr lang="vi-VN" sz="1500" i="1" err="1">
                <a:latin typeface="Arial"/>
                <a:cs typeface="Calibri" panose="020F0502020204030204"/>
              </a:rPr>
              <a:t>its</a:t>
            </a:r>
            <a:r>
              <a:rPr lang="vi-VN" sz="1500" i="1">
                <a:latin typeface="Arial"/>
                <a:cs typeface="Calibri" panose="020F0502020204030204"/>
              </a:rPr>
              <a:t> </a:t>
            </a:r>
            <a:r>
              <a:rPr lang="vi-VN" sz="1500" i="1" err="1">
                <a:latin typeface="Arial"/>
                <a:cs typeface="Calibri" panose="020F0502020204030204"/>
              </a:rPr>
              <a:t>effects</a:t>
            </a:r>
            <a:r>
              <a:rPr lang="vi-VN" sz="1500" i="1">
                <a:latin typeface="Arial"/>
                <a:cs typeface="Calibri" panose="020F0502020204030204"/>
              </a:rPr>
              <a:t> </a:t>
            </a:r>
            <a:r>
              <a:rPr lang="vi-VN" sz="1500" i="1" err="1">
                <a:latin typeface="Arial"/>
                <a:cs typeface="Calibri" panose="020F0502020204030204"/>
              </a:rPr>
              <a:t>on</a:t>
            </a:r>
            <a:r>
              <a:rPr lang="vi-VN" sz="1500" i="1">
                <a:latin typeface="Arial"/>
                <a:cs typeface="Calibri" panose="020F0502020204030204"/>
              </a:rPr>
              <a:t> </a:t>
            </a:r>
            <a:r>
              <a:rPr lang="vi-VN" sz="1500" i="1" err="1">
                <a:latin typeface="Arial"/>
                <a:cs typeface="Calibri" panose="020F0502020204030204"/>
              </a:rPr>
              <a:t>regeneration</a:t>
            </a:r>
            <a:r>
              <a:rPr lang="vi-VN" sz="1500" i="1">
                <a:latin typeface="Arial"/>
                <a:cs typeface="Calibri" panose="020F0502020204030204"/>
              </a:rPr>
              <a:t>, </a:t>
            </a:r>
            <a:r>
              <a:rPr lang="vi-VN" sz="1500" i="1" err="1">
                <a:latin typeface="Arial"/>
                <a:cs typeface="Calibri" panose="020F0502020204030204"/>
              </a:rPr>
              <a:t>resectability</a:t>
            </a:r>
            <a:r>
              <a:rPr lang="vi-VN" sz="1500" i="1">
                <a:latin typeface="Arial"/>
                <a:cs typeface="Calibri" panose="020F0502020204030204"/>
              </a:rPr>
              <a:t> </a:t>
            </a:r>
            <a:r>
              <a:rPr lang="vi-VN" sz="1500" i="1" err="1">
                <a:latin typeface="Arial"/>
                <a:cs typeface="Calibri" panose="020F0502020204030204"/>
              </a:rPr>
              <a:t>and</a:t>
            </a:r>
            <a:r>
              <a:rPr lang="vi-VN" sz="1500" i="1">
                <a:latin typeface="Arial"/>
                <a:cs typeface="Calibri" panose="020F0502020204030204"/>
              </a:rPr>
              <a:t> </a:t>
            </a:r>
            <a:r>
              <a:rPr lang="vi-VN" sz="1500" i="1" err="1">
                <a:latin typeface="Arial"/>
                <a:cs typeface="Calibri" panose="020F0502020204030204"/>
              </a:rPr>
              <a:t>outcome</a:t>
            </a:r>
            <a:r>
              <a:rPr lang="vi-VN" sz="1500" i="1">
                <a:latin typeface="Arial"/>
                <a:cs typeface="Calibri" panose="020F0502020204030204"/>
              </a:rPr>
              <a:t>. </a:t>
            </a:r>
            <a:r>
              <a:rPr lang="vi-VN" sz="1500" i="1" err="1">
                <a:latin typeface="Arial"/>
                <a:cs typeface="Calibri" panose="020F0502020204030204"/>
              </a:rPr>
              <a:t>Br</a:t>
            </a:r>
            <a:r>
              <a:rPr lang="vi-VN" sz="1500" i="1">
                <a:latin typeface="Arial"/>
                <a:cs typeface="Calibri" panose="020F0502020204030204"/>
              </a:rPr>
              <a:t> J </a:t>
            </a:r>
            <a:r>
              <a:rPr lang="vi-VN" sz="1500" i="1" err="1">
                <a:latin typeface="Arial"/>
                <a:cs typeface="Calibri" panose="020F0502020204030204"/>
              </a:rPr>
              <a:t>Surg</a:t>
            </a:r>
            <a:r>
              <a:rPr lang="vi-VN" sz="1500" i="1">
                <a:latin typeface="Arial"/>
                <a:cs typeface="Calibri" panose="020F0502020204030204"/>
              </a:rPr>
              <a:t>. 2007 Nov;94(11):1386-94. doi: 10.1002/bjs.5836.</a:t>
            </a:r>
            <a:endParaRPr lang="en-US" sz="1500" i="1">
              <a:latin typeface="Arial"/>
              <a:cs typeface="Calibri" panose="020F0502020204030204"/>
            </a:endParaRPr>
          </a:p>
          <a:p>
            <a:pPr marL="342900" indent="-342900">
              <a:buFontTx/>
              <a:buAutoNum type="arabicPeriod"/>
            </a:pPr>
            <a:r>
              <a:rPr lang="en-US" sz="1500" i="1">
                <a:cs typeface="Calibri" panose="020F0502020204030204"/>
              </a:rPr>
              <a:t>Melloul E, Denys A, Demartines N. Management of severe blunt hepatic injury in the era of computed tomography and </a:t>
            </a:r>
            <a:r>
              <a:rPr lang="en-US" sz="1500" i="1" err="1">
                <a:cs typeface="Calibri" panose="020F0502020204030204"/>
              </a:rPr>
              <a:t>transarterial</a:t>
            </a:r>
            <a:r>
              <a:rPr lang="en-US" sz="1500" i="1">
                <a:cs typeface="Calibri" panose="020F0502020204030204"/>
              </a:rPr>
              <a:t> embolization: A systematic review and critical appraisal of the literature. J Trauma Acute Care Surg. 2015 Sep;79(3):468-74. </a:t>
            </a:r>
          </a:p>
          <a:p>
            <a:pPr marL="342900" indent="-342900">
              <a:buFontTx/>
              <a:buAutoNum type="arabicPeriod"/>
            </a:pPr>
            <a:r>
              <a:rPr lang="vi-VN" sz="1500" i="1" err="1">
                <a:latin typeface="Arial"/>
                <a:cs typeface="Calibri" panose="020F0502020204030204"/>
              </a:rPr>
              <a:t>Krishna</a:t>
            </a:r>
            <a:r>
              <a:rPr lang="vi-VN" sz="1500" i="1">
                <a:latin typeface="Arial"/>
                <a:cs typeface="Calibri" panose="020F0502020204030204"/>
              </a:rPr>
              <a:t> </a:t>
            </a:r>
            <a:r>
              <a:rPr lang="vi-VN" sz="1500" i="1" err="1">
                <a:latin typeface="Arial"/>
                <a:cs typeface="Calibri" panose="020F0502020204030204"/>
              </a:rPr>
              <a:t>Kandarpa</a:t>
            </a:r>
            <a:r>
              <a:rPr lang="vi-VN" sz="1500" i="1">
                <a:latin typeface="Arial"/>
                <a:cs typeface="Calibri" panose="020F0502020204030204"/>
              </a:rPr>
              <a:t>, </a:t>
            </a:r>
            <a:r>
              <a:rPr lang="vi-VN" sz="1500" i="1" err="1">
                <a:latin typeface="Arial"/>
                <a:cs typeface="Calibri" panose="020F0502020204030204"/>
              </a:rPr>
              <a:t>Lindsay</a:t>
            </a:r>
            <a:r>
              <a:rPr lang="vi-VN" sz="1500" i="1">
                <a:latin typeface="Arial"/>
                <a:cs typeface="Calibri" panose="020F0502020204030204"/>
              </a:rPr>
              <a:t> </a:t>
            </a:r>
            <a:r>
              <a:rPr lang="vi-VN" sz="1500" i="1" err="1">
                <a:latin typeface="Arial"/>
                <a:cs typeface="Calibri" panose="020F0502020204030204"/>
              </a:rPr>
              <a:t>Machan</a:t>
            </a:r>
            <a:r>
              <a:rPr lang="vi-VN" sz="1500" i="1">
                <a:latin typeface="Arial"/>
                <a:cs typeface="Calibri" panose="020F0502020204030204"/>
              </a:rPr>
              <a:t> MD, </a:t>
            </a:r>
            <a:r>
              <a:rPr lang="vi-VN" sz="1500" i="1" err="1">
                <a:latin typeface="Arial"/>
                <a:cs typeface="Calibri" panose="020F0502020204030204"/>
              </a:rPr>
              <a:t>Janette</a:t>
            </a:r>
            <a:r>
              <a:rPr lang="vi-VN" sz="1500" i="1">
                <a:latin typeface="Arial"/>
                <a:cs typeface="Calibri" panose="020F0502020204030204"/>
              </a:rPr>
              <a:t> </a:t>
            </a:r>
            <a:r>
              <a:rPr lang="vi-VN" sz="1500" i="1" err="1">
                <a:latin typeface="Arial"/>
                <a:cs typeface="Calibri" panose="020F0502020204030204"/>
              </a:rPr>
              <a:t>Durham</a:t>
            </a:r>
            <a:r>
              <a:rPr lang="vi-VN" sz="1500" i="1">
                <a:latin typeface="Arial"/>
                <a:cs typeface="Calibri" panose="020F0502020204030204"/>
              </a:rPr>
              <a:t>, </a:t>
            </a:r>
            <a:r>
              <a:rPr lang="vi-VN" sz="1500" i="1" err="1">
                <a:latin typeface="Arial"/>
                <a:cs typeface="Calibri" panose="020F0502020204030204"/>
              </a:rPr>
              <a:t>eds</a:t>
            </a:r>
            <a:r>
              <a:rPr lang="vi-VN" sz="1500" i="1">
                <a:latin typeface="Arial"/>
                <a:cs typeface="Calibri" panose="020F0502020204030204"/>
              </a:rPr>
              <a:t>. </a:t>
            </a:r>
            <a:r>
              <a:rPr lang="vi-VN" sz="1500" i="1" err="1">
                <a:latin typeface="Arial"/>
                <a:cs typeface="Calibri" panose="020F0502020204030204"/>
              </a:rPr>
              <a:t>Handbook</a:t>
            </a:r>
            <a:r>
              <a:rPr lang="vi-VN" sz="1500" i="1">
                <a:latin typeface="Arial"/>
                <a:cs typeface="Calibri" panose="020F0502020204030204"/>
              </a:rPr>
              <a:t> </a:t>
            </a:r>
            <a:r>
              <a:rPr lang="vi-VN" sz="1500" i="1" err="1">
                <a:latin typeface="Arial"/>
                <a:cs typeface="Calibri" panose="020F0502020204030204"/>
              </a:rPr>
              <a:t>of</a:t>
            </a:r>
            <a:r>
              <a:rPr lang="vi-VN" sz="1500" i="1">
                <a:latin typeface="Arial"/>
                <a:cs typeface="Calibri" panose="020F0502020204030204"/>
              </a:rPr>
              <a:t> </a:t>
            </a:r>
            <a:r>
              <a:rPr lang="vi-VN" sz="1500" i="1" err="1">
                <a:latin typeface="Arial"/>
                <a:cs typeface="Calibri" panose="020F0502020204030204"/>
              </a:rPr>
              <a:t>Interventional</a:t>
            </a:r>
            <a:r>
              <a:rPr lang="vi-VN" sz="1500" i="1">
                <a:latin typeface="Arial"/>
                <a:cs typeface="Calibri" panose="020F0502020204030204"/>
              </a:rPr>
              <a:t> </a:t>
            </a:r>
            <a:r>
              <a:rPr lang="vi-VN" sz="1500" i="1" err="1">
                <a:latin typeface="Arial"/>
                <a:cs typeface="Calibri" panose="020F0502020204030204"/>
              </a:rPr>
              <a:t>Radiologic</a:t>
            </a:r>
            <a:r>
              <a:rPr lang="vi-VN" sz="1500" i="1">
                <a:latin typeface="Arial"/>
                <a:cs typeface="Calibri" panose="020F0502020204030204"/>
              </a:rPr>
              <a:t> </a:t>
            </a:r>
            <a:r>
              <a:rPr lang="vi-VN" sz="1500" i="1" err="1">
                <a:latin typeface="Arial"/>
                <a:cs typeface="Calibri" panose="020F0502020204030204"/>
              </a:rPr>
              <a:t>Procedures</a:t>
            </a:r>
            <a:r>
              <a:rPr lang="vi-VN" sz="1500" i="1">
                <a:latin typeface="Arial"/>
                <a:cs typeface="Calibri" panose="020F0502020204030204"/>
              </a:rPr>
              <a:t>. 5th </a:t>
            </a:r>
            <a:r>
              <a:rPr lang="vi-VN" sz="1500" i="1" err="1">
                <a:latin typeface="Arial"/>
                <a:cs typeface="Calibri" panose="020F0502020204030204"/>
              </a:rPr>
              <a:t>ed</a:t>
            </a:r>
            <a:r>
              <a:rPr lang="vi-VN" sz="1500" i="1">
                <a:latin typeface="Arial"/>
                <a:cs typeface="Calibri" panose="020F0502020204030204"/>
              </a:rPr>
              <a:t>. </a:t>
            </a:r>
            <a:r>
              <a:rPr lang="vi-VN" sz="1500" i="1" err="1">
                <a:latin typeface="Arial"/>
                <a:cs typeface="Calibri" panose="020F0502020204030204"/>
              </a:rPr>
              <a:t>Wolters</a:t>
            </a:r>
            <a:r>
              <a:rPr lang="vi-VN" sz="1500" i="1">
                <a:latin typeface="Arial"/>
                <a:cs typeface="Calibri" panose="020F0502020204030204"/>
              </a:rPr>
              <a:t> </a:t>
            </a:r>
            <a:r>
              <a:rPr lang="vi-VN" sz="1500" i="1" err="1">
                <a:latin typeface="Arial"/>
                <a:cs typeface="Calibri" panose="020F0502020204030204"/>
              </a:rPr>
              <a:t>Kluwer</a:t>
            </a:r>
            <a:r>
              <a:rPr lang="vi-VN" sz="1500" i="1">
                <a:latin typeface="Arial"/>
                <a:cs typeface="Calibri" panose="020F0502020204030204"/>
              </a:rPr>
              <a:t>; 2016.</a:t>
            </a:r>
            <a:endParaRPr lang="en-US" sz="1500" i="1">
              <a:latin typeface="Arial"/>
              <a:cs typeface="Calibri" panose="020F0502020204030204"/>
            </a:endParaRPr>
          </a:p>
          <a:p>
            <a:pPr marL="342900" indent="-342900">
              <a:buFontTx/>
              <a:buAutoNum type="arabicPeriod"/>
            </a:pPr>
            <a:r>
              <a:rPr lang="en-US" sz="1500" i="1">
                <a:cs typeface="Calibri" panose="020F0502020204030204"/>
              </a:rPr>
              <a:t>Wang ZW, Liu JC, Zhao F, Zhang WG, Duan XH, Chen PF, Yang SF, Li HW, Chen FW, Shi HS, Ren JZ. Comparison of the Effects of TIPS versus BRTO on Bleeding Gastric Varices: A Meta-Analysis. Can J Gastroenterol Hepatol. 2020 Feb 11;2020:5143013. </a:t>
            </a:r>
            <a:r>
              <a:rPr lang="en-US" sz="1500" i="1" err="1">
                <a:cs typeface="Calibri" panose="020F0502020204030204"/>
              </a:rPr>
              <a:t>doi</a:t>
            </a:r>
            <a:r>
              <a:rPr lang="en-US" sz="1500" i="1">
                <a:cs typeface="Calibri" panose="020F0502020204030204"/>
              </a:rPr>
              <a:t>: 10.1155/2020/5143013.</a:t>
            </a:r>
            <a:endParaRPr lang="vi-VN" sz="1500" i="1">
              <a:latin typeface="Arial"/>
              <a:cs typeface="Calibri" panose="020F0502020204030204"/>
            </a:endParaRPr>
          </a:p>
          <a:p>
            <a:pPr>
              <a:lnSpc>
                <a:spcPct val="150000"/>
              </a:lnSpc>
            </a:pPr>
            <a:br>
              <a:rPr lang="en-US" sz="1400" i="1">
                <a:ea typeface="+mn-lt"/>
                <a:cs typeface="+mn-lt"/>
              </a:rPr>
            </a:br>
            <a:br>
              <a:rPr lang="en-US" sz="1400" i="1">
                <a:ea typeface="+mn-lt"/>
                <a:cs typeface="+mn-lt"/>
              </a:rPr>
            </a:br>
            <a:br>
              <a:rPr lang="en-US" sz="1400">
                <a:ea typeface="+mn-lt"/>
                <a:cs typeface="+mn-lt"/>
              </a:rPr>
            </a:br>
            <a:endParaRPr lang="en-US" sz="1400">
              <a:ea typeface="+mn-lt"/>
              <a:cs typeface="+mn-lt"/>
            </a:endParaRPr>
          </a:p>
          <a:p>
            <a:pPr marL="342900" indent="-342900">
              <a:buAutoNum type="arabicPeriod"/>
            </a:pPr>
            <a:endParaRPr lang="en-US" sz="1400">
              <a:cs typeface="Calibri" panose="020F0502020204030204"/>
            </a:endParaRPr>
          </a:p>
          <a:p>
            <a:pPr marL="342900" indent="-342900">
              <a:buAutoNum type="arabicPeriod"/>
            </a:pPr>
            <a:endParaRPr lang="en-US" sz="1400" i="1">
              <a:cs typeface="Calibri" panose="020F0502020204030204"/>
            </a:endParaRPr>
          </a:p>
          <a:p>
            <a:pPr marL="342900" indent="-342900">
              <a:buAutoNum type="arabicPeriod"/>
            </a:pPr>
            <a:endParaRPr lang="en-US" sz="1400" i="1">
              <a:cs typeface="Calibri" panose="020F0502020204030204"/>
            </a:endParaRPr>
          </a:p>
        </p:txBody>
      </p:sp>
    </p:spTree>
    <p:extLst>
      <p:ext uri="{BB962C8B-B14F-4D97-AF65-F5344CB8AC3E}">
        <p14:creationId xmlns:p14="http://schemas.microsoft.com/office/powerpoint/2010/main" val="3819770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CD27937-A265-0C32-EFD5-B07D545EA847}"/>
              </a:ext>
            </a:extLst>
          </p:cNvPr>
          <p:cNvSpPr>
            <a:spLocks noGrp="1"/>
          </p:cNvSpPr>
          <p:nvPr>
            <p:ph type="title"/>
          </p:nvPr>
        </p:nvSpPr>
        <p:spPr>
          <a:xfrm>
            <a:off x="4314" y="2766144"/>
            <a:ext cx="12183372" cy="1325563"/>
          </a:xfrm>
          <a:solidFill>
            <a:schemeClr val="accent1">
              <a:lumMod val="20000"/>
              <a:lumOff val="80000"/>
            </a:schemeClr>
          </a:solidFill>
        </p:spPr>
        <p:txBody>
          <a:bodyPr/>
          <a:lstStyle/>
          <a:p>
            <a:pPr algn="ctr"/>
            <a:r>
              <a:rPr lang="vi-VN" sz="6000" b="1">
                <a:latin typeface="Arial"/>
                <a:cs typeface="Arial"/>
              </a:rPr>
              <a:t>THANKS FOR LISTENING</a:t>
            </a:r>
          </a:p>
        </p:txBody>
      </p:sp>
    </p:spTree>
    <p:extLst>
      <p:ext uri="{BB962C8B-B14F-4D97-AF65-F5344CB8AC3E}">
        <p14:creationId xmlns:p14="http://schemas.microsoft.com/office/powerpoint/2010/main" val="236703907"/>
      </p:ext>
    </p:extLst>
  </p:cSld>
  <p:clrMapOvr>
    <a:masterClrMapping/>
  </p:clrMapOvr>
</p:sld>
</file>

<file path=ppt/theme/theme1.xml><?xml version="1.0" encoding="utf-8"?>
<a:theme xmlns:a="http://schemas.openxmlformats.org/drawingml/2006/main" name="Chủ đề của Office">
  <a:themeElements>
    <a:clrScheme name="Văn phòng">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ăn phòng">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ủ đề của Office">
  <a:themeElements>
    <a:clrScheme name="Văn phòng">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ăn phòng">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velVTI">
  <a:themeElements>
    <a:clrScheme name="AnalogousFromLightSeedLeftStep">
      <a:dk1>
        <a:srgbClr val="000000"/>
      </a:dk1>
      <a:lt1>
        <a:srgbClr val="FFFFFF"/>
      </a:lt1>
      <a:dk2>
        <a:srgbClr val="41243F"/>
      </a:dk2>
      <a:lt2>
        <a:srgbClr val="E2E8E5"/>
      </a:lt2>
      <a:accent1>
        <a:srgbClr val="EE6EB4"/>
      </a:accent1>
      <a:accent2>
        <a:srgbClr val="EB4EE5"/>
      </a:accent2>
      <a:accent3>
        <a:srgbClr val="BE6EEE"/>
      </a:accent3>
      <a:accent4>
        <a:srgbClr val="6E4EEB"/>
      </a:accent4>
      <a:accent5>
        <a:srgbClr val="6E89EE"/>
      </a:accent5>
      <a:accent6>
        <a:srgbClr val="46ADEA"/>
      </a:accent6>
      <a:hlink>
        <a:srgbClr val="558D6F"/>
      </a:hlink>
      <a:folHlink>
        <a:srgbClr val="7F7F7F"/>
      </a:folHlink>
    </a:clrScheme>
    <a:fontScheme name="Seaford">
      <a:majorFont>
        <a:latin typeface="Constant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Màn hình rộng</PresentationFormat>
  <Slides>99</Slides>
  <Notes>56</Notes>
  <HiddenSlides>0</HiddenSlides>
  <ScaleCrop>false</ScaleCrop>
  <HeadingPairs>
    <vt:vector size="4" baseType="variant">
      <vt:variant>
        <vt:lpstr>Chủ đề</vt:lpstr>
      </vt:variant>
      <vt:variant>
        <vt:i4>3</vt:i4>
      </vt:variant>
      <vt:variant>
        <vt:lpstr>Tiêu đề Bản chiếu</vt:lpstr>
      </vt:variant>
      <vt:variant>
        <vt:i4>99</vt:i4>
      </vt:variant>
    </vt:vector>
  </HeadingPairs>
  <TitlesOfParts>
    <vt:vector size="102" baseType="lpstr">
      <vt:lpstr>Chủ đề của Office</vt:lpstr>
      <vt:lpstr>Chủ đề của Office</vt:lpstr>
      <vt:lpstr>LevelVTI</vt:lpstr>
      <vt:lpstr>Bản trình bày PowerPoint</vt:lpstr>
      <vt:lpstr>NỘI DUNG</vt:lpstr>
      <vt:lpstr>I. TỔNG QUAN HÌNH ẢNH HỌC CAN THIỆP</vt:lpstr>
      <vt:lpstr>HÌNH ẢNH HỌC CAN THIỆP LÀ GÌ?</vt:lpstr>
      <vt:lpstr>PHÂN LOẠI</vt:lpstr>
      <vt:lpstr>II. MỘT SỐ ỨNG DỤNG HÌNH ẢNH HỌC CAN THIỆP TRONG CHẨN ĐOÁN BỆNH LÝ NGOẠI GAN MẬT</vt:lpstr>
      <vt:lpstr> 1. SINH THIẾT GAN QUA NGẢ CẢNH  TRANSJUGULAR LIVER BIOPSY (TJLB) </vt:lpstr>
      <vt:lpstr>GIỚI THIỆU</vt:lpstr>
      <vt:lpstr>CHỈ ĐỊNH</vt:lpstr>
      <vt:lpstr>CHỐNG CHỈ ĐỊNH</vt:lpstr>
      <vt:lpstr>QUY TRÌNH SINH THIẾT</vt:lpstr>
      <vt:lpstr>Bản trình bày PowerPoint</vt:lpstr>
      <vt:lpstr>Bản trình bày PowerPoint</vt:lpstr>
      <vt:lpstr>Bản trình bày PowerPoint</vt:lpstr>
      <vt:lpstr>Bản trình bày PowerPoint</vt:lpstr>
      <vt:lpstr>KẾT QUẢ</vt:lpstr>
      <vt:lpstr>SO SÁNH TJLB VÀ PLB</vt:lpstr>
      <vt:lpstr>2. CÁC BIẾN ĐỔI GIẢI PHẪU CỦA  ĐỘNG MẠCH GAN</vt:lpstr>
      <vt:lpstr>Bản trình bày PowerPoint</vt:lpstr>
      <vt:lpstr>CÁC BIẾN THỂ CỦA ĐỘNG MẠCH GAN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1. XUẤT HUYẾT TIÊU HÓA</vt:lpstr>
      <vt:lpstr>Bản trình bày PowerPoint</vt:lpstr>
      <vt:lpstr>Bản trình bày PowerPoint</vt:lpstr>
      <vt:lpstr>Bản trình bày PowerPoint</vt:lpstr>
      <vt:lpstr>Bản trình bày PowerPoint</vt:lpstr>
      <vt:lpstr>KẾT QUẢ</vt:lpstr>
      <vt:lpstr>BIẾN CHỨNG</vt:lpstr>
      <vt:lpstr>Bản trình bày PowerPoint</vt:lpstr>
      <vt:lpstr>Bản trình bày PowerPoint</vt:lpstr>
      <vt:lpstr>2. UNG THƯ TẾ BÀO GAN NGUYÊN PHÁT ( HCC)</vt:lpstr>
      <vt:lpstr>Dịch tễ</vt:lpstr>
      <vt:lpstr>Chẩn đoán</vt:lpstr>
      <vt:lpstr>Đặc điểm HCC trên hình ảnh học </vt:lpstr>
      <vt:lpstr>Bản trình bày PowerPoint</vt:lpstr>
      <vt:lpstr>Chẩn đoán và điều trị</vt:lpstr>
      <vt:lpstr>Các phương pháp điều trị HCC</vt:lpstr>
      <vt:lpstr>Các phương pháp can thiệp nội mạch</vt:lpstr>
      <vt:lpstr>TACE</vt:lpstr>
      <vt:lpstr>Bản trình bày PowerPoint</vt:lpstr>
      <vt:lpstr>Chỉ định          Chống chỉ định </vt:lpstr>
      <vt:lpstr>Quy trình</vt:lpstr>
      <vt:lpstr>Bản trình bày PowerPoint</vt:lpstr>
      <vt:lpstr>Bản trình bày PowerPoint</vt:lpstr>
      <vt:lpstr>Case</vt:lpstr>
      <vt:lpstr>Bản trình bày PowerPoint</vt:lpstr>
      <vt:lpstr>Lưu ý</vt:lpstr>
      <vt:lpstr>Biến chứng</vt:lpstr>
      <vt:lpstr>Theo dõi và đánh giá hiệu quả</vt:lpstr>
      <vt:lpstr>TAE </vt:lpstr>
      <vt:lpstr>Case</vt:lpstr>
      <vt:lpstr>TACI</vt:lpstr>
      <vt:lpstr>TARE: Xạ trị tắc mạch</vt:lpstr>
      <vt:lpstr>Chỉ định                       Chống chỉ định</vt:lpstr>
      <vt:lpstr>Quy trình</vt:lpstr>
      <vt:lpstr>Quy trình</vt:lpstr>
      <vt:lpstr>Bản trình bày PowerPoint</vt:lpstr>
      <vt:lpstr>Bản trình bày PowerPoint</vt:lpstr>
      <vt:lpstr>Bản trình bày PowerPoint</vt:lpstr>
      <vt:lpstr>Biến chứng</vt:lpstr>
      <vt:lpstr>Đáp ứng điều trị</vt:lpstr>
      <vt:lpstr>Bản trình bày PowerPoint</vt:lpstr>
      <vt:lpstr>Bản trình bày PowerPoint</vt:lpstr>
      <vt:lpstr>THUYÊN TẮC TĨNH MẠCH CỬA</vt:lpstr>
      <vt:lpstr>CHỈ ĐỊNH</vt:lpstr>
      <vt:lpstr>KỸ THUẬT</vt:lpstr>
      <vt:lpstr>KẾT QUẢ</vt:lpstr>
      <vt:lpstr>CASE</vt:lpstr>
      <vt:lpstr>Bản trình bày PowerPoint</vt:lpstr>
      <vt:lpstr>CHẤN THƯƠNG GAN</vt:lpstr>
      <vt:lpstr>PHÂN ĐỘ CHẤN THƯƠNG GAN</vt:lpstr>
      <vt:lpstr>ĐIỀU TRỊ CT GAN</vt:lpstr>
      <vt:lpstr>CHỈ ĐỊNH ĐIỀU TRỊ TẮC MẠCH TRONG CT GAN</vt:lpstr>
      <vt:lpstr>CHỐNG CHỈ ĐỊNH</vt:lpstr>
      <vt:lpstr>KẾT QUẢ</vt:lpstr>
      <vt:lpstr>CASE </vt:lpstr>
      <vt:lpstr>BỆNH LÝ TĂNG ÁP CỬA</vt:lpstr>
      <vt:lpstr>TIPS Transjugular intrahepatic portosystemic shunt </vt:lpstr>
      <vt:lpstr>CHỈ ĐỊNH</vt:lpstr>
      <vt:lpstr>CHỐNG CHỈ ĐỊNH</vt:lpstr>
      <vt:lpstr>KỸ THUẬT</vt:lpstr>
      <vt:lpstr>KẾT QUẢ</vt:lpstr>
      <vt:lpstr>CASE</vt:lpstr>
      <vt:lpstr>BRTO (Balloon-occluded retrograde transvenous obliteration)</vt:lpstr>
      <vt:lpstr>Bản trình bày PowerPoint</vt:lpstr>
      <vt:lpstr>Bản trình bày PowerPoint</vt:lpstr>
      <vt:lpstr>Bản trình bày PowerPoint</vt:lpstr>
      <vt:lpstr>TIPS VS BRTO</vt:lpstr>
      <vt:lpstr>TÀI LIỆU THAM KHẢO</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2023-02-18T08:13:03Z</dcterms:created>
  <dcterms:modified xsi:type="dcterms:W3CDTF">2023-02-21T03:19:24Z</dcterms:modified>
</cp:coreProperties>
</file>